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1"/>
  </p:notesMasterIdLst>
  <p:sldIdLst>
    <p:sldId id="256" r:id="rId2"/>
    <p:sldId id="257" r:id="rId3"/>
    <p:sldId id="298" r:id="rId4"/>
    <p:sldId id="258" r:id="rId5"/>
    <p:sldId id="269" r:id="rId6"/>
    <p:sldId id="270" r:id="rId7"/>
    <p:sldId id="271" r:id="rId8"/>
    <p:sldId id="268" r:id="rId9"/>
    <p:sldId id="272" r:id="rId10"/>
    <p:sldId id="273" r:id="rId11"/>
    <p:sldId id="274" r:id="rId12"/>
    <p:sldId id="275" r:id="rId13"/>
    <p:sldId id="277" r:id="rId14"/>
    <p:sldId id="278" r:id="rId15"/>
    <p:sldId id="280" r:id="rId16"/>
    <p:sldId id="281" r:id="rId17"/>
    <p:sldId id="299" r:id="rId18"/>
    <p:sldId id="284" r:id="rId19"/>
    <p:sldId id="285" r:id="rId20"/>
    <p:sldId id="286" r:id="rId21"/>
    <p:sldId id="287" r:id="rId22"/>
    <p:sldId id="290" r:id="rId23"/>
    <p:sldId id="288" r:id="rId24"/>
    <p:sldId id="291" r:id="rId25"/>
    <p:sldId id="289" r:id="rId26"/>
    <p:sldId id="292" r:id="rId27"/>
    <p:sldId id="293" r:id="rId28"/>
    <p:sldId id="294"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4" autoAdjust="0"/>
    <p:restoredTop sz="62378" autoAdjust="0"/>
  </p:normalViewPr>
  <p:slideViewPr>
    <p:cSldViewPr snapToGrid="0">
      <p:cViewPr varScale="1">
        <p:scale>
          <a:sx n="74" d="100"/>
          <a:sy n="74" d="100"/>
        </p:scale>
        <p:origin x="90"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2ECB5-4FA4-4F14-9467-50487D2BFCBD}" type="datetimeFigureOut">
              <a:rPr lang="en-US" smtClean="0"/>
              <a:t>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04304-B135-4D54-BEFB-4DCF8A3AC62D}" type="slidenum">
              <a:rPr lang="en-US" smtClean="0"/>
              <a:t>‹#›</a:t>
            </a:fld>
            <a:endParaRPr lang="en-US"/>
          </a:p>
        </p:txBody>
      </p:sp>
    </p:spTree>
    <p:extLst>
      <p:ext uri="{BB962C8B-B14F-4D97-AF65-F5344CB8AC3E}">
        <p14:creationId xmlns:p14="http://schemas.microsoft.com/office/powerpoint/2010/main" val="1171537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a:t>
            </a:fld>
            <a:endParaRPr lang="en-US"/>
          </a:p>
        </p:txBody>
      </p:sp>
    </p:spTree>
    <p:extLst>
      <p:ext uri="{BB962C8B-B14F-4D97-AF65-F5344CB8AC3E}">
        <p14:creationId xmlns:p14="http://schemas.microsoft.com/office/powerpoint/2010/main" val="35779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Serial:</a:t>
            </a:r>
          </a:p>
          <a:p>
            <a:pPr marL="171450" indent="-171450">
              <a:buFont typeface="Arial" panose="020B0604020202020204" pitchFamily="34" charset="0"/>
              <a:buChar char="•"/>
            </a:pPr>
            <a:r>
              <a:rPr lang="en-US" dirty="0"/>
              <a:t>Typical</a:t>
            </a:r>
            <a:r>
              <a:rPr lang="en-US" baseline="0" dirty="0"/>
              <a:t> speeds are 9600 bps to 19.2 kbps. Faster is possible, but with reduced reliability and confidence.</a:t>
            </a:r>
          </a:p>
          <a:p>
            <a:pPr marL="171450" indent="-171450">
              <a:buFont typeface="Arial" panose="020B0604020202020204" pitchFamily="34" charset="0"/>
              <a:buChar char="•"/>
            </a:pPr>
            <a:r>
              <a:rPr lang="en-US" baseline="0" dirty="0"/>
              <a:t>Requires careful wiring (true daisy chain configuration, no T-splices)</a:t>
            </a:r>
          </a:p>
          <a:p>
            <a:pPr marL="171450" indent="-171450">
              <a:buFont typeface="Arial" panose="020B0604020202020204" pitchFamily="34" charset="0"/>
              <a:buChar char="•"/>
            </a:pPr>
            <a:r>
              <a:rPr lang="en-US" baseline="0" dirty="0"/>
              <a:t>RS-232: point-to-point, local connection, 50 feet max</a:t>
            </a:r>
          </a:p>
          <a:p>
            <a:pPr marL="171450" indent="-171450">
              <a:buFont typeface="Arial" panose="020B0604020202020204" pitchFamily="34" charset="0"/>
              <a:buChar char="•"/>
            </a:pPr>
            <a:r>
              <a:rPr lang="en-US" baseline="0" dirty="0"/>
              <a:t>RS-485: multi-drop </a:t>
            </a:r>
            <a:r>
              <a:rPr lang="en-US" baseline="0" dirty="0" smtClean="0"/>
              <a:t>daisy </a:t>
            </a:r>
            <a:r>
              <a:rPr lang="en-US" baseline="0" dirty="0"/>
              <a:t>chain, 4000 feet max</a:t>
            </a:r>
          </a:p>
          <a:p>
            <a:pPr marL="0" indent="0">
              <a:buFont typeface="Arial" panose="020B0604020202020204" pitchFamily="34" charset="0"/>
              <a:buNone/>
            </a:pPr>
            <a:r>
              <a:rPr lang="en-US" dirty="0"/>
              <a:t>Ethernet:</a:t>
            </a:r>
          </a:p>
          <a:p>
            <a:pPr marL="171450" indent="-171450">
              <a:buFont typeface="Arial" panose="020B0604020202020204" pitchFamily="34" charset="0"/>
              <a:buChar char="•"/>
            </a:pPr>
            <a:r>
              <a:rPr lang="en-US" dirty="0"/>
              <a:t>10 Mbps</a:t>
            </a:r>
          </a:p>
          <a:p>
            <a:pPr marL="171450" indent="-171450">
              <a:buFont typeface="Arial" panose="020B0604020202020204" pitchFamily="34" charset="0"/>
              <a:buChar char="•"/>
            </a:pPr>
            <a:r>
              <a:rPr lang="en-US" dirty="0"/>
              <a:t>Standardized</a:t>
            </a:r>
            <a:r>
              <a:rPr lang="en-US" baseline="0" dirty="0"/>
              <a:t> cables make it </a:t>
            </a:r>
            <a:r>
              <a:rPr lang="en-US" baseline="0" dirty="0" smtClean="0"/>
              <a:t>a plug-and-play </a:t>
            </a:r>
            <a:r>
              <a:rPr lang="en-US" baseline="0" dirty="0"/>
              <a:t>proposition</a:t>
            </a:r>
          </a:p>
          <a:p>
            <a:pPr marL="171450" indent="-171450">
              <a:buFont typeface="Arial" panose="020B0604020202020204" pitchFamily="34" charset="0"/>
              <a:buChar char="•"/>
            </a:pPr>
            <a:r>
              <a:rPr lang="en-US" baseline="0" dirty="0"/>
              <a:t>Copper – 324 feet max between hubs/switches/routers</a:t>
            </a:r>
          </a:p>
          <a:p>
            <a:pPr marL="171450" indent="-171450">
              <a:buFont typeface="Arial" panose="020B0604020202020204" pitchFamily="34" charset="0"/>
              <a:buChar char="•"/>
            </a:pPr>
            <a:r>
              <a:rPr lang="en-US" baseline="0" dirty="0"/>
              <a:t>Fiber – up to 10 </a:t>
            </a:r>
            <a:r>
              <a:rPr lang="en-US" baseline="0" dirty="0" smtClean="0"/>
              <a:t>miles; fast </a:t>
            </a:r>
            <a:r>
              <a:rPr lang="en-US" baseline="0" dirty="0"/>
              <a:t>and </a:t>
            </a:r>
            <a:r>
              <a:rPr lang="en-US" baseline="0" dirty="0" smtClean="0"/>
              <a:t>resistant </a:t>
            </a:r>
            <a:r>
              <a:rPr lang="en-US" baseline="0" dirty="0"/>
              <a:t>to interference, but fragile and relatively expensive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16</a:t>
            </a:fld>
            <a:endParaRPr lang="en-US"/>
          </a:p>
        </p:txBody>
      </p:sp>
    </p:spTree>
    <p:extLst>
      <p:ext uri="{BB962C8B-B14F-4D97-AF65-F5344CB8AC3E}">
        <p14:creationId xmlns:p14="http://schemas.microsoft.com/office/powerpoint/2010/main" val="149620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a:t>
            </a:r>
            <a:r>
              <a:rPr lang="en-US" baseline="0" dirty="0"/>
              <a:t> manufacturing process being controlled by a PLC over a Field bus network (the next lecture will discuss Field bus networks). </a:t>
            </a:r>
            <a:r>
              <a:rPr lang="en-US" baseline="0" dirty="0" smtClean="0"/>
              <a:t>In this case the </a:t>
            </a:r>
            <a:r>
              <a:rPr lang="en-US" baseline="0" dirty="0"/>
              <a:t>engineering </a:t>
            </a:r>
            <a:r>
              <a:rPr lang="en-US" baseline="0" dirty="0" smtClean="0"/>
              <a:t>workstation </a:t>
            </a:r>
            <a:r>
              <a:rPr lang="en-US" baseline="0" dirty="0"/>
              <a:t>contains an interface to the PLC. The Data Historian to the left of the workstation is used to store data that is transmitted over the Local Area Network.</a:t>
            </a:r>
            <a:endParaRPr lang="en-US" dirty="0"/>
          </a:p>
          <a:p>
            <a:endParaRPr lang="en-US" sz="800" dirty="0"/>
          </a:p>
          <a:p>
            <a:r>
              <a:rPr lang="en-US" sz="800" dirty="0"/>
              <a:t>Image </a:t>
            </a:r>
            <a:r>
              <a:rPr lang="en-US" sz="800" dirty="0" smtClean="0"/>
              <a:t>attribution (Public Domain): </a:t>
            </a:r>
            <a:endParaRPr lang="en-US" sz="800" dirty="0"/>
          </a:p>
          <a:p>
            <a:endParaRPr lang="en-US" sz="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t>“Figure 2-8. PLC Control System Implementation </a:t>
            </a:r>
            <a:r>
              <a:rPr lang="en-US" sz="800" dirty="0" smtClean="0"/>
              <a:t>Example</a:t>
            </a:r>
            <a:r>
              <a:rPr lang="en-US" sz="800" baseline="0" dirty="0" smtClean="0"/>
              <a:t>.” </a:t>
            </a:r>
            <a:r>
              <a:rPr lang="en-US" sz="800" baseline="0" dirty="0"/>
              <a:t>By </a:t>
            </a:r>
            <a:r>
              <a:rPr lang="en-US" sz="800" dirty="0"/>
              <a:t>Falco, J.,</a:t>
            </a:r>
            <a:r>
              <a:rPr lang="en-US" sz="800" baseline="0" dirty="0"/>
              <a:t> </a:t>
            </a:r>
            <a:r>
              <a:rPr lang="en-US" sz="800" dirty="0"/>
              <a:t>Kent, K., Stouffer, K.,</a:t>
            </a:r>
            <a:r>
              <a:rPr lang="en-US" sz="800" baseline="0" dirty="0"/>
              <a:t> “</a:t>
            </a:r>
            <a:r>
              <a:rPr lang="en-US" sz="800" dirty="0"/>
              <a:t>Guide to Supervisory Control and Data Acquisition (SCADA) and Industrial Control Systems Security:</a:t>
            </a:r>
            <a:r>
              <a:rPr lang="en-US" sz="800" baseline="0" dirty="0"/>
              <a:t> </a:t>
            </a:r>
            <a:r>
              <a:rPr lang="en-US" sz="800" dirty="0"/>
              <a:t>Recommendations of the National Institute of Standards and </a:t>
            </a:r>
            <a:r>
              <a:rPr lang="en-US" sz="800" dirty="0" smtClean="0"/>
              <a:t>Technology.” </a:t>
            </a:r>
            <a:r>
              <a:rPr lang="en-US" sz="800" dirty="0"/>
              <a:t>NIST Special Publication 800-82. INITIAL PUBLIC DRAFT.  NIST.</a:t>
            </a:r>
            <a:r>
              <a:rPr lang="en-US" sz="800" baseline="0" dirty="0"/>
              <a:t> Technology and Administration. Department of Commerce. United States. </a:t>
            </a:r>
            <a:r>
              <a:rPr lang="en-US" sz="800" dirty="0"/>
              <a:t>September 2006</a:t>
            </a:r>
            <a:r>
              <a:rPr lang="en-US" sz="800" dirty="0" smtClean="0"/>
              <a:t>. &lt;https://www.dhs.gov/sites/default/files/publications/csd-nist-guidetosupervisoryanddataccquisition-scadaandindustrialcontrolsystemssecurity-2007.pdf&gt;</a:t>
            </a:r>
          </a:p>
        </p:txBody>
      </p:sp>
      <p:sp>
        <p:nvSpPr>
          <p:cNvPr id="4" name="Slide Number Placeholder 3"/>
          <p:cNvSpPr>
            <a:spLocks noGrp="1"/>
          </p:cNvSpPr>
          <p:nvPr>
            <p:ph type="sldNum" sz="quarter" idx="10"/>
          </p:nvPr>
        </p:nvSpPr>
        <p:spPr/>
        <p:txBody>
          <a:bodyPr/>
          <a:lstStyle/>
          <a:p>
            <a:fld id="{29A04304-B135-4D54-BEFB-4DCF8A3AC62D}" type="slidenum">
              <a:rPr lang="en-US" smtClean="0"/>
              <a:t>17</a:t>
            </a:fld>
            <a:endParaRPr lang="en-US"/>
          </a:p>
        </p:txBody>
      </p:sp>
    </p:spTree>
    <p:extLst>
      <p:ext uri="{BB962C8B-B14F-4D97-AF65-F5344CB8AC3E}">
        <p14:creationId xmlns:p14="http://schemas.microsoft.com/office/powerpoint/2010/main" val="1882322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18</a:t>
            </a:fld>
            <a:endParaRPr lang="en-US"/>
          </a:p>
        </p:txBody>
      </p:sp>
    </p:spTree>
    <p:extLst>
      <p:ext uri="{BB962C8B-B14F-4D97-AF65-F5344CB8AC3E}">
        <p14:creationId xmlns:p14="http://schemas.microsoft.com/office/powerpoint/2010/main" val="3336157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b="0" i="1" u="none" strike="noStrike" kern="1200" baseline="0" dirty="0" smtClean="0">
                <a:solidFill>
                  <a:schemeClr val="tx1"/>
                </a:solidFill>
                <a:latin typeface="+mn-lt"/>
                <a:ea typeface="+mn-ea"/>
                <a:cs typeface="+mn-cs"/>
              </a:rPr>
              <a:t>Figure 1.3: Typical Water Plant Operator Screen (Demo)”  </a:t>
            </a:r>
            <a:r>
              <a:rPr lang="en-US" dirty="0" smtClean="0">
                <a:effectLst/>
              </a:rPr>
              <a:t>Clark, Richard, and Stephen Miller. </a:t>
            </a:r>
            <a:r>
              <a:rPr lang="en-US" i="1" dirty="0" smtClean="0">
                <a:effectLst/>
              </a:rPr>
              <a:t>Framework for SCADA Cybersecurity</a:t>
            </a:r>
            <a:r>
              <a:rPr lang="en-US" dirty="0" smtClean="0">
                <a:effectLst/>
              </a:rPr>
              <a:t>.  2015.</a:t>
            </a:r>
            <a:r>
              <a:rPr lang="en-US" baseline="0" dirty="0" smtClean="0">
                <a:effectLst/>
              </a:rPr>
              <a:t> pp.13.</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20</a:t>
            </a:fld>
            <a:endParaRPr lang="en-US"/>
          </a:p>
        </p:txBody>
      </p:sp>
    </p:spTree>
    <p:extLst>
      <p:ext uri="{BB962C8B-B14F-4D97-AF65-F5344CB8AC3E}">
        <p14:creationId xmlns:p14="http://schemas.microsoft.com/office/powerpoint/2010/main" val="103034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1" u="none" strike="noStrike" kern="1200" baseline="0" dirty="0" smtClean="0">
                <a:solidFill>
                  <a:schemeClr val="tx1"/>
                </a:solidFill>
                <a:latin typeface="+mn-lt"/>
                <a:ea typeface="+mn-ea"/>
                <a:cs typeface="+mn-cs"/>
              </a:rPr>
              <a:t>Figure 1.4: Packaging Line Control Screen (Demo)” </a:t>
            </a:r>
            <a:r>
              <a:rPr lang="en-US" dirty="0" smtClean="0">
                <a:effectLst/>
              </a:rPr>
              <a:t>Clark, Richard, and Stephen Miller. </a:t>
            </a:r>
            <a:r>
              <a:rPr lang="en-US" i="1" dirty="0" smtClean="0">
                <a:effectLst/>
              </a:rPr>
              <a:t>Framework for SCADA Cybersecurity</a:t>
            </a:r>
            <a:r>
              <a:rPr lang="en-US" dirty="0" smtClean="0">
                <a:effectLst/>
              </a:rPr>
              <a:t>.  2015.</a:t>
            </a:r>
            <a:r>
              <a:rPr lang="en-US" baseline="0" dirty="0" smtClean="0">
                <a:effectLst/>
              </a:rPr>
              <a:t> pp.16.</a:t>
            </a: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21</a:t>
            </a:fld>
            <a:endParaRPr lang="en-US"/>
          </a:p>
        </p:txBody>
      </p:sp>
    </p:spTree>
    <p:extLst>
      <p:ext uri="{BB962C8B-B14F-4D97-AF65-F5344CB8AC3E}">
        <p14:creationId xmlns:p14="http://schemas.microsoft.com/office/powerpoint/2010/main" val="1754948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b="0" i="1" u="none" strike="noStrike" kern="1200" baseline="0" dirty="0" smtClean="0">
                <a:solidFill>
                  <a:schemeClr val="tx1"/>
                </a:solidFill>
                <a:latin typeface="+mn-lt"/>
                <a:ea typeface="+mn-ea"/>
                <a:cs typeface="+mn-cs"/>
              </a:rPr>
              <a:t>Figure 1.6: Typical Trend Display (Demo)” </a:t>
            </a:r>
            <a:r>
              <a:rPr lang="en-US" dirty="0" smtClean="0">
                <a:effectLst/>
              </a:rPr>
              <a:t>Clark, Richard, and Stephen Miller. </a:t>
            </a:r>
            <a:r>
              <a:rPr lang="en-US" i="1" dirty="0" smtClean="0">
                <a:effectLst/>
              </a:rPr>
              <a:t>Framework for SCADA Cybersecurity</a:t>
            </a:r>
            <a:r>
              <a:rPr lang="en-US" dirty="0" smtClean="0">
                <a:effectLst/>
              </a:rPr>
              <a:t>.  2015.</a:t>
            </a:r>
            <a:r>
              <a:rPr lang="en-US" baseline="0" dirty="0" smtClean="0">
                <a:effectLst/>
              </a:rPr>
              <a:t> pp.17.</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23</a:t>
            </a:fld>
            <a:endParaRPr lang="en-US"/>
          </a:p>
        </p:txBody>
      </p:sp>
    </p:spTree>
    <p:extLst>
      <p:ext uri="{BB962C8B-B14F-4D97-AF65-F5344CB8AC3E}">
        <p14:creationId xmlns:p14="http://schemas.microsoft.com/office/powerpoint/2010/main" val="306128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b="0" i="1" u="none" strike="noStrike" kern="1200" baseline="0" dirty="0" smtClean="0">
                <a:solidFill>
                  <a:schemeClr val="tx1"/>
                </a:solidFill>
                <a:latin typeface="+mn-lt"/>
                <a:ea typeface="+mn-ea"/>
                <a:cs typeface="+mn-cs"/>
              </a:rPr>
              <a:t>Figure 1.7: Typical Alarm or Event Display (Demo)” </a:t>
            </a:r>
            <a:r>
              <a:rPr lang="en-US" dirty="0" smtClean="0">
                <a:effectLst/>
              </a:rPr>
              <a:t>Clark, Richard, and Stephen Miller. </a:t>
            </a:r>
            <a:r>
              <a:rPr lang="en-US" i="1" dirty="0" smtClean="0">
                <a:effectLst/>
              </a:rPr>
              <a:t>Framework for SCADA Cybersecurity</a:t>
            </a:r>
            <a:r>
              <a:rPr lang="en-US" dirty="0" smtClean="0">
                <a:effectLst/>
              </a:rPr>
              <a:t>.  2015.</a:t>
            </a:r>
            <a:r>
              <a:rPr lang="en-US" baseline="0" dirty="0" smtClean="0">
                <a:effectLst/>
              </a:rPr>
              <a:t> pp.17.</a:t>
            </a:r>
            <a:endParaRPr lang="en-US" dirty="0" smtClean="0"/>
          </a:p>
        </p:txBody>
      </p:sp>
      <p:sp>
        <p:nvSpPr>
          <p:cNvPr id="4" name="Slide Number Placeholder 3"/>
          <p:cNvSpPr>
            <a:spLocks noGrp="1"/>
          </p:cNvSpPr>
          <p:nvPr>
            <p:ph type="sldNum" sz="quarter" idx="10"/>
          </p:nvPr>
        </p:nvSpPr>
        <p:spPr/>
        <p:txBody>
          <a:bodyPr/>
          <a:lstStyle/>
          <a:p>
            <a:fld id="{29A04304-B135-4D54-BEFB-4DCF8A3AC62D}" type="slidenum">
              <a:rPr lang="en-US" smtClean="0"/>
              <a:t>25</a:t>
            </a:fld>
            <a:endParaRPr lang="en-US"/>
          </a:p>
        </p:txBody>
      </p:sp>
    </p:spTree>
    <p:extLst>
      <p:ext uri="{BB962C8B-B14F-4D97-AF65-F5344CB8AC3E}">
        <p14:creationId xmlns:p14="http://schemas.microsoft.com/office/powerpoint/2010/main" val="31071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26</a:t>
            </a:fld>
            <a:endParaRPr lang="en-US"/>
          </a:p>
        </p:txBody>
      </p:sp>
    </p:spTree>
    <p:extLst>
      <p:ext uri="{BB962C8B-B14F-4D97-AF65-F5344CB8AC3E}">
        <p14:creationId xmlns:p14="http://schemas.microsoft.com/office/powerpoint/2010/main" val="661780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80" dirty="0">
                <a:latin typeface="Arial" panose="020B0604020202020204" pitchFamily="34" charset="0"/>
                <a:ea typeface="Arial" panose="020B0604020202020204" pitchFamily="34" charset="0"/>
                <a:cs typeface="Times New Roman" panose="02020603050405020304" pitchFamily="18" charset="0"/>
              </a:rPr>
              <a:t>T</a:t>
            </a:r>
            <a:r>
              <a:rPr lang="en-US" sz="1200" spc="-65" dirty="0">
                <a:latin typeface="Arial" panose="020B0604020202020204" pitchFamily="34" charset="0"/>
                <a:ea typeface="Arial" panose="020B0604020202020204" pitchFamily="34" charset="0"/>
                <a:cs typeface="Times New Roman" panose="02020603050405020304" pitchFamily="18" charset="0"/>
              </a:rPr>
              <a:t>h</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3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spc="50" dirty="0">
                <a:latin typeface="Arial" panose="020B0604020202020204" pitchFamily="34" charset="0"/>
                <a:ea typeface="Arial" panose="020B0604020202020204" pitchFamily="34" charset="0"/>
                <a:cs typeface="Times New Roman" panose="02020603050405020304" pitchFamily="18" charset="0"/>
              </a:rPr>
              <a:t>s</a:t>
            </a:r>
            <a:r>
              <a:rPr lang="en-US" sz="1200" spc="-65" dirty="0">
                <a:latin typeface="Arial" panose="020B0604020202020204" pitchFamily="34" charset="0"/>
                <a:ea typeface="Arial" panose="020B0604020202020204" pitchFamily="34" charset="0"/>
                <a:cs typeface="Times New Roman" panose="02020603050405020304" pitchFamily="18" charset="0"/>
              </a:rPr>
              <a:t>n</a:t>
            </a:r>
            <a:r>
              <a:rPr lang="en-US" sz="1200" spc="30" dirty="0">
                <a:latin typeface="Arial" panose="020B0604020202020204" pitchFamily="34" charset="0"/>
                <a:ea typeface="Arial" panose="020B0604020202020204" pitchFamily="34" charset="0"/>
                <a:cs typeface="Times New Roman" panose="02020603050405020304" pitchFamily="18" charset="0"/>
              </a:rPr>
              <a:t>’</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spc="30">
                <a:latin typeface="Arial" panose="020B0604020202020204" pitchFamily="34" charset="0"/>
                <a:ea typeface="Arial" panose="020B0604020202020204" pitchFamily="34" charset="0"/>
                <a:cs typeface="Times New Roman" panose="02020603050405020304" pitchFamily="18" charset="0"/>
              </a:rPr>
              <a:t>a</a:t>
            </a:r>
            <a:r>
              <a:rPr lang="en-US" sz="1200" spc="-65">
                <a:latin typeface="Arial" panose="020B0604020202020204" pitchFamily="34" charset="0"/>
                <a:ea typeface="Arial" panose="020B0604020202020204" pitchFamily="34" charset="0"/>
                <a:cs typeface="Times New Roman" panose="02020603050405020304" pitchFamily="18" charset="0"/>
              </a:rPr>
              <a:t>l</a:t>
            </a:r>
            <a:r>
              <a:rPr lang="en-US" sz="1200" spc="-15">
                <a:latin typeface="Arial" panose="020B0604020202020204" pitchFamily="34" charset="0"/>
                <a:ea typeface="Arial" panose="020B0604020202020204" pitchFamily="34" charset="0"/>
                <a:cs typeface="Times New Roman" panose="02020603050405020304" pitchFamily="18" charset="0"/>
              </a:rPr>
              <a:t>w</a:t>
            </a:r>
            <a:r>
              <a:rPr lang="en-US" sz="1200" spc="30">
                <a:latin typeface="Arial" panose="020B0604020202020204" pitchFamily="34" charset="0"/>
                <a:ea typeface="Arial" panose="020B0604020202020204" pitchFamily="34" charset="0"/>
                <a:cs typeface="Times New Roman" panose="02020603050405020304" pitchFamily="18" charset="0"/>
              </a:rPr>
              <a:t>a</a:t>
            </a:r>
            <a:r>
              <a:rPr lang="en-US" sz="1200" spc="50">
                <a:latin typeface="Arial" panose="020B0604020202020204" pitchFamily="34" charset="0"/>
                <a:ea typeface="Arial" panose="020B0604020202020204" pitchFamily="34" charset="0"/>
                <a:cs typeface="Times New Roman" panose="02020603050405020304" pitchFamily="18" charset="0"/>
              </a:rPr>
              <a:t>y</a:t>
            </a:r>
            <a:r>
              <a:rPr lang="en-US" sz="1200">
                <a:latin typeface="Arial" panose="020B0604020202020204" pitchFamily="34" charset="0"/>
                <a:ea typeface="Arial" panose="020B0604020202020204" pitchFamily="34" charset="0"/>
                <a:cs typeface="Times New Roman" panose="02020603050405020304" pitchFamily="18" charset="0"/>
              </a:rPr>
              <a:t>s</a:t>
            </a:r>
            <a:r>
              <a:rPr lang="en-US" sz="1200" spc="-30">
                <a:latin typeface="Arial" panose="020B0604020202020204" pitchFamily="34" charset="0"/>
                <a:ea typeface="Arial" panose="020B0604020202020204" pitchFamily="34" charset="0"/>
                <a:cs typeface="Times New Roman" panose="02020603050405020304" pitchFamily="18" charset="0"/>
              </a:rPr>
              <a:t> </a:t>
            </a:r>
            <a:r>
              <a:rPr lang="en-US" sz="1200" spc="50" smtClean="0">
                <a:latin typeface="Arial" panose="020B0604020202020204" pitchFamily="34" charset="0"/>
                <a:ea typeface="Arial" panose="020B0604020202020204" pitchFamily="34" charset="0"/>
                <a:cs typeface="Times New Roman" panose="02020603050405020304" pitchFamily="18" charset="0"/>
              </a:rPr>
              <a:t>c</a:t>
            </a:r>
            <a:r>
              <a:rPr lang="en-US" sz="1200" spc="30" smtClean="0">
                <a:latin typeface="Arial" panose="020B0604020202020204" pitchFamily="34" charset="0"/>
                <a:ea typeface="Arial" panose="020B0604020202020204" pitchFamily="34" charset="0"/>
                <a:cs typeface="Times New Roman" panose="02020603050405020304" pitchFamily="18" charset="0"/>
              </a:rPr>
              <a:t>o</a:t>
            </a:r>
            <a:r>
              <a:rPr lang="en-US" sz="1200" spc="-65" smtClean="0">
                <a:latin typeface="Arial" panose="020B0604020202020204" pitchFamily="34" charset="0"/>
                <a:ea typeface="Arial" panose="020B0604020202020204" pitchFamily="34" charset="0"/>
                <a:cs typeface="Times New Roman" panose="02020603050405020304" pitchFamily="18" charset="0"/>
              </a:rPr>
              <a:t>n</a:t>
            </a:r>
            <a:r>
              <a:rPr lang="en-US" sz="1200" spc="50" smtClean="0">
                <a:latin typeface="Arial" panose="020B0604020202020204" pitchFamily="34" charset="0"/>
                <a:ea typeface="Arial" panose="020B0604020202020204" pitchFamily="34" charset="0"/>
                <a:cs typeface="Times New Roman" panose="02020603050405020304" pitchFamily="18" charset="0"/>
              </a:rPr>
              <a:t>s</a:t>
            </a:r>
            <a:r>
              <a:rPr lang="en-US" sz="1200" spc="30" smtClean="0">
                <a:latin typeface="Arial" panose="020B0604020202020204" pitchFamily="34" charset="0"/>
                <a:ea typeface="Arial" panose="020B0604020202020204" pitchFamily="34" charset="0"/>
                <a:cs typeface="Times New Roman" panose="02020603050405020304" pitchFamily="18" charset="0"/>
              </a:rPr>
              <a:t>i</a:t>
            </a:r>
            <a:r>
              <a:rPr lang="en-US" sz="1200" spc="-65" smtClean="0">
                <a:latin typeface="Arial" panose="020B0604020202020204" pitchFamily="34" charset="0"/>
                <a:ea typeface="Arial" panose="020B0604020202020204" pitchFamily="34" charset="0"/>
                <a:cs typeface="Times New Roman" panose="02020603050405020304" pitchFamily="18" charset="0"/>
              </a:rPr>
              <a:t>d</a:t>
            </a:r>
            <a:r>
              <a:rPr lang="en-US" sz="1200" spc="30" smtClean="0">
                <a:latin typeface="Arial" panose="020B0604020202020204" pitchFamily="34" charset="0"/>
                <a:ea typeface="Arial" panose="020B0604020202020204" pitchFamily="34" charset="0"/>
                <a:cs typeface="Times New Roman" panose="02020603050405020304" pitchFamily="18" charset="0"/>
              </a:rPr>
              <a:t>e</a:t>
            </a:r>
            <a:r>
              <a:rPr lang="en-US" sz="1200" smtClean="0">
                <a:latin typeface="Arial" panose="020B0604020202020204" pitchFamily="34" charset="0"/>
                <a:ea typeface="Arial" panose="020B0604020202020204" pitchFamily="34" charset="0"/>
                <a:cs typeface="Times New Roman" panose="02020603050405020304" pitchFamily="18" charset="0"/>
              </a:rPr>
              <a:t>r</a:t>
            </a:r>
            <a:r>
              <a:rPr lang="en-US" sz="1200" spc="30" smtClean="0">
                <a:latin typeface="Arial" panose="020B0604020202020204" pitchFamily="34" charset="0"/>
                <a:ea typeface="Arial" panose="020B0604020202020204" pitchFamily="34" charset="0"/>
                <a:cs typeface="Times New Roman" panose="02020603050405020304" pitchFamily="18" charset="0"/>
              </a:rPr>
              <a:t>e</a:t>
            </a:r>
            <a:r>
              <a:rPr lang="en-US" sz="1200" smtClean="0">
                <a:latin typeface="Arial" panose="020B0604020202020204" pitchFamily="34" charset="0"/>
                <a:ea typeface="Arial" panose="020B0604020202020204" pitchFamily="34" charset="0"/>
                <a:cs typeface="Times New Roman" panose="02020603050405020304" pitchFamily="18" charset="0"/>
              </a:rPr>
              <a:t>d </a:t>
            </a:r>
            <a:r>
              <a:rPr lang="en-US" sz="1200" spc="-235" smtClean="0">
                <a:latin typeface="Arial" panose="020B0604020202020204" pitchFamily="34" charset="0"/>
                <a:ea typeface="Arial" panose="020B0604020202020204" pitchFamily="34" charset="0"/>
                <a:cs typeface="Times New Roman" panose="02020603050405020304" pitchFamily="18" charset="0"/>
              </a:rPr>
              <a:t> </a:t>
            </a:r>
            <a:r>
              <a:rPr lang="en-US" sz="120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 c</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re</a:t>
            </a:r>
            <a:r>
              <a:rPr lang="en-US" sz="1200" spc="-145"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f</a:t>
            </a:r>
            <a:r>
              <a:rPr lang="en-US" sz="1200" spc="-65" dirty="0">
                <a:latin typeface="Arial" panose="020B0604020202020204" pitchFamily="34" charset="0"/>
                <a:ea typeface="Arial" panose="020B0604020202020204" pitchFamily="34" charset="0"/>
                <a:cs typeface="Times New Roman" panose="02020603050405020304" pitchFamily="18" charset="0"/>
              </a:rPr>
              <a:t>un</a:t>
            </a:r>
            <a:r>
              <a:rPr lang="en-US" sz="1200" spc="50" dirty="0">
                <a:latin typeface="Arial" panose="020B0604020202020204" pitchFamily="34" charset="0"/>
                <a:ea typeface="Arial" panose="020B0604020202020204" pitchFamily="34" charset="0"/>
                <a:cs typeface="Times New Roman" panose="02020603050405020304" pitchFamily="18" charset="0"/>
              </a:rPr>
              <a:t>c</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spc="30" dirty="0">
                <a:latin typeface="Arial" panose="020B0604020202020204" pitchFamily="34" charset="0"/>
                <a:ea typeface="Arial" panose="020B0604020202020204" pitchFamily="34" charset="0"/>
                <a:cs typeface="Times New Roman" panose="02020603050405020304" pitchFamily="18" charset="0"/>
              </a:rPr>
              <a:t>io</a:t>
            </a:r>
            <a:r>
              <a:rPr lang="en-US" sz="1200" dirty="0">
                <a:latin typeface="Arial" panose="020B0604020202020204" pitchFamily="34" charset="0"/>
                <a:ea typeface="Arial" panose="020B0604020202020204" pitchFamily="34" charset="0"/>
                <a:cs typeface="Times New Roman" panose="02020603050405020304" pitchFamily="18" charset="0"/>
              </a:rPr>
              <a:t>n</a:t>
            </a:r>
            <a:r>
              <a:rPr lang="en-US" sz="1200" spc="-14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f</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15" dirty="0">
                <a:latin typeface="Arial" panose="020B0604020202020204" pitchFamily="34" charset="0"/>
                <a:ea typeface="Arial" panose="020B0604020202020204" pitchFamily="34" charset="0"/>
                <a:cs typeface="Times New Roman" panose="02020603050405020304" pitchFamily="18" charset="0"/>
              </a:rPr>
              <a:t>C</a:t>
            </a:r>
            <a:r>
              <a:rPr lang="en-US" sz="1200" spc="-95" dirty="0">
                <a:latin typeface="Arial" panose="020B0604020202020204" pitchFamily="34" charset="0"/>
                <a:ea typeface="Arial" panose="020B0604020202020204" pitchFamily="34" charset="0"/>
                <a:cs typeface="Times New Roman" panose="02020603050405020304" pitchFamily="18" charset="0"/>
              </a:rPr>
              <a:t>A</a:t>
            </a:r>
            <a:r>
              <a:rPr lang="en-US" sz="1200" spc="-15" dirty="0">
                <a:latin typeface="Arial" panose="020B0604020202020204" pitchFamily="34" charset="0"/>
                <a:ea typeface="Arial" panose="020B0604020202020204" pitchFamily="34" charset="0"/>
                <a:cs typeface="Times New Roman" panose="02020603050405020304" pitchFamily="18" charset="0"/>
              </a:rPr>
              <a:t>D</a:t>
            </a:r>
            <a:r>
              <a:rPr lang="en-US" sz="1200" spc="-95" dirty="0">
                <a:latin typeface="Arial" panose="020B0604020202020204" pitchFamily="34" charset="0"/>
                <a:ea typeface="Arial" panose="020B0604020202020204" pitchFamily="34" charset="0"/>
                <a:cs typeface="Times New Roman" panose="02020603050405020304" pitchFamily="18" charset="0"/>
              </a:rPr>
              <a:t>A</a:t>
            </a:r>
            <a:r>
              <a:rPr lang="en-US" sz="1200" dirty="0">
                <a:latin typeface="Arial" panose="020B0604020202020204" pitchFamily="34" charset="0"/>
                <a:ea typeface="Arial" panose="020B0604020202020204" pitchFamily="34" charset="0"/>
                <a:cs typeface="Times New Roman" panose="02020603050405020304" pitchFamily="18" charset="0"/>
              </a:rPr>
              <a:t>,</a:t>
            </a:r>
            <a:r>
              <a:rPr lang="en-US" sz="1200" spc="230" dirty="0">
                <a:latin typeface="Arial" panose="020B0604020202020204" pitchFamily="34" charset="0"/>
                <a:ea typeface="Arial" panose="020B0604020202020204" pitchFamily="34" charset="0"/>
                <a:cs typeface="Times New Roman" panose="02020603050405020304" pitchFamily="18" charset="0"/>
              </a:rPr>
              <a:t> </a:t>
            </a:r>
            <a:r>
              <a:rPr lang="en-US" sz="1200" spc="-65" dirty="0">
                <a:latin typeface="Arial" panose="020B0604020202020204" pitchFamily="34" charset="0"/>
                <a:ea typeface="Arial" panose="020B0604020202020204" pitchFamily="34" charset="0"/>
                <a:cs typeface="Times New Roman" panose="02020603050405020304" pitchFamily="18" charset="0"/>
              </a:rPr>
              <a:t>bu</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13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s </a:t>
            </a:r>
            <a:r>
              <a:rPr lang="en-US" sz="1200" spc="-65" dirty="0">
                <a:latin typeface="Arial" panose="020B0604020202020204" pitchFamily="34" charset="0"/>
                <a:ea typeface="Arial" panose="020B0604020202020204" pitchFamily="34" charset="0"/>
                <a:cs typeface="Times New Roman" panose="02020603050405020304" pitchFamily="18" charset="0"/>
              </a:rPr>
              <a:t>n</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t</a:t>
            </a:r>
            <a:r>
              <a:rPr lang="en-US" sz="1200" spc="-60" dirty="0">
                <a:latin typeface="Arial" panose="020B0604020202020204" pitchFamily="34" charset="0"/>
                <a:ea typeface="Arial" panose="020B0604020202020204" pitchFamily="34" charset="0"/>
                <a:cs typeface="Times New Roman" panose="02020603050405020304" pitchFamily="18" charset="0"/>
              </a:rPr>
              <a:t> </a:t>
            </a:r>
            <a:r>
              <a:rPr lang="en-US" sz="1200" spc="-65" dirty="0">
                <a:latin typeface="Arial" panose="020B0604020202020204" pitchFamily="34" charset="0"/>
                <a:ea typeface="Arial" panose="020B0604020202020204" pitchFamily="34" charset="0"/>
                <a:cs typeface="Times New Roman" panose="02020603050405020304" pitchFamily="18" charset="0"/>
              </a:rPr>
              <a:t>un</a:t>
            </a:r>
            <a:r>
              <a:rPr lang="en-US" sz="1200" spc="50" dirty="0">
                <a:latin typeface="Arial" panose="020B0604020202020204" pitchFamily="34" charset="0"/>
                <a:ea typeface="Arial" panose="020B0604020202020204" pitchFamily="34" charset="0"/>
                <a:cs typeface="Times New Roman" panose="02020603050405020304" pitchFamily="18" charset="0"/>
              </a:rPr>
              <a:t>c</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spc="-145" dirty="0">
                <a:latin typeface="Arial" panose="020B0604020202020204" pitchFamily="34" charset="0"/>
                <a:ea typeface="Arial" panose="020B0604020202020204" pitchFamily="34" charset="0"/>
                <a:cs typeface="Times New Roman" panose="02020603050405020304" pitchFamily="18" charset="0"/>
              </a:rPr>
              <a:t>mm</a:t>
            </a:r>
            <a:r>
              <a:rPr lang="en-US" sz="1200" spc="30" dirty="0">
                <a:latin typeface="Arial" panose="020B0604020202020204" pitchFamily="34" charset="0"/>
                <a:ea typeface="Arial" panose="020B0604020202020204" pitchFamily="34" charset="0"/>
                <a:cs typeface="Times New Roman" panose="02020603050405020304" pitchFamily="18" charset="0"/>
              </a:rPr>
              <a:t>o</a:t>
            </a:r>
            <a:r>
              <a:rPr lang="en-US" sz="1200" dirty="0">
                <a:latin typeface="Arial" panose="020B0604020202020204" pitchFamily="34" charset="0"/>
                <a:ea typeface="Arial" panose="020B0604020202020204" pitchFamily="34" charset="0"/>
                <a:cs typeface="Times New Roman" panose="02020603050405020304" pitchFamily="18" charset="0"/>
              </a:rPr>
              <a:t>n</a:t>
            </a:r>
            <a:r>
              <a:rPr lang="en-US" sz="1200" spc="150"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dirty="0">
                <a:latin typeface="Arial" panose="020B0604020202020204" pitchFamily="34" charset="0"/>
                <a:ea typeface="Arial" panose="020B0604020202020204" pitchFamily="34" charset="0"/>
                <a:cs typeface="Times New Roman" panose="02020603050405020304" pitchFamily="18" charset="0"/>
              </a:rPr>
              <a:t>o</a:t>
            </a:r>
            <a:r>
              <a:rPr lang="en-US" sz="1200" spc="-45" dirty="0">
                <a:latin typeface="Arial" panose="020B0604020202020204" pitchFamily="34" charset="0"/>
                <a:ea typeface="Arial" panose="020B0604020202020204" pitchFamily="34" charset="0"/>
                <a:cs typeface="Times New Roman" panose="02020603050405020304" pitchFamily="18" charset="0"/>
              </a:rPr>
              <a:t> </a:t>
            </a:r>
            <a:r>
              <a:rPr lang="en-US" sz="1200" spc="-65" dirty="0">
                <a:latin typeface="Arial" panose="020B0604020202020204" pitchFamily="34" charset="0"/>
                <a:ea typeface="Arial" panose="020B0604020202020204" pitchFamily="34" charset="0"/>
                <a:cs typeface="Times New Roman" panose="02020603050405020304" pitchFamily="18" charset="0"/>
              </a:rPr>
              <a:t>h</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v</a:t>
            </a:r>
            <a:r>
              <a:rPr lang="en-US" sz="1200" dirty="0">
                <a:latin typeface="Arial" panose="020B0604020202020204" pitchFamily="34" charset="0"/>
                <a:ea typeface="Arial" panose="020B0604020202020204" pitchFamily="34" charset="0"/>
                <a:cs typeface="Times New Roman" panose="02020603050405020304" pitchFamily="18" charset="0"/>
              </a:rPr>
              <a:t>e</a:t>
            </a:r>
            <a:r>
              <a:rPr lang="en-US" sz="1200" spc="-45"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spc="-65" dirty="0">
                <a:latin typeface="Arial" panose="020B0604020202020204" pitchFamily="34" charset="0"/>
                <a:ea typeface="Arial" panose="020B0604020202020204" pitchFamily="34" charset="0"/>
                <a:cs typeface="Times New Roman" panose="02020603050405020304" pitchFamily="18" charset="0"/>
              </a:rPr>
              <a:t>h</a:t>
            </a:r>
            <a:r>
              <a:rPr lang="en-US" sz="1200" spc="30" dirty="0">
                <a:latin typeface="Arial" panose="020B0604020202020204" pitchFamily="34" charset="0"/>
                <a:ea typeface="Arial" panose="020B0604020202020204" pitchFamily="34" charset="0"/>
                <a:cs typeface="Times New Roman" panose="02020603050405020304" pitchFamily="18" charset="0"/>
              </a:rPr>
              <a:t>i</a:t>
            </a:r>
            <a:r>
              <a:rPr lang="en-US" sz="1200" dirty="0">
                <a:latin typeface="Arial" panose="020B0604020202020204" pitchFamily="34" charset="0"/>
                <a:ea typeface="Arial" panose="020B0604020202020204" pitchFamily="34" charset="0"/>
                <a:cs typeface="Times New Roman" panose="02020603050405020304" pitchFamily="18" charset="0"/>
              </a:rPr>
              <a:t>s</a:t>
            </a:r>
            <a:r>
              <a:rPr lang="en-US" sz="1200" spc="-30" dirty="0">
                <a:latin typeface="Arial" panose="020B0604020202020204" pitchFamily="34" charset="0"/>
                <a:ea typeface="Arial" panose="020B0604020202020204" pitchFamily="34" charset="0"/>
                <a:cs typeface="Times New Roman" panose="02020603050405020304" pitchFamily="18" charset="0"/>
              </a:rPr>
              <a:t> </a:t>
            </a:r>
            <a:r>
              <a:rPr lang="en-US" sz="1200" spc="15" dirty="0">
                <a:latin typeface="Arial" panose="020B0604020202020204" pitchFamily="34" charset="0"/>
                <a:ea typeface="Arial" panose="020B0604020202020204" pitchFamily="34" charset="0"/>
                <a:cs typeface="Times New Roman" panose="02020603050405020304" pitchFamily="18" charset="0"/>
              </a:rPr>
              <a:t>f</a:t>
            </a:r>
            <a:r>
              <a:rPr lang="en-US" sz="1200" spc="30" dirty="0">
                <a:latin typeface="Arial" panose="020B0604020202020204" pitchFamily="34" charset="0"/>
                <a:ea typeface="Arial" panose="020B0604020202020204" pitchFamily="34" charset="0"/>
                <a:cs typeface="Times New Roman" panose="02020603050405020304" pitchFamily="18" charset="0"/>
              </a:rPr>
              <a:t>ea</a:t>
            </a:r>
            <a:r>
              <a:rPr lang="en-US" sz="1200" spc="15" dirty="0">
                <a:latin typeface="Arial" panose="020B0604020202020204" pitchFamily="34" charset="0"/>
                <a:ea typeface="Arial" panose="020B0604020202020204" pitchFamily="34" charset="0"/>
                <a:cs typeface="Times New Roman" panose="02020603050405020304" pitchFamily="18" charset="0"/>
              </a:rPr>
              <a:t>t</a:t>
            </a:r>
            <a:r>
              <a:rPr lang="en-US" sz="1200" spc="-65" dirty="0">
                <a:latin typeface="Arial" panose="020B0604020202020204" pitchFamily="34" charset="0"/>
                <a:ea typeface="Arial" panose="020B0604020202020204" pitchFamily="34" charset="0"/>
                <a:cs typeface="Times New Roman" panose="02020603050405020304" pitchFamily="18" charset="0"/>
              </a:rPr>
              <a:t>u</a:t>
            </a:r>
            <a:r>
              <a:rPr lang="en-US" sz="1200" dirty="0">
                <a:latin typeface="Arial" panose="020B0604020202020204" pitchFamily="34" charset="0"/>
                <a:ea typeface="Arial" panose="020B0604020202020204" pitchFamily="34" charset="0"/>
                <a:cs typeface="Times New Roman" panose="02020603050405020304" pitchFamily="18" charset="0"/>
              </a:rPr>
              <a:t>re</a:t>
            </a:r>
            <a:r>
              <a:rPr lang="en-US" sz="1200" spc="-45" dirty="0">
                <a:latin typeface="Arial" panose="020B0604020202020204" pitchFamily="34" charset="0"/>
                <a:ea typeface="Arial" panose="020B0604020202020204" pitchFamily="34" charset="0"/>
                <a:cs typeface="Times New Roman" panose="02020603050405020304" pitchFamily="18" charset="0"/>
              </a:rPr>
              <a:t> </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50" dirty="0">
                <a:latin typeface="Arial" panose="020B0604020202020204" pitchFamily="34" charset="0"/>
                <a:ea typeface="Arial" panose="020B0604020202020204" pitchFamily="34" charset="0"/>
                <a:cs typeface="Times New Roman" panose="02020603050405020304" pitchFamily="18" charset="0"/>
              </a:rPr>
              <a:t>v</a:t>
            </a:r>
            <a:r>
              <a:rPr lang="en-US" sz="1200" spc="30" dirty="0">
                <a:latin typeface="Arial" panose="020B0604020202020204" pitchFamily="34" charset="0"/>
                <a:ea typeface="Arial" panose="020B0604020202020204" pitchFamily="34" charset="0"/>
                <a:cs typeface="Times New Roman" panose="02020603050405020304" pitchFamily="18" charset="0"/>
              </a:rPr>
              <a:t>ai</a:t>
            </a:r>
            <a:r>
              <a:rPr lang="en-US" sz="1200" spc="-65" dirty="0">
                <a:latin typeface="Arial" panose="020B0604020202020204" pitchFamily="34" charset="0"/>
                <a:ea typeface="Arial" panose="020B0604020202020204" pitchFamily="34" charset="0"/>
                <a:cs typeface="Times New Roman" panose="02020603050405020304" pitchFamily="18" charset="0"/>
              </a:rPr>
              <a:t>l</a:t>
            </a:r>
            <a:r>
              <a:rPr lang="en-US" sz="1200" spc="30" dirty="0">
                <a:latin typeface="Arial" panose="020B0604020202020204" pitchFamily="34" charset="0"/>
                <a:ea typeface="Arial" panose="020B0604020202020204" pitchFamily="34" charset="0"/>
                <a:cs typeface="Times New Roman" panose="02020603050405020304" pitchFamily="18" charset="0"/>
              </a:rPr>
              <a:t>a</a:t>
            </a:r>
            <a:r>
              <a:rPr lang="en-US" sz="1200" spc="-65" dirty="0">
                <a:latin typeface="Arial" panose="020B0604020202020204" pitchFamily="34" charset="0"/>
                <a:ea typeface="Arial" panose="020B0604020202020204" pitchFamily="34" charset="0"/>
                <a:cs typeface="Times New Roman" panose="02020603050405020304" pitchFamily="18" charset="0"/>
              </a:rPr>
              <a:t>bl</a:t>
            </a:r>
            <a:r>
              <a:rPr lang="en-US" sz="1200" spc="30" dirty="0">
                <a:latin typeface="Arial" panose="020B0604020202020204" pitchFamily="34" charset="0"/>
                <a:ea typeface="Arial" panose="020B0604020202020204" pitchFamily="34" charset="0"/>
                <a:cs typeface="Times New Roman" panose="02020603050405020304" pitchFamily="18" charset="0"/>
              </a:rPr>
              <a:t>e.</a:t>
            </a: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27</a:t>
            </a:fld>
            <a:endParaRPr lang="en-US"/>
          </a:p>
        </p:txBody>
      </p:sp>
    </p:spTree>
    <p:extLst>
      <p:ext uri="{BB962C8B-B14F-4D97-AF65-F5344CB8AC3E}">
        <p14:creationId xmlns:p14="http://schemas.microsoft.com/office/powerpoint/2010/main" val="3399256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3000" b="1" dirty="0"/>
              <a:t>SCADA systems are typically CLIENT/SERVER systems, meaning</a:t>
            </a:r>
            <a:r>
              <a:rPr lang="en-US" sz="3000" dirty="0"/>
              <a:t>:</a:t>
            </a:r>
          </a:p>
          <a:p>
            <a:pPr marL="914400" lvl="1" indent="-457200">
              <a:buFont typeface="Arial" panose="020B0604020202020204" pitchFamily="34" charset="0"/>
              <a:buChar char="•"/>
            </a:pPr>
            <a:r>
              <a:rPr lang="en-US" sz="2600" dirty="0"/>
              <a:t>Once data is collected, it becomes available (viewable) by any other SCADA computer that is set up to be part of that same system.</a:t>
            </a:r>
          </a:p>
          <a:p>
            <a:pPr marL="457200" indent="-457200">
              <a:buFont typeface="Arial" panose="020B0604020202020204" pitchFamily="34" charset="0"/>
              <a:buChar char="•"/>
            </a:pPr>
            <a:r>
              <a:rPr lang="en-US" sz="3000" b="1" dirty="0"/>
              <a:t> Computers can be networked in any configuration that is valid under Windows (LAN, WAN).</a:t>
            </a:r>
          </a:p>
          <a:p>
            <a:pPr marL="914400" lvl="1" indent="-457200">
              <a:buFont typeface="Arial" panose="020B0604020202020204" pitchFamily="34" charset="0"/>
              <a:buChar char="•"/>
            </a:pPr>
            <a:r>
              <a:rPr lang="en-US" sz="2600" dirty="0"/>
              <a:t>You can have a server collecting data in </a:t>
            </a:r>
            <a:r>
              <a:rPr lang="en-US" sz="2600" dirty="0" smtClean="0"/>
              <a:t>Phoenix </a:t>
            </a:r>
            <a:r>
              <a:rPr lang="en-US" sz="2600" dirty="0"/>
              <a:t>and have a client PC on your desk here, viewing that data in real time, using the internet as a virtual private network.</a:t>
            </a:r>
          </a:p>
          <a:p>
            <a:pPr marL="457200" indent="-457200">
              <a:buFont typeface="Arial" panose="020B0604020202020204" pitchFamily="34" charset="0"/>
              <a:buChar char="•"/>
            </a:pPr>
            <a:r>
              <a:rPr lang="en-US" sz="3000" b="1" dirty="0"/>
              <a:t>SCADA systems </a:t>
            </a:r>
            <a:r>
              <a:rPr lang="en-US" sz="3000" b="1" dirty="0" smtClean="0"/>
              <a:t>typically can connect </a:t>
            </a:r>
            <a:r>
              <a:rPr lang="en-US" sz="3000" b="1" dirty="0"/>
              <a:t>to a database and </a:t>
            </a:r>
            <a:r>
              <a:rPr lang="en-US" sz="3000" b="1" dirty="0" smtClean="0"/>
              <a:t>share </a:t>
            </a:r>
            <a:r>
              <a:rPr lang="en-US" sz="3000" b="1" dirty="0"/>
              <a:t>information with it.</a:t>
            </a:r>
          </a:p>
          <a:p>
            <a:pPr marL="914400" lvl="1" indent="-457200">
              <a:buFont typeface="Arial" panose="020B0604020202020204" pitchFamily="34" charset="0"/>
              <a:buChar char="•"/>
            </a:pPr>
            <a:r>
              <a:rPr lang="en-US" sz="3000" b="0" dirty="0"/>
              <a:t>The SCADA database</a:t>
            </a:r>
            <a:r>
              <a:rPr lang="en-US" sz="3000" b="0" baseline="0" dirty="0"/>
              <a:t> may store the state of the entire </a:t>
            </a:r>
            <a:r>
              <a:rPr lang="en-US" sz="3000" b="0" baseline="0" dirty="0" smtClean="0"/>
              <a:t>system </a:t>
            </a:r>
            <a:r>
              <a:rPr lang="en-US" sz="3000" b="0" baseline="0" dirty="0"/>
              <a:t>(sensors, valves, switches) – for </a:t>
            </a:r>
            <a:r>
              <a:rPr lang="en-US" sz="3000" b="0" baseline="0" dirty="0" smtClean="0"/>
              <a:t>instance, </a:t>
            </a:r>
            <a:r>
              <a:rPr lang="en-US" sz="3000" b="0" baseline="0" dirty="0"/>
              <a:t>the level of gas and oil in tanks</a:t>
            </a:r>
            <a:endParaRPr lang="en-US" sz="3000" b="0" dirty="0"/>
          </a:p>
          <a:p>
            <a:pPr marL="457200" indent="-457200">
              <a:buFont typeface="Arial" panose="020B0604020202020204" pitchFamily="34" charset="0"/>
              <a:buChar char="•"/>
            </a:pPr>
            <a:r>
              <a:rPr lang="en-US" sz="3000" b="1" dirty="0"/>
              <a:t>SCADA systems can be set up with redundancy (fault tolerance).</a:t>
            </a:r>
          </a:p>
          <a:p>
            <a:pPr marL="914400" lvl="1" indent="-457200">
              <a:buFont typeface="Arial" panose="020B0604020202020204" pitchFamily="34" charset="0"/>
              <a:buChar char="•"/>
            </a:pPr>
            <a:r>
              <a:rPr lang="en-US" sz="2600" dirty="0"/>
              <a:t> Always a good idea, but not everybody does it because it can get expensive to deploy.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28</a:t>
            </a:fld>
            <a:endParaRPr lang="en-US"/>
          </a:p>
        </p:txBody>
      </p:sp>
    </p:spTree>
    <p:extLst>
      <p:ext uri="{BB962C8B-B14F-4D97-AF65-F5344CB8AC3E}">
        <p14:creationId xmlns:p14="http://schemas.microsoft.com/office/powerpoint/2010/main" val="175114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2</a:t>
            </a:fld>
            <a:endParaRPr lang="en-US"/>
          </a:p>
        </p:txBody>
      </p:sp>
    </p:spTree>
    <p:extLst>
      <p:ext uri="{BB962C8B-B14F-4D97-AF65-F5344CB8AC3E}">
        <p14:creationId xmlns:p14="http://schemas.microsoft.com/office/powerpoint/2010/main" val="177140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Industrial control systems (ICS) consist of many other types of control systems, including supervisory control and data acquisition (SCADA) systems (defined later), distributed control systems (DCS), and PLCs (Programmable Logic Controllers) to automate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SCADA systems are made up of computers, networks, and sensors used to control industrial processes. </a:t>
            </a:r>
            <a:r>
              <a:rPr lang="en-US" baseline="0" dirty="0" smtClean="0"/>
              <a:t>Usually </a:t>
            </a:r>
            <a:r>
              <a:rPr lang="en-US" baseline="0" dirty="0"/>
              <a:t>the term SCADA is used to refer to systems that span large geographic areas (i.e</a:t>
            </a:r>
            <a:r>
              <a:rPr lang="en-US" baseline="0" dirty="0" smtClean="0"/>
              <a:t>., </a:t>
            </a:r>
            <a:r>
              <a:rPr lang="en-US" baseline="0" dirty="0"/>
              <a:t>gas </a:t>
            </a:r>
            <a:r>
              <a:rPr lang="en-US" baseline="0" dirty="0" smtClean="0"/>
              <a:t>pipelines</a:t>
            </a:r>
            <a:r>
              <a:rPr lang="en-US" baseline="0" dirty="0"/>
              <a:t>, electric power lines</a:t>
            </a:r>
            <a:r>
              <a:rPr lang="en-US" baseline="0" dirty="0" smtClean="0"/>
              <a:t>), </a:t>
            </a:r>
            <a:r>
              <a:rPr lang="en-US" baseline="0" dirty="0"/>
              <a:t>w</a:t>
            </a:r>
            <a:r>
              <a:rPr lang="en-US" baseline="0" dirty="0" smtClean="0"/>
              <a:t>hile </a:t>
            </a:r>
            <a:r>
              <a:rPr lang="en-US" baseline="0" dirty="0"/>
              <a:t>DCS usually control systems located in a local </a:t>
            </a:r>
            <a:r>
              <a:rPr lang="en-US" baseline="0" dirty="0" smtClean="0"/>
              <a:t>area </a:t>
            </a:r>
            <a:r>
              <a:rPr lang="en-US" baseline="0" dirty="0"/>
              <a:t>(i.e</a:t>
            </a:r>
            <a:r>
              <a:rPr lang="en-US" baseline="0" dirty="0" smtClean="0"/>
              <a:t>., </a:t>
            </a:r>
            <a:r>
              <a:rPr lang="en-US" baseline="0" dirty="0"/>
              <a:t>a factory).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PLCs are </a:t>
            </a:r>
            <a:r>
              <a:rPr lang="en-US" baseline="0" dirty="0" smtClean="0"/>
              <a:t>solid-state </a:t>
            </a:r>
            <a:r>
              <a:rPr lang="en-US" baseline="0" dirty="0"/>
              <a:t>control systems with programmable memory that are used for the discrete control of specific applications (i.e</a:t>
            </a:r>
            <a:r>
              <a:rPr lang="en-US" baseline="0" dirty="0" smtClean="0"/>
              <a:t>., </a:t>
            </a:r>
            <a:r>
              <a:rPr lang="en-US" baseline="0" dirty="0"/>
              <a:t>data and file processing). (NIST SP 800-62</a:t>
            </a:r>
            <a:r>
              <a:rPr lang="en-US" baseline="0" dirty="0" smtClean="0"/>
              <a:t>)</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SCADA and DCS are often networked together, as with electric power control centers </a:t>
            </a:r>
            <a:r>
              <a:rPr lang="en-US" baseline="0" dirty="0" smtClean="0"/>
              <a:t>and </a:t>
            </a:r>
            <a:r>
              <a:rPr lang="en-US" baseline="0" dirty="0"/>
              <a:t>power generation facilities. </a:t>
            </a:r>
            <a:r>
              <a:rPr lang="en-US" baseline="0" dirty="0" smtClean="0"/>
              <a:t>Power </a:t>
            </a:r>
            <a:r>
              <a:rPr lang="en-US" baseline="0" dirty="0"/>
              <a:t>generation facility operations are controlled by DCS, which must then communicate and coordinate with SCADA systems for power distribution.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9A04304-B135-4D54-BEFB-4DCF8A3AC62D}" type="slidenum">
              <a:rPr lang="en-US" smtClean="0"/>
              <a:t>3</a:t>
            </a:fld>
            <a:endParaRPr lang="en-US"/>
          </a:p>
        </p:txBody>
      </p:sp>
    </p:spTree>
    <p:extLst>
      <p:ext uri="{BB962C8B-B14F-4D97-AF65-F5344CB8AC3E}">
        <p14:creationId xmlns:p14="http://schemas.microsoft.com/office/powerpoint/2010/main" val="191489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Supervisory control and data acquisition (</a:t>
            </a:r>
            <a:r>
              <a:rPr lang="en-US" sz="1100" b="1" dirty="0">
                <a:latin typeface="Arial" panose="020B0604020202020204" pitchFamily="34" charset="0"/>
                <a:cs typeface="Arial" panose="020B0604020202020204" pitchFamily="34" charset="0"/>
              </a:rPr>
              <a:t>SCADA</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is any </a:t>
            </a:r>
            <a:r>
              <a:rPr lang="en-US" sz="1100" dirty="0">
                <a:latin typeface="Arial" panose="020B0604020202020204" pitchFamily="34" charset="0"/>
                <a:cs typeface="Arial" panose="020B0604020202020204" pitchFamily="34" charset="0"/>
              </a:rPr>
              <a:t>system that provides for remote monitoring and control of industrial devices and equipment.</a:t>
            </a:r>
            <a:r>
              <a:rPr lang="en-US" sz="1100" baseline="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 </a:t>
            </a:r>
            <a:r>
              <a:rPr lang="en-US" sz="1100" spc="-110" dirty="0">
                <a:latin typeface="Arial" panose="020B0604020202020204" pitchFamily="34" charset="0"/>
                <a:ea typeface="Arial" panose="020B0604020202020204" pitchFamily="34" charset="0"/>
                <a:cs typeface="Arial" panose="020B0604020202020204" pitchFamily="34" charset="0"/>
              </a:rPr>
              <a:t>N</a:t>
            </a:r>
            <a:r>
              <a:rPr lang="en-US" sz="1100" spc="-30" dirty="0">
                <a:latin typeface="Arial" panose="020B0604020202020204" pitchFamily="34" charset="0"/>
                <a:ea typeface="Arial" panose="020B0604020202020204" pitchFamily="34" charset="0"/>
                <a:cs typeface="Arial" panose="020B0604020202020204" pitchFamily="34" charset="0"/>
              </a:rPr>
              <a:t>O</a:t>
            </a:r>
            <a:r>
              <a:rPr lang="en-US" sz="1100" spc="-80" dirty="0">
                <a:latin typeface="Arial" panose="020B0604020202020204" pitchFamily="34" charset="0"/>
                <a:ea typeface="Arial" panose="020B0604020202020204" pitchFamily="34" charset="0"/>
                <a:cs typeface="Arial" panose="020B0604020202020204" pitchFamily="34" charset="0"/>
              </a:rPr>
              <a:t>T</a:t>
            </a:r>
            <a:r>
              <a:rPr lang="en-US" sz="1100" dirty="0">
                <a:latin typeface="Arial" panose="020B0604020202020204" pitchFamily="34" charset="0"/>
                <a:ea typeface="Arial" panose="020B0604020202020204" pitchFamily="34" charset="0"/>
                <a:cs typeface="Arial" panose="020B0604020202020204" pitchFamily="34" charset="0"/>
              </a:rPr>
              <a:t>E:</a:t>
            </a:r>
            <a:r>
              <a:rPr lang="en-US" sz="1100" baseline="0"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15" dirty="0">
                <a:latin typeface="Arial" panose="020B0604020202020204" pitchFamily="34" charset="0"/>
                <a:ea typeface="Arial" panose="020B0604020202020204" pitchFamily="34" charset="0"/>
                <a:cs typeface="Arial" panose="020B0604020202020204" pitchFamily="34" charset="0"/>
              </a:rPr>
              <a:t>C</a:t>
            </a:r>
            <a:r>
              <a:rPr lang="en-US" sz="1100" spc="-95" dirty="0">
                <a:latin typeface="Arial" panose="020B0604020202020204" pitchFamily="34" charset="0"/>
                <a:ea typeface="Arial" panose="020B0604020202020204" pitchFamily="34" charset="0"/>
                <a:cs typeface="Arial" panose="020B0604020202020204" pitchFamily="34" charset="0"/>
              </a:rPr>
              <a:t>A</a:t>
            </a:r>
            <a:r>
              <a:rPr lang="en-US" sz="1100" spc="-15" dirty="0">
                <a:latin typeface="Arial" panose="020B0604020202020204" pitchFamily="34" charset="0"/>
                <a:ea typeface="Arial" panose="020B0604020202020204" pitchFamily="34" charset="0"/>
                <a:cs typeface="Arial" panose="020B0604020202020204" pitchFamily="34" charset="0"/>
              </a:rPr>
              <a:t>D</a:t>
            </a:r>
            <a:r>
              <a:rPr lang="en-US" sz="1100" dirty="0">
                <a:latin typeface="Arial" panose="020B0604020202020204" pitchFamily="34" charset="0"/>
                <a:ea typeface="Arial" panose="020B0604020202020204" pitchFamily="34" charset="0"/>
                <a:cs typeface="Arial" panose="020B0604020202020204" pitchFamily="34" charset="0"/>
              </a:rPr>
              <a:t>A</a:t>
            </a:r>
            <a:r>
              <a:rPr lang="en-US" sz="1100" spc="115"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spc="5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o</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15" dirty="0">
                <a:latin typeface="Arial" panose="020B0604020202020204" pitchFamily="34" charset="0"/>
                <a:ea typeface="Arial" panose="020B0604020202020204" pitchFamily="34" charset="0"/>
                <a:cs typeface="Arial" panose="020B0604020202020204" pitchFamily="34" charset="0"/>
              </a:rPr>
              <a:t>f</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rr</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d</a:t>
            </a:r>
            <a:r>
              <a:rPr lang="en-US" sz="1100" spc="-140" dirty="0">
                <a:latin typeface="Arial" panose="020B0604020202020204" pitchFamily="34" charset="0"/>
                <a:ea typeface="Arial" panose="020B0604020202020204" pitchFamily="34" charset="0"/>
                <a:cs typeface="Arial" panose="020B0604020202020204" pitchFamily="34" charset="0"/>
              </a:rPr>
              <a:t> </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dirty="0">
                <a:latin typeface="Arial" panose="020B0604020202020204" pitchFamily="34" charset="0"/>
                <a:ea typeface="Arial" panose="020B0604020202020204" pitchFamily="34" charset="0"/>
                <a:cs typeface="Arial" panose="020B0604020202020204" pitchFamily="34" charset="0"/>
              </a:rPr>
              <a:t>o</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125"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110" dirty="0">
                <a:latin typeface="Arial" panose="020B0604020202020204" pitchFamily="34" charset="0"/>
                <a:ea typeface="Arial" panose="020B0604020202020204" pitchFamily="34" charset="0"/>
                <a:cs typeface="Arial" panose="020B0604020202020204" pitchFamily="34" charset="0"/>
              </a:rPr>
              <a:t>H</a:t>
            </a:r>
            <a:r>
              <a:rPr lang="en-US" sz="1100" spc="-45" dirty="0">
                <a:latin typeface="Arial" panose="020B0604020202020204" pitchFamily="34" charset="0"/>
                <a:ea typeface="Arial" panose="020B0604020202020204" pitchFamily="34" charset="0"/>
                <a:cs typeface="Arial" panose="020B0604020202020204" pitchFamily="34" charset="0"/>
              </a:rPr>
              <a:t>M</a:t>
            </a:r>
            <a:r>
              <a:rPr lang="en-US" sz="1100" spc="15"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115"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110" dirty="0" smtClean="0">
                <a:latin typeface="Arial" panose="020B0604020202020204" pitchFamily="34" charset="0"/>
                <a:ea typeface="Arial" panose="020B0604020202020204" pitchFamily="34" charset="0"/>
                <a:cs typeface="Arial" panose="020B0604020202020204" pitchFamily="34" charset="0"/>
              </a:rPr>
              <a:t>H</a:t>
            </a:r>
            <a:r>
              <a:rPr lang="en-US" sz="1100" spc="-65" dirty="0" smtClean="0">
                <a:latin typeface="Arial" panose="020B0604020202020204" pitchFamily="34" charset="0"/>
                <a:ea typeface="Arial" panose="020B0604020202020204" pitchFamily="34" charset="0"/>
                <a:cs typeface="Arial" panose="020B0604020202020204" pitchFamily="34" charset="0"/>
              </a:rPr>
              <a:t>u</a:t>
            </a:r>
            <a:r>
              <a:rPr lang="en-US" sz="1100" spc="-145" dirty="0" smtClean="0">
                <a:latin typeface="Arial" panose="020B0604020202020204" pitchFamily="34" charset="0"/>
                <a:ea typeface="Arial" panose="020B0604020202020204" pitchFamily="34" charset="0"/>
                <a:cs typeface="Arial" panose="020B0604020202020204" pitchFamily="34" charset="0"/>
              </a:rPr>
              <a:t>m</a:t>
            </a:r>
            <a:r>
              <a:rPr lang="en-US" sz="1100" spc="30" dirty="0" smtClean="0">
                <a:latin typeface="Arial" panose="020B0604020202020204" pitchFamily="34" charset="0"/>
                <a:ea typeface="Arial" panose="020B0604020202020204" pitchFamily="34" charset="0"/>
                <a:cs typeface="Arial" panose="020B0604020202020204" pitchFamily="34" charset="0"/>
              </a:rPr>
              <a:t>a</a:t>
            </a:r>
            <a:r>
              <a:rPr lang="en-US" sz="1100" spc="-60" dirty="0" smtClean="0">
                <a:latin typeface="Arial" panose="020B0604020202020204" pitchFamily="34" charset="0"/>
                <a:ea typeface="Arial" panose="020B0604020202020204" pitchFamily="34" charset="0"/>
                <a:cs typeface="Arial" panose="020B0604020202020204" pitchFamily="34" charset="0"/>
              </a:rPr>
              <a:t>n</a:t>
            </a:r>
            <a:r>
              <a:rPr lang="en-US" sz="1100" dirty="0" smtClean="0">
                <a:latin typeface="Arial" panose="020B0604020202020204" pitchFamily="34" charset="0"/>
                <a:ea typeface="Arial" panose="020B0604020202020204" pitchFamily="34" charset="0"/>
                <a:cs typeface="Arial" panose="020B0604020202020204" pitchFamily="34" charset="0"/>
              </a:rPr>
              <a:t>-</a:t>
            </a:r>
            <a:r>
              <a:rPr lang="en-US" sz="1100" spc="-50" dirty="0" smtClean="0">
                <a:latin typeface="Arial" panose="020B0604020202020204" pitchFamily="34" charset="0"/>
                <a:ea typeface="Arial" panose="020B0604020202020204" pitchFamily="34" charset="0"/>
                <a:cs typeface="Arial" panose="020B0604020202020204" pitchFamily="34" charset="0"/>
              </a:rPr>
              <a:t>M</a:t>
            </a:r>
            <a:r>
              <a:rPr lang="en-US" sz="1100" spc="30" dirty="0" smtClean="0">
                <a:latin typeface="Arial" panose="020B0604020202020204" pitchFamily="34" charset="0"/>
                <a:ea typeface="Arial" panose="020B0604020202020204" pitchFamily="34" charset="0"/>
                <a:cs typeface="Arial" panose="020B0604020202020204" pitchFamily="34" charset="0"/>
              </a:rPr>
              <a:t>a</a:t>
            </a:r>
            <a:r>
              <a:rPr lang="en-US" sz="1100" spc="50" dirty="0" smtClean="0">
                <a:latin typeface="Arial" panose="020B0604020202020204" pitchFamily="34" charset="0"/>
                <a:ea typeface="Arial" panose="020B0604020202020204" pitchFamily="34" charset="0"/>
                <a:cs typeface="Arial" panose="020B0604020202020204" pitchFamily="34" charset="0"/>
              </a:rPr>
              <a:t>c</a:t>
            </a:r>
            <a:r>
              <a:rPr lang="en-US" sz="1100" spc="-65" dirty="0" smtClean="0">
                <a:latin typeface="Arial" panose="020B0604020202020204" pitchFamily="34" charset="0"/>
                <a:ea typeface="Arial" panose="020B0604020202020204" pitchFamily="34" charset="0"/>
                <a:cs typeface="Arial" panose="020B0604020202020204" pitchFamily="34" charset="0"/>
              </a:rPr>
              <a:t>h</a:t>
            </a:r>
            <a:r>
              <a:rPr lang="en-US" sz="1100" spc="30" dirty="0" smtClean="0">
                <a:latin typeface="Arial" panose="020B0604020202020204" pitchFamily="34" charset="0"/>
                <a:ea typeface="Arial" panose="020B0604020202020204" pitchFamily="34" charset="0"/>
                <a:cs typeface="Arial" panose="020B0604020202020204" pitchFamily="34" charset="0"/>
              </a:rPr>
              <a:t>i</a:t>
            </a:r>
            <a:r>
              <a:rPr lang="en-US" sz="1100" spc="-65" dirty="0" smtClean="0">
                <a:latin typeface="Arial" panose="020B0604020202020204" pitchFamily="34" charset="0"/>
                <a:ea typeface="Arial" panose="020B0604020202020204" pitchFamily="34" charset="0"/>
                <a:cs typeface="Arial" panose="020B0604020202020204" pitchFamily="34" charset="0"/>
              </a:rPr>
              <a:t>n</a:t>
            </a:r>
            <a:r>
              <a:rPr lang="en-US" sz="1100" dirty="0" smtClean="0">
                <a:latin typeface="Arial" panose="020B0604020202020204" pitchFamily="34" charset="0"/>
                <a:ea typeface="Arial" panose="020B0604020202020204" pitchFamily="34" charset="0"/>
                <a:cs typeface="Arial" panose="020B0604020202020204" pitchFamily="34" charset="0"/>
              </a:rPr>
              <a:t>e</a:t>
            </a:r>
            <a:r>
              <a:rPr lang="en-US" sz="1100" spc="-45" dirty="0" smtClean="0">
                <a:latin typeface="Arial" panose="020B0604020202020204" pitchFamily="34" charset="0"/>
                <a:ea typeface="Arial" panose="020B0604020202020204" pitchFamily="34" charset="0"/>
                <a:cs typeface="Arial" panose="020B0604020202020204" pitchFamily="34" charset="0"/>
              </a:rPr>
              <a:t> </a:t>
            </a:r>
            <a:r>
              <a:rPr lang="en-US" sz="1100" spc="15" dirty="0">
                <a:latin typeface="Arial" panose="020B0604020202020204" pitchFamily="34" charset="0"/>
                <a:ea typeface="Arial" panose="020B0604020202020204" pitchFamily="34" charset="0"/>
                <a:cs typeface="Arial" panose="020B0604020202020204" pitchFamily="34" charset="0"/>
              </a:rPr>
              <a:t>I</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15" dirty="0">
                <a:latin typeface="Arial" panose="020B0604020202020204" pitchFamily="34" charset="0"/>
                <a:ea typeface="Arial" panose="020B0604020202020204" pitchFamily="34" charset="0"/>
                <a:cs typeface="Arial" panose="020B0604020202020204" pitchFamily="34" charset="0"/>
              </a:rPr>
              <a:t>f</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spc="50" dirty="0">
                <a:latin typeface="Arial" panose="020B0604020202020204" pitchFamily="34" charset="0"/>
                <a:ea typeface="Arial" panose="020B0604020202020204" pitchFamily="34" charset="0"/>
                <a:cs typeface="Arial" panose="020B0604020202020204" pitchFamily="34" charset="0"/>
              </a:rPr>
              <a:t>c</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a:t>
            </a:r>
            <a:r>
              <a:rPr lang="en-US" sz="1100" spc="420" dirty="0">
                <a:latin typeface="Arial" panose="020B0604020202020204" pitchFamily="34" charset="0"/>
                <a:ea typeface="Arial" panose="020B0604020202020204" pitchFamily="34" charset="0"/>
                <a:cs typeface="Arial" panose="020B0604020202020204" pitchFamily="34" charset="0"/>
              </a:rPr>
              <a:t> </a:t>
            </a:r>
            <a:r>
              <a:rPr lang="en-US" sz="1100" spc="-80" dirty="0">
                <a:latin typeface="Arial" panose="020B0604020202020204" pitchFamily="34" charset="0"/>
                <a:ea typeface="Arial" panose="020B0604020202020204" pitchFamily="34" charset="0"/>
                <a:cs typeface="Arial" panose="020B0604020202020204" pitchFamily="34" charset="0"/>
              </a:rPr>
              <a:t>T</a:t>
            </a:r>
            <a:r>
              <a:rPr lang="en-US" sz="1100" spc="-65" dirty="0">
                <a:latin typeface="Arial" panose="020B0604020202020204" pitchFamily="34" charset="0"/>
                <a:ea typeface="Arial" panose="020B0604020202020204" pitchFamily="34" charset="0"/>
                <a:cs typeface="Arial" panose="020B0604020202020204" pitchFamily="34" charset="0"/>
              </a:rPr>
              <a:t>h</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re</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125"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a:t>
            </a:r>
            <a:r>
              <a:rPr lang="en-US" sz="1100" spc="50" dirty="0">
                <a:latin typeface="Arial" panose="020B0604020202020204" pitchFamily="34" charset="0"/>
                <a:ea typeface="Arial" panose="020B0604020202020204" pitchFamily="34" charset="0"/>
                <a:cs typeface="Arial" panose="020B0604020202020204" pitchFamily="34" charset="0"/>
              </a:rPr>
              <a:t> </a:t>
            </a:r>
            <a:r>
              <a:rPr lang="en-US" sz="1100" spc="-65" dirty="0">
                <a:latin typeface="Arial" panose="020B0604020202020204" pitchFamily="34" charset="0"/>
                <a:ea typeface="Arial" panose="020B0604020202020204" pitchFamily="34" charset="0"/>
                <a:cs typeface="Arial" panose="020B0604020202020204" pitchFamily="34" charset="0"/>
              </a:rPr>
              <a:t>d</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spc="15" dirty="0">
                <a:latin typeface="Arial" panose="020B0604020202020204" pitchFamily="34" charset="0"/>
                <a:ea typeface="Arial" panose="020B0604020202020204" pitchFamily="34" charset="0"/>
                <a:cs typeface="Arial" panose="020B0604020202020204" pitchFamily="34" charset="0"/>
              </a:rPr>
              <a:t>ff</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spc="50" dirty="0">
                <a:latin typeface="Arial" panose="020B0604020202020204" pitchFamily="34" charset="0"/>
                <a:ea typeface="Arial" panose="020B0604020202020204" pitchFamily="34" charset="0"/>
                <a:cs typeface="Arial" panose="020B0604020202020204" pitchFamily="34" charset="0"/>
              </a:rPr>
              <a:t>c</a:t>
            </a:r>
            <a:r>
              <a:rPr lang="en-US" sz="1100" dirty="0">
                <a:latin typeface="Arial" panose="020B0604020202020204" pitchFamily="34" charset="0"/>
                <a:ea typeface="Arial" panose="020B0604020202020204" pitchFamily="34" charset="0"/>
                <a:cs typeface="Arial" panose="020B0604020202020204" pitchFamily="34" charset="0"/>
              </a:rPr>
              <a:t>e</a:t>
            </a:r>
            <a:r>
              <a:rPr lang="en-US" sz="1100" spc="-145" dirty="0">
                <a:latin typeface="Arial" panose="020B0604020202020204" pitchFamily="34" charset="0"/>
                <a:ea typeface="Arial" panose="020B0604020202020204" pitchFamily="34" charset="0"/>
                <a:cs typeface="Arial" panose="020B0604020202020204" pitchFamily="34" charset="0"/>
              </a:rPr>
              <a:t> </a:t>
            </a:r>
            <a:r>
              <a:rPr lang="en-US" sz="1100" spc="0" baseline="0" dirty="0" smtClean="0">
                <a:latin typeface="Arial" panose="020B0604020202020204" pitchFamily="34" charset="0"/>
                <a:ea typeface="Arial" panose="020B0604020202020204" pitchFamily="34" charset="0"/>
                <a:cs typeface="Arial" panose="020B0604020202020204" pitchFamily="34" charset="0"/>
              </a:rPr>
              <a:t>—</a:t>
            </a:r>
            <a:r>
              <a:rPr lang="en-US" sz="1100" spc="-110" dirty="0" smtClean="0">
                <a:latin typeface="Arial" panose="020B0604020202020204" pitchFamily="34" charset="0"/>
                <a:ea typeface="Arial" panose="020B0604020202020204" pitchFamily="34" charset="0"/>
                <a:cs typeface="Arial" panose="020B0604020202020204" pitchFamily="34" charset="0"/>
              </a:rPr>
              <a:t>H</a:t>
            </a:r>
            <a:r>
              <a:rPr lang="en-US" sz="1100" spc="-50" dirty="0" smtClean="0">
                <a:latin typeface="Arial" panose="020B0604020202020204" pitchFamily="34" charset="0"/>
                <a:ea typeface="Arial" panose="020B0604020202020204" pitchFamily="34" charset="0"/>
                <a:cs typeface="Arial" panose="020B0604020202020204" pitchFamily="34" charset="0"/>
              </a:rPr>
              <a:t>M</a:t>
            </a:r>
            <a:r>
              <a:rPr lang="en-US" sz="1100" dirty="0" smtClean="0">
                <a:latin typeface="Arial" panose="020B0604020202020204" pitchFamily="34" charset="0"/>
                <a:ea typeface="Arial" panose="020B0604020202020204" pitchFamily="34" charset="0"/>
                <a:cs typeface="Arial" panose="020B0604020202020204" pitchFamily="34" charset="0"/>
              </a:rPr>
              <a:t>I</a:t>
            </a:r>
            <a:r>
              <a:rPr lang="en-US" sz="1100" spc="130" dirty="0" smtClean="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i</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dirty="0">
                <a:latin typeface="Arial" panose="020B0604020202020204" pitchFamily="34" charset="0"/>
                <a:ea typeface="Arial" panose="020B0604020202020204" pitchFamily="34" charset="0"/>
                <a:cs typeface="Arial" panose="020B0604020202020204" pitchFamily="34" charset="0"/>
              </a:rPr>
              <a:t>a</a:t>
            </a:r>
            <a:r>
              <a:rPr lang="en-US" sz="1100" spc="-35" dirty="0">
                <a:latin typeface="Arial" panose="020B0604020202020204" pitchFamily="34" charset="0"/>
                <a:ea typeface="Arial" panose="020B0604020202020204" pitchFamily="34" charset="0"/>
                <a:cs typeface="Arial" panose="020B0604020202020204" pitchFamily="34" charset="0"/>
              </a:rPr>
              <a:t> </a:t>
            </a:r>
            <a:r>
              <a:rPr lang="en-US" sz="1100" u="heavy" spc="50" dirty="0">
                <a:uFill>
                  <a:solidFill>
                    <a:srgbClr val="000000"/>
                  </a:solidFill>
                </a:uFill>
                <a:latin typeface="Arial" panose="020B0604020202020204" pitchFamily="34" charset="0"/>
                <a:ea typeface="Arial" panose="020B0604020202020204" pitchFamily="34" charset="0"/>
                <a:cs typeface="Arial" panose="020B0604020202020204" pitchFamily="34" charset="0"/>
              </a:rPr>
              <a:t>s</a:t>
            </a:r>
            <a:r>
              <a:rPr lang="en-US" sz="1100" u="heavy" spc="-65" dirty="0">
                <a:uFill>
                  <a:solidFill>
                    <a:srgbClr val="000000"/>
                  </a:solidFill>
                </a:uFill>
                <a:latin typeface="Arial" panose="020B0604020202020204" pitchFamily="34" charset="0"/>
                <a:ea typeface="Arial" panose="020B0604020202020204" pitchFamily="34" charset="0"/>
                <a:cs typeface="Arial" panose="020B0604020202020204" pitchFamily="34" charset="0"/>
              </a:rPr>
              <a:t>ubs</a:t>
            </a:r>
            <a:r>
              <a:rPr lang="en-US" sz="1100" u="heavy" spc="-450" dirty="0">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en-US" sz="1100" u="heavy" spc="30" dirty="0">
                <a:uFill>
                  <a:solidFill>
                    <a:srgbClr val="000000"/>
                  </a:solidFill>
                </a:uFill>
                <a:latin typeface="Arial" panose="020B0604020202020204" pitchFamily="34" charset="0"/>
                <a:ea typeface="Arial" panose="020B0604020202020204" pitchFamily="34" charset="0"/>
                <a:cs typeface="Arial" panose="020B0604020202020204" pitchFamily="34" charset="0"/>
              </a:rPr>
              <a:t>e</a:t>
            </a:r>
            <a:r>
              <a:rPr lang="en-US" sz="1100" u="heavy" dirty="0">
                <a:uFill>
                  <a:solidFill>
                    <a:srgbClr val="000000"/>
                  </a:solidFill>
                </a:uFill>
                <a:latin typeface="Arial" panose="020B0604020202020204" pitchFamily="34" charset="0"/>
                <a:ea typeface="Arial" panose="020B0604020202020204" pitchFamily="34" charset="0"/>
                <a:cs typeface="Arial" panose="020B0604020202020204" pitchFamily="34" charset="0"/>
              </a:rPr>
              <a:t>t</a:t>
            </a:r>
            <a:r>
              <a:rPr lang="en-US" sz="1100" spc="-60"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o</a:t>
            </a:r>
            <a:r>
              <a:rPr lang="en-US" sz="1100" dirty="0">
                <a:latin typeface="Arial" panose="020B0604020202020204" pitchFamily="34" charset="0"/>
                <a:ea typeface="Arial" panose="020B0604020202020204" pitchFamily="34" charset="0"/>
                <a:cs typeface="Arial" panose="020B0604020202020204" pitchFamily="34" charset="0"/>
              </a:rPr>
              <a:t>f </a:t>
            </a:r>
            <a:r>
              <a:rPr lang="en-US" sz="1100" dirty="0" smtClean="0">
                <a:latin typeface="Arial" panose="020B0604020202020204" pitchFamily="34" charset="0"/>
                <a:ea typeface="Arial" panose="020B0604020202020204" pitchFamily="34" charset="0"/>
                <a:cs typeface="Arial" panose="020B0604020202020204" pitchFamily="34" charset="0"/>
              </a:rPr>
              <a:t>S</a:t>
            </a:r>
            <a:r>
              <a:rPr lang="en-US" sz="1100" spc="-15" dirty="0" smtClean="0">
                <a:latin typeface="Arial" panose="020B0604020202020204" pitchFamily="34" charset="0"/>
                <a:ea typeface="Arial" panose="020B0604020202020204" pitchFamily="34" charset="0"/>
                <a:cs typeface="Arial" panose="020B0604020202020204" pitchFamily="34" charset="0"/>
              </a:rPr>
              <a:t>C</a:t>
            </a:r>
            <a:r>
              <a:rPr lang="en-US" sz="1100" spc="-95" dirty="0" smtClean="0">
                <a:latin typeface="Arial" panose="020B0604020202020204" pitchFamily="34" charset="0"/>
                <a:ea typeface="Arial" panose="020B0604020202020204" pitchFamily="34" charset="0"/>
                <a:cs typeface="Arial" panose="020B0604020202020204" pitchFamily="34" charset="0"/>
              </a:rPr>
              <a:t>A</a:t>
            </a:r>
            <a:r>
              <a:rPr lang="en-US" sz="1100" spc="-15" dirty="0" smtClean="0">
                <a:latin typeface="Arial" panose="020B0604020202020204" pitchFamily="34" charset="0"/>
                <a:ea typeface="Arial" panose="020B0604020202020204" pitchFamily="34" charset="0"/>
                <a:cs typeface="Arial" panose="020B0604020202020204" pitchFamily="34" charset="0"/>
              </a:rPr>
              <a:t>D</a:t>
            </a:r>
            <a:r>
              <a:rPr lang="en-US" sz="1100" spc="-95" dirty="0" smtClean="0">
                <a:latin typeface="Arial" panose="020B0604020202020204" pitchFamily="34" charset="0"/>
                <a:ea typeface="Arial" panose="020B0604020202020204" pitchFamily="34" charset="0"/>
                <a:cs typeface="Arial" panose="020B0604020202020204" pitchFamily="34" charset="0"/>
              </a:rPr>
              <a:t>A</a:t>
            </a:r>
            <a:r>
              <a:rPr lang="en-US" sz="1100" spc="0" baseline="0" dirty="0" smtClean="0">
                <a:latin typeface="Arial" panose="020B0604020202020204" pitchFamily="34" charset="0"/>
                <a:ea typeface="Arial" panose="020B0604020202020204" pitchFamily="34" charset="0"/>
                <a:cs typeface="Arial" panose="020B0604020202020204" pitchFamily="34" charset="0"/>
              </a:rPr>
              <a:t>—</a:t>
            </a:r>
            <a:r>
              <a:rPr lang="en-US" sz="1100" spc="-65" dirty="0" smtClean="0">
                <a:latin typeface="Arial" panose="020B0604020202020204" pitchFamily="34" charset="0"/>
                <a:ea typeface="Arial" panose="020B0604020202020204" pitchFamily="34" charset="0"/>
                <a:cs typeface="Arial" panose="020B0604020202020204" pitchFamily="34" charset="0"/>
              </a:rPr>
              <a:t>bu</a:t>
            </a:r>
            <a:r>
              <a:rPr lang="en-US" sz="1100" dirty="0" smtClean="0">
                <a:latin typeface="Arial" panose="020B0604020202020204" pitchFamily="34" charset="0"/>
                <a:ea typeface="Arial" panose="020B0604020202020204" pitchFamily="34" charset="0"/>
                <a:cs typeface="Arial" panose="020B0604020202020204" pitchFamily="34" charset="0"/>
              </a:rPr>
              <a:t>t</a:t>
            </a:r>
            <a:r>
              <a:rPr lang="en-US" sz="1100" spc="130" dirty="0" smtClean="0">
                <a:latin typeface="Arial" panose="020B0604020202020204" pitchFamily="34" charset="0"/>
                <a:ea typeface="Arial" panose="020B0604020202020204" pitchFamily="34" charset="0"/>
                <a:cs typeface="Arial" panose="020B0604020202020204" pitchFamily="34" charset="0"/>
              </a:rPr>
              <a:t> </a:t>
            </a:r>
            <a:r>
              <a:rPr lang="en-US" sz="1100" spc="130" dirty="0">
                <a:latin typeface="Arial" panose="020B0604020202020204" pitchFamily="34" charset="0"/>
                <a:ea typeface="Arial" panose="020B0604020202020204" pitchFamily="34" charset="0"/>
                <a:cs typeface="Arial" panose="020B0604020202020204" pitchFamily="34" charset="0"/>
              </a:rPr>
              <a:t>both </a:t>
            </a:r>
            <a:r>
              <a:rPr lang="en-US" sz="1100" spc="15" dirty="0">
                <a:latin typeface="Arial" panose="020B0604020202020204" pitchFamily="34" charset="0"/>
                <a:ea typeface="Arial" panose="020B0604020202020204" pitchFamily="34" charset="0"/>
                <a:cs typeface="Arial" panose="020B0604020202020204" pitchFamily="34" charset="0"/>
              </a:rPr>
              <a:t>t</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145" dirty="0">
                <a:latin typeface="Arial" panose="020B0604020202020204" pitchFamily="34" charset="0"/>
                <a:ea typeface="Arial" panose="020B0604020202020204" pitchFamily="34" charset="0"/>
                <a:cs typeface="Arial" panose="020B0604020202020204" pitchFamily="34" charset="0"/>
              </a:rPr>
              <a:t>m</a:t>
            </a:r>
            <a:r>
              <a:rPr lang="en-US" sz="1100" dirty="0">
                <a:latin typeface="Arial" panose="020B0604020202020204" pitchFamily="34" charset="0"/>
                <a:ea typeface="Arial" panose="020B0604020202020204" pitchFamily="34" charset="0"/>
                <a:cs typeface="Arial" panose="020B0604020202020204" pitchFamily="34" charset="0"/>
              </a:rPr>
              <a:t>s</a:t>
            </a:r>
            <a:r>
              <a:rPr lang="en-US" sz="1100" spc="-30" dirty="0">
                <a:latin typeface="Arial" panose="020B0604020202020204" pitchFamily="34" charset="0"/>
                <a:ea typeface="Arial" panose="020B0604020202020204" pitchFamily="34" charset="0"/>
                <a:cs typeface="Arial" panose="020B0604020202020204" pitchFamily="34" charset="0"/>
              </a:rPr>
              <a:t> </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dirty="0">
                <a:latin typeface="Arial" panose="020B0604020202020204" pitchFamily="34" charset="0"/>
                <a:ea typeface="Arial" panose="020B0604020202020204" pitchFamily="34" charset="0"/>
                <a:cs typeface="Arial" panose="020B0604020202020204" pitchFamily="34" charset="0"/>
              </a:rPr>
              <a:t>re</a:t>
            </a:r>
            <a:r>
              <a:rPr lang="en-US" sz="1100" spc="-45" dirty="0">
                <a:latin typeface="Arial" panose="020B0604020202020204" pitchFamily="34" charset="0"/>
                <a:ea typeface="Arial" panose="020B0604020202020204" pitchFamily="34" charset="0"/>
                <a:cs typeface="Arial" panose="020B0604020202020204" pitchFamily="34" charset="0"/>
              </a:rPr>
              <a:t> </a:t>
            </a:r>
            <a:r>
              <a:rPr lang="en-US" sz="1100" spc="-65" dirty="0">
                <a:latin typeface="Arial" panose="020B0604020202020204" pitchFamily="34" charset="0"/>
                <a:ea typeface="Arial" panose="020B0604020202020204" pitchFamily="34" charset="0"/>
                <a:cs typeface="Arial" panose="020B0604020202020204" pitchFamily="34" charset="0"/>
              </a:rPr>
              <a:t>g</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spc="-65" dirty="0">
                <a:latin typeface="Arial" panose="020B0604020202020204" pitchFamily="34" charset="0"/>
                <a:ea typeface="Arial" panose="020B0604020202020204" pitchFamily="34" charset="0"/>
                <a:cs typeface="Arial" panose="020B0604020202020204" pitchFamily="34" charset="0"/>
              </a:rPr>
              <a:t>n</a:t>
            </a:r>
            <a:r>
              <a:rPr lang="en-US" sz="1100" spc="30" dirty="0">
                <a:latin typeface="Arial" panose="020B0604020202020204" pitchFamily="34" charset="0"/>
                <a:ea typeface="Arial" panose="020B0604020202020204" pitchFamily="34" charset="0"/>
                <a:cs typeface="Arial" panose="020B0604020202020204" pitchFamily="34" charset="0"/>
              </a:rPr>
              <a:t>e</a:t>
            </a:r>
            <a:r>
              <a:rPr lang="en-US" sz="1100" dirty="0">
                <a:latin typeface="Arial" panose="020B0604020202020204" pitchFamily="34" charset="0"/>
                <a:ea typeface="Arial" panose="020B0604020202020204" pitchFamily="34" charset="0"/>
                <a:cs typeface="Arial" panose="020B0604020202020204" pitchFamily="34" charset="0"/>
              </a:rPr>
              <a:t>r</a:t>
            </a:r>
            <a:r>
              <a:rPr lang="en-US" sz="1100" spc="30" dirty="0">
                <a:latin typeface="Arial" panose="020B0604020202020204" pitchFamily="34" charset="0"/>
                <a:ea typeface="Arial" panose="020B0604020202020204" pitchFamily="34" charset="0"/>
                <a:cs typeface="Arial" panose="020B0604020202020204" pitchFamily="34" charset="0"/>
              </a:rPr>
              <a:t>a</a:t>
            </a:r>
            <a:r>
              <a:rPr lang="en-US" sz="1100" spc="-65" dirty="0">
                <a:latin typeface="Arial" panose="020B0604020202020204" pitchFamily="34" charset="0"/>
                <a:ea typeface="Arial" panose="020B0604020202020204" pitchFamily="34" charset="0"/>
                <a:cs typeface="Arial" panose="020B0604020202020204" pitchFamily="34" charset="0"/>
              </a:rPr>
              <a:t>ll</a:t>
            </a:r>
            <a:r>
              <a:rPr lang="en-US" sz="1100" dirty="0">
                <a:latin typeface="Arial" panose="020B0604020202020204" pitchFamily="34" charset="0"/>
                <a:ea typeface="Arial" panose="020B0604020202020204" pitchFamily="34" charset="0"/>
                <a:cs typeface="Arial" panose="020B0604020202020204" pitchFamily="34" charset="0"/>
              </a:rPr>
              <a:t>y</a:t>
            </a:r>
            <a:r>
              <a:rPr lang="en-US" sz="1100" spc="165" dirty="0">
                <a:latin typeface="Arial" panose="020B0604020202020204" pitchFamily="34" charset="0"/>
                <a:ea typeface="Arial" panose="020B0604020202020204" pitchFamily="34" charset="0"/>
                <a:cs typeface="Arial" panose="020B0604020202020204" pitchFamily="34" charset="0"/>
              </a:rPr>
              <a:t> </a:t>
            </a:r>
            <a:r>
              <a:rPr lang="en-US" sz="1100" spc="-65" dirty="0">
                <a:latin typeface="Arial" panose="020B0604020202020204" pitchFamily="34" charset="0"/>
                <a:ea typeface="Arial" panose="020B0604020202020204" pitchFamily="34" charset="0"/>
                <a:cs typeface="Arial" panose="020B0604020202020204" pitchFamily="34" charset="0"/>
              </a:rPr>
              <a:t>used.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spc="-65" dirty="0">
              <a:latin typeface="Arial" panose="020B0604020202020204" pitchFamily="34" charset="0"/>
              <a:ea typeface="Calibri" panose="020F050202020403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SCADA systems use remote</a:t>
            </a:r>
            <a:r>
              <a:rPr lang="en-US" sz="1100" baseline="0" dirty="0">
                <a:latin typeface="Arial" panose="020B0604020202020204" pitchFamily="34" charset="0"/>
                <a:cs typeface="Arial" panose="020B0604020202020204" pitchFamily="34" charset="0"/>
              </a:rPr>
              <a:t> terminal units (RTUs) to send data back to a control center.</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9A04304-B135-4D54-BEFB-4DCF8A3AC62D}" type="slidenum">
              <a:rPr lang="en-US" smtClean="0"/>
              <a:t>4</a:t>
            </a:fld>
            <a:endParaRPr lang="en-US"/>
          </a:p>
        </p:txBody>
      </p:sp>
    </p:spTree>
    <p:extLst>
      <p:ext uri="{BB962C8B-B14F-4D97-AF65-F5344CB8AC3E}">
        <p14:creationId xmlns:p14="http://schemas.microsoft.com/office/powerpoint/2010/main" val="140617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Department of Homeland Security, United States. (2011). “</a:t>
            </a:r>
            <a:r>
              <a:rPr lang="en-US" sz="1200" kern="1200" dirty="0" smtClean="0">
                <a:solidFill>
                  <a:schemeClr val="tx1"/>
                </a:solidFill>
                <a:effectLst/>
                <a:latin typeface="+mn-lt"/>
                <a:ea typeface="+mn-ea"/>
                <a:cs typeface="+mn-cs"/>
              </a:rPr>
              <a:t>Figure 5: Example of supervisory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control LAN attack targets”. </a:t>
            </a:r>
            <a:r>
              <a:rPr lang="en-US" sz="1200" b="0" i="1" u="none" strike="noStrike" kern="1200" baseline="0" dirty="0" smtClean="0">
                <a:solidFill>
                  <a:schemeClr val="tx1"/>
                </a:solidFill>
                <a:latin typeface="+mn-lt"/>
                <a:ea typeface="+mn-ea"/>
                <a:cs typeface="+mn-cs"/>
              </a:rPr>
              <a:t>Cybersecurity Assessments of Industrial Control Systems, Good Practice Guide</a:t>
            </a:r>
            <a:r>
              <a:rPr lang="en-US" sz="1200" b="0" i="0" u="none" strike="noStrike" kern="1200" baseline="0" dirty="0" smtClean="0">
                <a:solidFill>
                  <a:schemeClr val="tx1"/>
                </a:solidFill>
                <a:latin typeface="+mn-lt"/>
                <a:ea typeface="+mn-ea"/>
                <a:cs typeface="+mn-cs"/>
              </a:rPr>
              <a:t>.</a:t>
            </a:r>
            <a:r>
              <a:rPr lang="en-US" sz="1200" kern="1200" dirty="0" smtClean="0">
                <a:solidFill>
                  <a:schemeClr val="tx1"/>
                </a:solidFill>
                <a:effectLst/>
                <a:latin typeface="+mn-lt"/>
                <a:ea typeface="+mn-ea"/>
                <a:cs typeface="+mn-cs"/>
              </a:rPr>
              <a:t> (April</a:t>
            </a:r>
            <a:r>
              <a:rPr lang="en-US" sz="1200" kern="1200" baseline="0" dirty="0" smtClean="0">
                <a:solidFill>
                  <a:schemeClr val="tx1"/>
                </a:solidFill>
                <a:effectLst/>
                <a:latin typeface="+mn-lt"/>
                <a:ea typeface="+mn-ea"/>
                <a:cs typeface="+mn-cs"/>
              </a:rPr>
              <a:t> 2011). pp. 17.</a:t>
            </a:r>
            <a:r>
              <a:rPr lang="en-US" sz="1200" kern="1200" dirty="0" smtClean="0">
                <a:solidFill>
                  <a:schemeClr val="tx1"/>
                </a:solidFill>
                <a:effectLst/>
                <a:latin typeface="+mn-lt"/>
                <a:ea typeface="+mn-ea"/>
                <a:cs typeface="+mn-cs"/>
              </a:rPr>
              <a:t>  Available for download at https://www.ccn-cert.cni.es/publico/InfraestructurasCriticaspublico/CPNI-Guia-SCI.pdf. </a:t>
            </a: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8</a:t>
            </a:fld>
            <a:endParaRPr lang="en-US"/>
          </a:p>
        </p:txBody>
      </p:sp>
    </p:spTree>
    <p:extLst>
      <p:ext uri="{BB962C8B-B14F-4D97-AF65-F5344CB8AC3E}">
        <p14:creationId xmlns:p14="http://schemas.microsoft.com/office/powerpoint/2010/main" val="183894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main communication methods:</a:t>
            </a:r>
          </a:p>
          <a:p>
            <a:pPr marL="971550" lvl="1" indent="-514350">
              <a:buFont typeface="+mj-lt"/>
              <a:buAutoNum type="arabicPeriod"/>
            </a:pPr>
            <a:r>
              <a:rPr lang="en-US" b="1" dirty="0"/>
              <a:t>Analog devices (variable reading)</a:t>
            </a:r>
            <a:endParaRPr lang="en-US" dirty="0"/>
          </a:p>
          <a:p>
            <a:pPr lvl="2"/>
            <a:r>
              <a:rPr lang="en-US" dirty="0"/>
              <a:t>Typically powered by 24 volts DC ‘current loop’</a:t>
            </a:r>
          </a:p>
          <a:p>
            <a:pPr lvl="2"/>
            <a:r>
              <a:rPr lang="en-US" dirty="0"/>
              <a:t>Indicate output in 4 to 20 milliamps range</a:t>
            </a:r>
          </a:p>
          <a:p>
            <a:pPr marL="971550" lvl="1" indent="-514350">
              <a:buFont typeface="+mj-lt"/>
              <a:buAutoNum type="arabicPeriod"/>
            </a:pPr>
            <a:r>
              <a:rPr lang="en-US" b="1" dirty="0"/>
              <a:t>Discrete or </a:t>
            </a:r>
            <a:r>
              <a:rPr lang="en-US" b="1" dirty="0" smtClean="0"/>
              <a:t>digital </a:t>
            </a:r>
            <a:r>
              <a:rPr lang="en-US" b="1" dirty="0"/>
              <a:t>devices (ON or OFF)</a:t>
            </a:r>
            <a:endParaRPr lang="en-US" dirty="0"/>
          </a:p>
          <a:p>
            <a:pPr lvl="2"/>
            <a:r>
              <a:rPr lang="en-US" dirty="0"/>
              <a:t>Can be powered by AC or DC</a:t>
            </a:r>
          </a:p>
          <a:p>
            <a:pPr lvl="2"/>
            <a:r>
              <a:rPr lang="en-US" dirty="0"/>
              <a:t>Output can be a voltage (pulse), relay closure, etc.</a:t>
            </a:r>
          </a:p>
          <a:p>
            <a:pPr marL="971550" lvl="1" indent="-514350">
              <a:buFont typeface="+mj-lt"/>
              <a:buAutoNum type="arabicPeriod"/>
            </a:pPr>
            <a:r>
              <a:rPr lang="en-US" b="1" dirty="0"/>
              <a:t>Computer </a:t>
            </a:r>
            <a:r>
              <a:rPr lang="en-US" b="1" dirty="0" smtClean="0"/>
              <a:t>protocols </a:t>
            </a:r>
            <a:r>
              <a:rPr lang="en-US" b="1" dirty="0"/>
              <a:t>(serial communications)</a:t>
            </a:r>
            <a:endParaRPr lang="en-US" dirty="0"/>
          </a:p>
          <a:p>
            <a:pPr lvl="2"/>
            <a:r>
              <a:rPr lang="en-US" dirty="0"/>
              <a:t>Many manufacturers have their own, but many are considered standards (Modbus, DNP, HART)</a:t>
            </a:r>
          </a:p>
          <a:p>
            <a:pPr lvl="2"/>
            <a:r>
              <a:rPr lang="en-US" dirty="0"/>
              <a:t>Can carry almost any kind of information</a:t>
            </a:r>
          </a:p>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9</a:t>
            </a:fld>
            <a:endParaRPr lang="en-US"/>
          </a:p>
        </p:txBody>
      </p:sp>
    </p:spTree>
    <p:extLst>
      <p:ext uri="{BB962C8B-B14F-4D97-AF65-F5344CB8AC3E}">
        <p14:creationId xmlns:p14="http://schemas.microsoft.com/office/powerpoint/2010/main" val="2823385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11</a:t>
            </a:fld>
            <a:endParaRPr lang="en-US"/>
          </a:p>
        </p:txBody>
      </p:sp>
    </p:spTree>
    <p:extLst>
      <p:ext uri="{BB962C8B-B14F-4D97-AF65-F5344CB8AC3E}">
        <p14:creationId xmlns:p14="http://schemas.microsoft.com/office/powerpoint/2010/main" val="191748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different styles</a:t>
            </a:r>
            <a:r>
              <a:rPr lang="en-US" baseline="0" dirty="0"/>
              <a:t> of programming languages. Most manufacturers favor a particular programming </a:t>
            </a:r>
            <a:r>
              <a:rPr lang="en-US" baseline="0" dirty="0" smtClean="0"/>
              <a:t>environment; however, </a:t>
            </a:r>
            <a:r>
              <a:rPr lang="en-US" baseline="0" dirty="0"/>
              <a:t>some allow you to choose </a:t>
            </a:r>
            <a:r>
              <a:rPr lang="en-US" baseline="0" dirty="0" smtClean="0"/>
              <a:t>which </a:t>
            </a:r>
            <a:r>
              <a:rPr lang="en-US" baseline="0" dirty="0"/>
              <a:t>one you like, </a:t>
            </a:r>
            <a:r>
              <a:rPr lang="en-US" baseline="0" dirty="0" smtClean="0"/>
              <a:t>or can even mix and match </a:t>
            </a:r>
            <a:r>
              <a:rPr lang="en-US" baseline="0" dirty="0"/>
              <a:t>languages.</a:t>
            </a:r>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14</a:t>
            </a:fld>
            <a:endParaRPr lang="en-US"/>
          </a:p>
        </p:txBody>
      </p:sp>
    </p:spTree>
    <p:extLst>
      <p:ext uri="{BB962C8B-B14F-4D97-AF65-F5344CB8AC3E}">
        <p14:creationId xmlns:p14="http://schemas.microsoft.com/office/powerpoint/2010/main" val="64924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A04304-B135-4D54-BEFB-4DCF8A3AC62D}" type="slidenum">
              <a:rPr lang="en-US" smtClean="0"/>
              <a:t>15</a:t>
            </a:fld>
            <a:endParaRPr lang="en-US"/>
          </a:p>
        </p:txBody>
      </p:sp>
    </p:spTree>
    <p:extLst>
      <p:ext uri="{BB962C8B-B14F-4D97-AF65-F5344CB8AC3E}">
        <p14:creationId xmlns:p14="http://schemas.microsoft.com/office/powerpoint/2010/main" val="1639437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cyberwatchwest.or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399" y="3531626"/>
            <a:ext cx="9169401" cy="1325563"/>
          </a:xfrm>
        </p:spPr>
        <p:txBody>
          <a:bodyPr/>
          <a:lstStyle>
            <a:lvl1pPr algn="ctr">
              <a:defRPr/>
            </a:lvl1pPr>
          </a:lstStyle>
          <a:p>
            <a:r>
              <a:rPr lang="en-US" dirty="0" smtClean="0"/>
              <a:t>Module Title Here</a:t>
            </a:r>
            <a:endParaRPr lang="en-US" dirty="0"/>
          </a:p>
        </p:txBody>
      </p:sp>
      <p:sp>
        <p:nvSpPr>
          <p:cNvPr id="3" name="Slide Number Placeholder 2"/>
          <p:cNvSpPr>
            <a:spLocks noGrp="1"/>
          </p:cNvSpPr>
          <p:nvPr>
            <p:ph type="sldNum" sz="quarter" idx="10"/>
          </p:nvPr>
        </p:nvSpPr>
        <p:spPr/>
        <p:txBody>
          <a:bodyPr/>
          <a:lstStyle/>
          <a:p>
            <a:fld id="{BA23DA60-AD62-44CA-9BB8-2AD02FDEC006}" type="slidenum">
              <a:rPr lang="en-US" smtClean="0"/>
              <a:t>‹#›</a:t>
            </a:fld>
            <a:endParaRPr lang="en-US"/>
          </a:p>
        </p:txBody>
      </p:sp>
      <p:sp>
        <p:nvSpPr>
          <p:cNvPr id="7" name="TextBox 6"/>
          <p:cNvSpPr txBox="1"/>
          <p:nvPr/>
        </p:nvSpPr>
        <p:spPr>
          <a:xfrm>
            <a:off x="2438399" y="2490699"/>
            <a:ext cx="9169401" cy="830997"/>
          </a:xfrm>
          <a:prstGeom prst="rect">
            <a:avLst/>
          </a:prstGeom>
          <a:noFill/>
        </p:spPr>
        <p:txBody>
          <a:bodyPr wrap="square" rtlCol="0" anchor="ctr">
            <a:spAutoFit/>
          </a:bodyPr>
          <a:lstStyle/>
          <a:p>
            <a:r>
              <a:rPr lang="en-US" sz="4800" b="1" i="0" kern="1200" spc="-50" baseline="0" dirty="0" smtClean="0">
                <a:solidFill>
                  <a:schemeClr val="tx1"/>
                </a:solidFill>
                <a:effectLst>
                  <a:outerShdw blurRad="38100" dist="38100" dir="2700000" algn="tl">
                    <a:srgbClr val="000000">
                      <a:alpha val="43137"/>
                    </a:srgbClr>
                  </a:outerShdw>
                </a:effectLst>
                <a:latin typeface="+mn-lt"/>
                <a:ea typeface="+mn-ea"/>
                <a:cs typeface="+mn-cs"/>
              </a:rPr>
              <a:t>Critical</a:t>
            </a:r>
            <a:r>
              <a:rPr lang="en-US" sz="1800" b="1" i="0" kern="1200" dirty="0" smtClean="0">
                <a:solidFill>
                  <a:schemeClr val="tx1"/>
                </a:solidFill>
                <a:effectLst>
                  <a:outerShdw blurRad="38100" dist="38100" dir="2700000" algn="tl">
                    <a:srgbClr val="000000">
                      <a:alpha val="43137"/>
                    </a:srgbClr>
                  </a:outerShdw>
                </a:effectLst>
                <a:latin typeface="+mn-lt"/>
                <a:ea typeface="+mn-ea"/>
                <a:cs typeface="+mn-cs"/>
              </a:rPr>
              <a:t> </a:t>
            </a:r>
            <a:r>
              <a:rPr lang="en-US" sz="4800" b="1" i="0" kern="1200" spc="-50" baseline="0" dirty="0" smtClean="0">
                <a:solidFill>
                  <a:schemeClr val="tx1"/>
                </a:solidFill>
                <a:effectLst>
                  <a:outerShdw blurRad="38100" dist="38100" dir="2700000" algn="tl">
                    <a:srgbClr val="000000">
                      <a:alpha val="43137"/>
                    </a:srgbClr>
                  </a:outerShdw>
                </a:effectLst>
                <a:latin typeface="+mn-lt"/>
                <a:ea typeface="+mn-ea"/>
                <a:cs typeface="+mn-cs"/>
              </a:rPr>
              <a:t>Infrastructure</a:t>
            </a:r>
            <a:r>
              <a:rPr lang="en-US" sz="1800" b="1" i="0" kern="1200" dirty="0" smtClean="0">
                <a:solidFill>
                  <a:schemeClr val="tx1"/>
                </a:solidFill>
                <a:effectLst>
                  <a:outerShdw blurRad="38100" dist="38100" dir="2700000" algn="tl">
                    <a:srgbClr val="000000">
                      <a:alpha val="43137"/>
                    </a:srgbClr>
                  </a:outerShdw>
                </a:effectLst>
                <a:latin typeface="+mn-lt"/>
                <a:ea typeface="+mn-ea"/>
                <a:cs typeface="+mn-cs"/>
              </a:rPr>
              <a:t> </a:t>
            </a:r>
            <a:r>
              <a:rPr lang="en-US" sz="4800" b="1" i="0" kern="1200" spc="-50" baseline="0" dirty="0" smtClean="0">
                <a:solidFill>
                  <a:schemeClr val="tx1"/>
                </a:solidFill>
                <a:effectLst>
                  <a:outerShdw blurRad="38100" dist="38100" dir="2700000" algn="tl">
                    <a:srgbClr val="000000">
                      <a:alpha val="43137"/>
                    </a:srgbClr>
                  </a:outerShdw>
                </a:effectLst>
                <a:latin typeface="+mn-lt"/>
                <a:ea typeface="+mn-ea"/>
                <a:cs typeface="+mn-cs"/>
              </a:rPr>
              <a:t>Cybersecurity</a:t>
            </a:r>
            <a:r>
              <a:rPr lang="en-US" sz="1800" b="1" dirty="0" smtClean="0">
                <a:effectLst>
                  <a:outerShdw blurRad="38100" dist="38100" dir="2700000" algn="tl">
                    <a:srgbClr val="000000">
                      <a:alpha val="43137"/>
                    </a:srgbClr>
                  </a:outerShdw>
                </a:effectLst>
              </a:rPr>
              <a:t> </a:t>
            </a:r>
            <a:endParaRPr lang="en-US" dirty="0"/>
          </a:p>
        </p:txBody>
      </p:sp>
      <p:pic>
        <p:nvPicPr>
          <p:cNvPr id="8" name="Picture 8" descr="CyberWatch West Logo." title="CyberWatch West 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037" y="292099"/>
            <a:ext cx="3082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Whatcom Community College Logo" title="Whatcom Community College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799" y="1530287"/>
            <a:ext cx="2565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SF Logo" title="NSF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144894"/>
            <a:ext cx="13684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6467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23DA60-AD62-44CA-9BB8-2AD02FDEC006}" type="slidenum">
              <a:rPr lang="en-US" smtClean="0"/>
              <a:t>‹#›</a:t>
            </a:fld>
            <a:endParaRPr lang="en-US"/>
          </a:p>
        </p:txBody>
      </p:sp>
      <p:sp>
        <p:nvSpPr>
          <p:cNvPr id="7" name="Picture Placeholder 6"/>
          <p:cNvSpPr>
            <a:spLocks noGrp="1"/>
          </p:cNvSpPr>
          <p:nvPr>
            <p:ph type="pic" sz="quarter" idx="12"/>
          </p:nvPr>
        </p:nvSpPr>
        <p:spPr>
          <a:xfrm>
            <a:off x="6019800" y="1981200"/>
            <a:ext cx="4953000" cy="3733800"/>
          </a:xfrm>
          <a:prstGeom prst="rect">
            <a:avLst/>
          </a:prstGeom>
        </p:spPr>
        <p:txBody>
          <a:bodyPr/>
          <a:lstStyle/>
          <a:p>
            <a:r>
              <a:rPr lang="en-US" smtClean="0"/>
              <a:t>Click icon to add picture</a:t>
            </a:r>
            <a:endParaRPr lang="en-US"/>
          </a:p>
        </p:txBody>
      </p:sp>
      <p:sp>
        <p:nvSpPr>
          <p:cNvPr id="6" name="Content Placeholder 5"/>
          <p:cNvSpPr>
            <a:spLocks noGrp="1"/>
          </p:cNvSpPr>
          <p:nvPr>
            <p:ph sz="quarter" idx="13"/>
          </p:nvPr>
        </p:nvSpPr>
        <p:spPr>
          <a:xfrm>
            <a:off x="838200" y="1981200"/>
            <a:ext cx="4953000" cy="3733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817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96400" y="457200"/>
            <a:ext cx="2590800" cy="304801"/>
          </a:xfrm>
          <a:solidFill>
            <a:schemeClr val="bg1"/>
          </a:solidFill>
        </p:spPr>
        <p:txBody>
          <a:bodyPr>
            <a:noAutofit/>
          </a:bodyPr>
          <a:lstStyle>
            <a:lvl1pPr algn="ctr" eaLnBrk="1" hangingPunct="1">
              <a:spcBef>
                <a:spcPct val="0"/>
              </a:spcBef>
              <a:buFontTx/>
              <a:buNone/>
              <a:defRPr sz="1600" b="0" baseline="0">
                <a:solidFill>
                  <a:schemeClr val="bg1"/>
                </a:solidFill>
              </a:defRPr>
            </a:lvl1pPr>
          </a:lstStyle>
          <a:p>
            <a:pPr algn="ctr" eaLnBrk="1" hangingPunct="1">
              <a:spcBef>
                <a:spcPct val="0"/>
              </a:spcBef>
              <a:buFontTx/>
              <a:buNone/>
            </a:pPr>
            <a:r>
              <a:rPr lang="en-US" altLang="en-US" sz="1800" b="1" dirty="0" smtClean="0">
                <a:solidFill>
                  <a:srgbClr val="000000"/>
                </a:solidFill>
                <a:latin typeface="Gill Sans MT" panose="020B0502020104020203" pitchFamily="34" charset="0"/>
              </a:rPr>
              <a:t>Thank you!</a:t>
            </a:r>
            <a:endParaRPr lang="en-US" altLang="en-US" sz="1800" b="1" dirty="0">
              <a:solidFill>
                <a:srgbClr val="000000"/>
              </a:solidFill>
              <a:latin typeface="Gill Sans MT" panose="020B0502020104020203" pitchFamily="34" charset="0"/>
            </a:endParaRPr>
          </a:p>
        </p:txBody>
      </p:sp>
      <p:pic>
        <p:nvPicPr>
          <p:cNvPr id="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9776" y="4645026"/>
            <a:ext cx="136842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989514"/>
            <a:ext cx="25654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84562" y="1796761"/>
            <a:ext cx="4953001" cy="2862322"/>
          </a:xfrm>
          <a:prstGeom prst="rect">
            <a:avLst/>
          </a:prstGeom>
          <a:solidFill>
            <a:schemeClr val="bg1"/>
          </a:solidFill>
        </p:spPr>
        <p:txBody>
          <a:bodyPr wrap="square" rtlCol="0">
            <a:spAutoFit/>
          </a:bodyPr>
          <a:lstStyle/>
          <a:p>
            <a:pPr algn="ctr"/>
            <a:r>
              <a:rPr lang="en-US" altLang="en-US" sz="1800" b="1" dirty="0" err="1" smtClean="0">
                <a:solidFill>
                  <a:srgbClr val="000000"/>
                </a:solidFill>
                <a:latin typeface="Gill Sans MT" panose="020B0502020104020203" pitchFamily="34" charset="0"/>
              </a:rPr>
              <a:t>CyberWatch</a:t>
            </a:r>
            <a:r>
              <a:rPr lang="en-US" altLang="en-US" sz="1800" b="1" baseline="0" dirty="0" smtClean="0">
                <a:solidFill>
                  <a:srgbClr val="000000"/>
                </a:solidFill>
                <a:latin typeface="Gill Sans MT" panose="020B0502020104020203" pitchFamily="34" charset="0"/>
              </a:rPr>
              <a:t> West</a:t>
            </a:r>
            <a:endParaRPr lang="en-US" altLang="en-US" sz="1800" b="1" dirty="0" smtClean="0">
              <a:solidFill>
                <a:srgbClr val="000000"/>
              </a:solidFill>
              <a:latin typeface="Gill Sans MT" panose="020B0502020104020203" pitchFamily="34" charset="0"/>
            </a:endParaRPr>
          </a:p>
          <a:p>
            <a:pPr algn="ctr"/>
            <a:r>
              <a:rPr lang="en-US" altLang="en-US" sz="1800" dirty="0" smtClean="0">
                <a:solidFill>
                  <a:srgbClr val="000000"/>
                </a:solidFill>
                <a:latin typeface="Gill Sans MT" panose="020B0502020104020203" pitchFamily="34" charset="0"/>
              </a:rPr>
              <a:t>Is funded by a National Science Foundation Advanced Technology Education Grant and is located at Whatcom Community College</a:t>
            </a:r>
            <a:br>
              <a:rPr lang="en-US" altLang="en-US" sz="1800" dirty="0" smtClean="0">
                <a:solidFill>
                  <a:srgbClr val="000000"/>
                </a:solidFill>
                <a:latin typeface="Gill Sans MT" panose="020B0502020104020203" pitchFamily="34" charset="0"/>
              </a:rPr>
            </a:br>
            <a:r>
              <a:rPr lang="en-US" altLang="en-US" sz="1800" dirty="0" smtClean="0">
                <a:solidFill>
                  <a:srgbClr val="000000"/>
                </a:solidFill>
                <a:latin typeface="Gill Sans MT" panose="020B0502020104020203" pitchFamily="34" charset="0"/>
              </a:rPr>
              <a:t/>
            </a:r>
            <a:br>
              <a:rPr lang="en-US" altLang="en-US" sz="1800" dirty="0" smtClean="0">
                <a:solidFill>
                  <a:srgbClr val="000000"/>
                </a:solidFill>
                <a:latin typeface="Gill Sans MT" panose="020B0502020104020203" pitchFamily="34" charset="0"/>
              </a:rPr>
            </a:br>
            <a:r>
              <a:rPr lang="en-US" altLang="en-US" sz="1800" dirty="0" smtClean="0">
                <a:solidFill>
                  <a:srgbClr val="000000"/>
                </a:solidFill>
                <a:latin typeface="Gill Sans MT" panose="020B0502020104020203" pitchFamily="34" charset="0"/>
              </a:rPr>
              <a:t>237 West Kellogg Road</a:t>
            </a:r>
            <a:br>
              <a:rPr lang="en-US" altLang="en-US" sz="1800" dirty="0" smtClean="0">
                <a:solidFill>
                  <a:srgbClr val="000000"/>
                </a:solidFill>
                <a:latin typeface="Gill Sans MT" panose="020B0502020104020203" pitchFamily="34" charset="0"/>
              </a:rPr>
            </a:br>
            <a:r>
              <a:rPr lang="en-US" altLang="en-US" sz="1800" dirty="0" smtClean="0">
                <a:solidFill>
                  <a:srgbClr val="000000"/>
                </a:solidFill>
                <a:latin typeface="Gill Sans MT" panose="020B0502020104020203" pitchFamily="34" charset="0"/>
              </a:rPr>
              <a:t>Bellingham, WA 98226</a:t>
            </a:r>
            <a:br>
              <a:rPr lang="en-US" altLang="en-US" sz="1800" dirty="0" smtClean="0">
                <a:solidFill>
                  <a:srgbClr val="000000"/>
                </a:solidFill>
                <a:latin typeface="Gill Sans MT" panose="020B0502020104020203" pitchFamily="34" charset="0"/>
              </a:rPr>
            </a:br>
            <a:r>
              <a:rPr lang="en-US" altLang="en-US" sz="1800" dirty="0" smtClean="0">
                <a:solidFill>
                  <a:srgbClr val="000000"/>
                </a:solidFill>
                <a:latin typeface="Gill Sans MT" panose="020B0502020104020203" pitchFamily="34" charset="0"/>
              </a:rPr>
              <a:t>T: 360.383.3176</a:t>
            </a:r>
            <a:br>
              <a:rPr lang="en-US" altLang="en-US" sz="1800" dirty="0" smtClean="0">
                <a:solidFill>
                  <a:srgbClr val="000000"/>
                </a:solidFill>
                <a:latin typeface="Gill Sans MT" panose="020B0502020104020203" pitchFamily="34" charset="0"/>
              </a:rPr>
            </a:br>
            <a:r>
              <a:rPr lang="en-US" altLang="en-US" sz="1800" dirty="0" smtClean="0">
                <a:solidFill>
                  <a:srgbClr val="000000"/>
                </a:solidFill>
                <a:latin typeface="Gill Sans MT" panose="020B0502020104020203" pitchFamily="34" charset="0"/>
              </a:rPr>
              <a:t/>
            </a:r>
            <a:br>
              <a:rPr lang="en-US" altLang="en-US" sz="1800" dirty="0" smtClean="0">
                <a:solidFill>
                  <a:srgbClr val="000000"/>
                </a:solidFill>
                <a:latin typeface="Gill Sans MT" panose="020B0502020104020203" pitchFamily="34" charset="0"/>
              </a:rPr>
            </a:br>
            <a:r>
              <a:rPr lang="en-US" altLang="en-US" sz="1800" b="1" dirty="0" smtClean="0">
                <a:solidFill>
                  <a:srgbClr val="000000"/>
                </a:solidFill>
                <a:latin typeface="Gill Sans MT" panose="020B0502020104020203" pitchFamily="34" charset="0"/>
                <a:hlinkClick r:id="rId4"/>
              </a:rPr>
              <a:t>www.cyberwatchwest.org</a:t>
            </a:r>
            <a:endParaRPr lang="en-US" dirty="0"/>
          </a:p>
        </p:txBody>
      </p:sp>
      <p:pic>
        <p:nvPicPr>
          <p:cNvPr id="4"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1" y="457200"/>
            <a:ext cx="3082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6840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33600" y="2590800"/>
            <a:ext cx="9220200" cy="817173"/>
          </a:xfrm>
          <a:prstGeom prst="rect">
            <a:avLst/>
          </a:prstGeom>
          <a:ln>
            <a:noFill/>
          </a:ln>
        </p:spPr>
        <p:txBody>
          <a:bodyPr/>
          <a:lstStyle>
            <a:lvl1pPr>
              <a:defRPr lang="en-US" sz="4800" b="1" i="0" kern="1200" smtClean="0">
                <a:solidFill>
                  <a:schemeClr val="tx1"/>
                </a:solidFill>
                <a:effectLst>
                  <a:outerShdw blurRad="38100" dist="38100" dir="2700000" algn="tl">
                    <a:srgbClr val="000000">
                      <a:alpha val="43137"/>
                    </a:srgbClr>
                  </a:outerShdw>
                </a:effectLst>
              </a:defRPr>
            </a:lvl1pPr>
          </a:lstStyle>
          <a:p>
            <a:r>
              <a:rPr lang="en-US" sz="4800" b="1" i="0" kern="1200" dirty="0">
                <a:solidFill>
                  <a:schemeClr val="tx1"/>
                </a:solidFill>
                <a:effectLst>
                  <a:outerShdw blurRad="38100" dist="38100" dir="2700000" algn="tl">
                    <a:srgbClr val="000000">
                      <a:alpha val="43137"/>
                    </a:srgbClr>
                  </a:outerShdw>
                </a:effectLst>
                <a:latin typeface="+mn-lt"/>
                <a:ea typeface="+mn-ea"/>
                <a:cs typeface="+mn-cs"/>
              </a:rPr>
              <a:t>Critical Infrastructure CyberSecurity</a:t>
            </a:r>
            <a:r>
              <a:rPr lang="en-US" sz="48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41098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1366ED0-090E-423F-BB70-8E07E35C53EE}" type="datetimeFigureOut">
              <a:rPr lang="en-US" smtClean="0"/>
              <a:t>1/18/2017</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ADF146-C280-44DC-BBA0-E5F4D61C3D9D}" type="slidenum">
              <a:rPr lang="en-US" smtClean="0"/>
              <a:t>‹#›</a:t>
            </a:fld>
            <a:endParaRPr lang="en-US"/>
          </a:p>
        </p:txBody>
      </p:sp>
    </p:spTree>
    <p:extLst>
      <p:ext uri="{BB962C8B-B14F-4D97-AF65-F5344CB8AC3E}">
        <p14:creationId xmlns:p14="http://schemas.microsoft.com/office/powerpoint/2010/main" val="299656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Las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28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cyberwatchwest.org/"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hyperlink" Target="https://creativecommons.org/licenses/by/4.0/" TargetMode="External"/><Relationship Id="rId4" Type="http://schemas.openxmlformats.org/officeDocument/2006/relationships/slideLayout" Target="../slideLayouts/slideLayout4.xml"/><Relationship Id="rId9" Type="http://schemas.openxmlformats.org/officeDocument/2006/relationships/hyperlink" Target="http://whatcom.ed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314"/>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p:cNvSpPr txBox="1"/>
          <p:nvPr/>
        </p:nvSpPr>
        <p:spPr>
          <a:xfrm>
            <a:off x="36668" y="6466312"/>
            <a:ext cx="410224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Except where otherwise noted,  this presentation is licensed under </a:t>
            </a:r>
            <a:r>
              <a:rPr lang="en-US" sz="1100" u="none" dirty="0" smtClean="0">
                <a:solidFill>
                  <a:schemeClr val="bg1"/>
                </a:solidFill>
              </a:rPr>
              <a:t>a</a:t>
            </a:r>
            <a:r>
              <a:rPr lang="en-US" sz="1100" dirty="0" smtClean="0">
                <a:solidFill>
                  <a:schemeClr val="bg1"/>
                </a:solidFill>
              </a:rPr>
              <a:t> </a:t>
            </a:r>
          </a:p>
        </p:txBody>
      </p:sp>
      <p:sp>
        <p:nvSpPr>
          <p:cNvPr id="3" name="TextBox 2" descr="Link to cyberwatch west" title="link ">
            <a:hlinkClick r:id="rId8"/>
          </p:cNvPr>
          <p:cNvSpPr txBox="1"/>
          <p:nvPr/>
        </p:nvSpPr>
        <p:spPr>
          <a:xfrm>
            <a:off x="7710802" y="6466312"/>
            <a:ext cx="1333499" cy="276999"/>
          </a:xfrm>
          <a:prstGeom prst="rect">
            <a:avLst/>
          </a:prstGeom>
          <a:noFill/>
        </p:spPr>
        <p:txBody>
          <a:bodyPr wrap="square" rtlCol="0">
            <a:spAutoFit/>
          </a:bodyPr>
          <a:lstStyle/>
          <a:p>
            <a:r>
              <a:rPr lang="en-US" sz="1100" u="sng" dirty="0" smtClean="0">
                <a:solidFill>
                  <a:schemeClr val="bg1"/>
                </a:solidFill>
              </a:rPr>
              <a:t>CyberWatch</a:t>
            </a:r>
            <a:r>
              <a:rPr lang="en-US" sz="1200" u="sng" dirty="0" smtClean="0">
                <a:solidFill>
                  <a:schemeClr val="bg1"/>
                </a:solidFill>
              </a:rPr>
              <a:t> West</a:t>
            </a:r>
            <a:r>
              <a:rPr lang="en-US" sz="1200" u="none" dirty="0" smtClean="0">
                <a:solidFill>
                  <a:schemeClr val="bg1"/>
                </a:solidFill>
              </a:rPr>
              <a:t>,</a:t>
            </a:r>
            <a:endParaRPr lang="en-US" sz="1200" u="none" dirty="0">
              <a:solidFill>
                <a:schemeClr val="bg1"/>
              </a:solidFill>
            </a:endParaRPr>
          </a:p>
        </p:txBody>
      </p:sp>
      <p:sp>
        <p:nvSpPr>
          <p:cNvPr id="5" name="Rectangle 4" descr="link to Whatcom Community College" title="link">
            <a:hlinkClick r:id="rId9"/>
          </p:cNvPr>
          <p:cNvSpPr/>
          <p:nvPr/>
        </p:nvSpPr>
        <p:spPr>
          <a:xfrm>
            <a:off x="8839200" y="6466312"/>
            <a:ext cx="2051074"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chemeClr val="bg1"/>
                </a:solidFill>
              </a:rPr>
              <a:t>Whatcom </a:t>
            </a:r>
            <a:r>
              <a:rPr lang="en-US" sz="1100" u="sng" dirty="0" smtClean="0">
                <a:solidFill>
                  <a:schemeClr val="bg1"/>
                </a:solidFill>
              </a:rPr>
              <a:t>Community</a:t>
            </a:r>
            <a:r>
              <a:rPr lang="en-US" sz="1200" u="sng" dirty="0" smtClean="0">
                <a:solidFill>
                  <a:schemeClr val="bg1"/>
                </a:solidFill>
              </a:rPr>
              <a:t> College.</a:t>
            </a:r>
          </a:p>
        </p:txBody>
      </p:sp>
      <p:sp>
        <p:nvSpPr>
          <p:cNvPr id="6" name="TextBox 5"/>
          <p:cNvSpPr txBox="1"/>
          <p:nvPr/>
        </p:nvSpPr>
        <p:spPr>
          <a:xfrm>
            <a:off x="7237640" y="6482973"/>
            <a:ext cx="610960" cy="261610"/>
          </a:xfrm>
          <a:prstGeom prst="rect">
            <a:avLst/>
          </a:prstGeom>
          <a:noFill/>
        </p:spPr>
        <p:txBody>
          <a:bodyPr wrap="square" rtlCol="0">
            <a:spAutoFit/>
          </a:bodyPr>
          <a:lstStyle/>
          <a:p>
            <a:r>
              <a:rPr lang="en-US" sz="1100" dirty="0" smtClean="0">
                <a:solidFill>
                  <a:schemeClr val="bg1"/>
                </a:solidFill>
              </a:rPr>
              <a:t>©2017</a:t>
            </a:r>
            <a:endParaRPr lang="en-US" sz="1100" dirty="0">
              <a:solidFill>
                <a:schemeClr val="bg1"/>
              </a:solidFill>
            </a:endParaRPr>
          </a:p>
        </p:txBody>
      </p:sp>
      <p:sp>
        <p:nvSpPr>
          <p:cNvPr id="8" name="Rectangle 7" descr="CC license link" title="link to CC license">
            <a:hlinkClick r:id="rId10"/>
          </p:cNvPr>
          <p:cNvSpPr/>
          <p:nvPr/>
        </p:nvSpPr>
        <p:spPr>
          <a:xfrm>
            <a:off x="3992650" y="6466312"/>
            <a:ext cx="3403496" cy="261610"/>
          </a:xfrm>
          <a:prstGeom prst="rect">
            <a:avLst/>
          </a:prstGeom>
        </p:spPr>
        <p:txBody>
          <a:bodyPr wrap="none">
            <a:spAutoFit/>
          </a:bodyPr>
          <a:lstStyle/>
          <a:p>
            <a:pPr algn="l"/>
            <a:r>
              <a:rPr lang="en-US" sz="1100" u="sng" dirty="0" smtClean="0">
                <a:solidFill>
                  <a:schemeClr val="bg1"/>
                </a:solidFill>
              </a:rPr>
              <a:t>Creative</a:t>
            </a:r>
            <a:r>
              <a:rPr lang="en-US" sz="1100" u="sng" baseline="0" dirty="0" smtClean="0">
                <a:solidFill>
                  <a:schemeClr val="bg1"/>
                </a:solidFill>
              </a:rPr>
              <a:t> Commons </a:t>
            </a:r>
            <a:r>
              <a:rPr lang="en-US" sz="1100" u="sng" dirty="0" smtClean="0">
                <a:solidFill>
                  <a:schemeClr val="bg1"/>
                </a:solidFill>
              </a:rPr>
              <a:t>Attribution 4.0 International License</a:t>
            </a:r>
            <a:r>
              <a:rPr lang="en-US" sz="1100" u="none" dirty="0" smtClean="0">
                <a:solidFill>
                  <a:schemeClr val="bg1"/>
                </a:solidFill>
              </a:rPr>
              <a:t>.</a:t>
            </a:r>
            <a:endParaRPr lang="en-US" sz="1100" dirty="0"/>
          </a:p>
        </p:txBody>
      </p:sp>
      <p:pic>
        <p:nvPicPr>
          <p:cNvPr id="12" name="Picture 11" descr="picture of CC BY license" title="CC License"/>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890274" y="6466312"/>
            <a:ext cx="916690" cy="323169"/>
          </a:xfrm>
          <a:prstGeom prst="rect">
            <a:avLst/>
          </a:prstGeom>
        </p:spPr>
      </p:pic>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 name="Slide Number Placeholder 9"/>
          <p:cNvSpPr>
            <a:spLocks noGrp="1"/>
          </p:cNvSpPr>
          <p:nvPr>
            <p:ph type="sldNum" sz="quarter" idx="4"/>
          </p:nvPr>
        </p:nvSpPr>
        <p:spPr>
          <a:xfrm>
            <a:off x="11577791" y="5885626"/>
            <a:ext cx="45834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3DA60-AD62-44CA-9BB8-2AD02FDEC006}" type="slidenum">
              <a:rPr lang="en-US" smtClean="0"/>
              <a:t>‹#›</a:t>
            </a:fld>
            <a:endParaRPr lang="en-US"/>
          </a:p>
        </p:txBody>
      </p:sp>
    </p:spTree>
    <p:extLst>
      <p:ext uri="{BB962C8B-B14F-4D97-AF65-F5344CB8AC3E}">
        <p14:creationId xmlns:p14="http://schemas.microsoft.com/office/powerpoint/2010/main" val="16223378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iming>
    <p:tnLst>
      <p:par>
        <p:cTn id="1" dur="indefinite" restart="never" nodeType="tmRoot"/>
      </p:par>
    </p:tnLst>
  </p:timing>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437" y="3874527"/>
            <a:ext cx="9169401" cy="1325563"/>
          </a:xfrm>
        </p:spPr>
        <p:txBody>
          <a:bodyPr>
            <a:normAutofit fontScale="90000"/>
          </a:bodyPr>
          <a:lstStyle/>
          <a:p>
            <a:r>
              <a:rPr lang="en-US" b="1" dirty="0" smtClean="0"/>
              <a:t>Module</a:t>
            </a:r>
            <a:r>
              <a:rPr lang="en-US" b="1" dirty="0" smtClean="0"/>
              <a:t> </a:t>
            </a:r>
            <a:r>
              <a:rPr lang="en-US" b="1" dirty="0"/>
              <a:t>2 </a:t>
            </a:r>
            <a:br>
              <a:rPr lang="en-US" b="1" dirty="0"/>
            </a:br>
            <a:r>
              <a:rPr lang="en-US" b="1" dirty="0"/>
              <a:t>Introduction to Control Systems &amp; SCADA </a:t>
            </a:r>
          </a:p>
        </p:txBody>
      </p:sp>
    </p:spTree>
    <p:extLst>
      <p:ext uri="{BB962C8B-B14F-4D97-AF65-F5344CB8AC3E}">
        <p14:creationId xmlns:p14="http://schemas.microsoft.com/office/powerpoint/2010/main" val="269873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Moving Data </a:t>
            </a:r>
            <a:r>
              <a:rPr lang="en-US" dirty="0" smtClean="0"/>
              <a:t>Around</a:t>
            </a:r>
            <a:endParaRPr lang="en-US" dirty="0"/>
          </a:p>
        </p:txBody>
      </p:sp>
      <p:sp>
        <p:nvSpPr>
          <p:cNvPr id="3" name="Content Placeholder 2"/>
          <p:cNvSpPr>
            <a:spLocks noGrp="1"/>
          </p:cNvSpPr>
          <p:nvPr>
            <p:ph idx="1"/>
          </p:nvPr>
        </p:nvSpPr>
        <p:spPr>
          <a:xfrm>
            <a:off x="838200" y="1528293"/>
            <a:ext cx="10717696" cy="4957763"/>
          </a:xfrm>
        </p:spPr>
        <p:txBody>
          <a:bodyPr>
            <a:normAutofit/>
          </a:bodyPr>
          <a:lstStyle/>
          <a:p>
            <a:r>
              <a:rPr lang="en-US" sz="3200" dirty="0"/>
              <a:t>Hard-wired</a:t>
            </a:r>
          </a:p>
          <a:p>
            <a:pPr lvl="1"/>
            <a:r>
              <a:rPr lang="en-US" sz="2800" dirty="0"/>
              <a:t>Local, in-plant, short runs</a:t>
            </a:r>
          </a:p>
          <a:p>
            <a:pPr lvl="1"/>
            <a:endParaRPr lang="en-US" sz="2800" dirty="0"/>
          </a:p>
          <a:p>
            <a:r>
              <a:rPr lang="en-US" sz="3200" dirty="0"/>
              <a:t>Radio </a:t>
            </a:r>
            <a:r>
              <a:rPr lang="en-US" sz="3200" dirty="0" smtClean="0"/>
              <a:t>telemetry </a:t>
            </a:r>
            <a:r>
              <a:rPr lang="en-US" sz="3200" dirty="0"/>
              <a:t>(“wireless”)</a:t>
            </a:r>
          </a:p>
          <a:p>
            <a:pPr lvl="1"/>
            <a:r>
              <a:rPr lang="en-US" sz="2800" dirty="0"/>
              <a:t>Can move protocol-based </a:t>
            </a:r>
            <a:r>
              <a:rPr lang="en-US" sz="2800" dirty="0" smtClean="0"/>
              <a:t>information </a:t>
            </a:r>
            <a:r>
              <a:rPr lang="en-US" sz="2800" dirty="0"/>
              <a:t>and even electrical signals </a:t>
            </a:r>
          </a:p>
          <a:p>
            <a:pPr lvl="1"/>
            <a:r>
              <a:rPr lang="en-US" sz="2800" dirty="0"/>
              <a:t>Increasingly popular due to relatively </a:t>
            </a:r>
            <a:r>
              <a:rPr lang="en-US" sz="2800" dirty="0" smtClean="0"/>
              <a:t>low-cost </a:t>
            </a:r>
            <a:r>
              <a:rPr lang="en-US" sz="2800" dirty="0"/>
              <a:t>and unlicensed radio technology (no more FCC hassles)</a:t>
            </a:r>
          </a:p>
          <a:p>
            <a:pPr lvl="1"/>
            <a:r>
              <a:rPr lang="en-US" sz="2800" dirty="0"/>
              <a:t>Can move data out of very remote/inaccessible locations</a:t>
            </a:r>
          </a:p>
          <a:p>
            <a:pPr lvl="1"/>
            <a:r>
              <a:rPr lang="en-US" sz="2800" dirty="0"/>
              <a:t>Only requirement is power and a place to mount an antenna</a:t>
            </a:r>
          </a:p>
          <a:p>
            <a:pPr lvl="1"/>
            <a:r>
              <a:rPr lang="en-US" sz="2800" dirty="0"/>
              <a:t>Ranges in miles</a:t>
            </a:r>
          </a:p>
        </p:txBody>
      </p:sp>
    </p:spTree>
    <p:extLst>
      <p:ext uri="{BB962C8B-B14F-4D97-AF65-F5344CB8AC3E}">
        <p14:creationId xmlns:p14="http://schemas.microsoft.com/office/powerpoint/2010/main" val="1567995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Giving </a:t>
            </a:r>
            <a:r>
              <a:rPr lang="en-US" dirty="0"/>
              <a:t>It a Place to Land</a:t>
            </a:r>
            <a:r>
              <a:rPr lang="en-US" dirty="0" smtClean="0"/>
              <a:t>: </a:t>
            </a:r>
            <a:r>
              <a:rPr lang="en-US" dirty="0"/>
              <a:t>PLCs and RTUs</a:t>
            </a:r>
          </a:p>
        </p:txBody>
      </p:sp>
      <p:sp>
        <p:nvSpPr>
          <p:cNvPr id="3" name="Content Placeholder 2"/>
          <p:cNvSpPr>
            <a:spLocks noGrp="1"/>
          </p:cNvSpPr>
          <p:nvPr>
            <p:ph idx="1"/>
          </p:nvPr>
        </p:nvSpPr>
        <p:spPr>
          <a:xfrm>
            <a:off x="838200" y="1555171"/>
            <a:ext cx="10766551" cy="5025934"/>
          </a:xfrm>
        </p:spPr>
        <p:txBody>
          <a:bodyPr>
            <a:normAutofit lnSpcReduction="10000"/>
          </a:bodyPr>
          <a:lstStyle/>
          <a:p>
            <a:r>
              <a:rPr lang="en-US" sz="3200" b="1" dirty="0"/>
              <a:t>PLC</a:t>
            </a:r>
            <a:r>
              <a:rPr lang="en-US" sz="3200" dirty="0"/>
              <a:t> – </a:t>
            </a:r>
            <a:r>
              <a:rPr lang="en-US" sz="3200" u="sng" dirty="0"/>
              <a:t>P</a:t>
            </a:r>
            <a:r>
              <a:rPr lang="en-US" sz="3200" dirty="0"/>
              <a:t>rogrammable </a:t>
            </a:r>
            <a:r>
              <a:rPr lang="en-US" sz="3200" u="sng" dirty="0"/>
              <a:t>L</a:t>
            </a:r>
            <a:r>
              <a:rPr lang="en-US" sz="3200" dirty="0"/>
              <a:t>ogic </a:t>
            </a:r>
            <a:r>
              <a:rPr lang="en-US" sz="3200" u="sng" dirty="0"/>
              <a:t>C</a:t>
            </a:r>
            <a:r>
              <a:rPr lang="en-US" sz="3200" dirty="0"/>
              <a:t>ontroller</a:t>
            </a:r>
          </a:p>
          <a:p>
            <a:r>
              <a:rPr lang="en-US" sz="3200" b="1" dirty="0"/>
              <a:t>RTU</a:t>
            </a:r>
            <a:r>
              <a:rPr lang="en-US" sz="3200" dirty="0"/>
              <a:t> – </a:t>
            </a:r>
            <a:r>
              <a:rPr lang="en-US" sz="3200" u="sng" dirty="0"/>
              <a:t>R</a:t>
            </a:r>
            <a:r>
              <a:rPr lang="en-US" sz="3200" dirty="0"/>
              <a:t>emote </a:t>
            </a:r>
            <a:r>
              <a:rPr lang="en-US" sz="3200" u="sng" dirty="0"/>
              <a:t>T</a:t>
            </a:r>
            <a:r>
              <a:rPr lang="en-US" sz="3200" dirty="0"/>
              <a:t>elemetry </a:t>
            </a:r>
            <a:r>
              <a:rPr lang="en-US" sz="3200" u="sng" dirty="0"/>
              <a:t>U</a:t>
            </a:r>
            <a:r>
              <a:rPr lang="en-US" sz="3200" dirty="0"/>
              <a:t>nit</a:t>
            </a:r>
          </a:p>
          <a:p>
            <a:endParaRPr lang="en-US" sz="1800" dirty="0"/>
          </a:p>
          <a:p>
            <a:r>
              <a:rPr lang="en-US" sz="3200" dirty="0"/>
              <a:t>Terms are fairly general, sometimes interchangeable. </a:t>
            </a:r>
            <a:endParaRPr lang="en-US" sz="3200" dirty="0" smtClean="0"/>
          </a:p>
          <a:p>
            <a:r>
              <a:rPr lang="en-US" sz="3200" dirty="0" smtClean="0"/>
              <a:t>Basic </a:t>
            </a:r>
            <a:r>
              <a:rPr lang="en-US" sz="3200" dirty="0"/>
              <a:t>functions are:</a:t>
            </a:r>
          </a:p>
          <a:p>
            <a:pPr lvl="1"/>
            <a:r>
              <a:rPr lang="en-US" sz="3200" b="1" dirty="0"/>
              <a:t>Process controller </a:t>
            </a:r>
            <a:r>
              <a:rPr lang="en-US" sz="3200" dirty="0" smtClean="0"/>
              <a:t>—</a:t>
            </a:r>
            <a:r>
              <a:rPr lang="en-US" sz="3200" b="1" dirty="0" smtClean="0"/>
              <a:t> </a:t>
            </a:r>
            <a:r>
              <a:rPr lang="en-US" sz="3200" dirty="0" smtClean="0"/>
              <a:t>Monitors </a:t>
            </a:r>
            <a:r>
              <a:rPr lang="en-US" sz="3200" dirty="0"/>
              <a:t>process feedback and issue control </a:t>
            </a:r>
            <a:r>
              <a:rPr lang="en-US" sz="3200" dirty="0" smtClean="0"/>
              <a:t>signals</a:t>
            </a:r>
            <a:endParaRPr lang="en-US" sz="3200" dirty="0"/>
          </a:p>
          <a:p>
            <a:pPr lvl="1"/>
            <a:r>
              <a:rPr lang="en-US" sz="3200" b="1" dirty="0"/>
              <a:t>Data </a:t>
            </a:r>
            <a:r>
              <a:rPr lang="en-US" sz="3200" b="1" dirty="0" smtClean="0"/>
              <a:t>concentrator </a:t>
            </a:r>
            <a:r>
              <a:rPr lang="en-US" sz="3200" dirty="0" smtClean="0"/>
              <a:t>— Gets </a:t>
            </a:r>
            <a:r>
              <a:rPr lang="en-US" sz="3200" dirty="0"/>
              <a:t>all of the process data into one place to make it easy </a:t>
            </a:r>
            <a:r>
              <a:rPr lang="en-US" sz="3200" dirty="0" smtClean="0"/>
              <a:t>to </a:t>
            </a:r>
            <a:r>
              <a:rPr lang="en-US" sz="3200" dirty="0"/>
              <a:t>use with computers via a single communication protocol</a:t>
            </a:r>
          </a:p>
        </p:txBody>
      </p:sp>
    </p:spTree>
    <p:extLst>
      <p:ext uri="{BB962C8B-B14F-4D97-AF65-F5344CB8AC3E}">
        <p14:creationId xmlns:p14="http://schemas.microsoft.com/office/powerpoint/2010/main" val="3151395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 Control or Not to Control?	</a:t>
            </a:r>
          </a:p>
        </p:txBody>
      </p:sp>
      <p:sp>
        <p:nvSpPr>
          <p:cNvPr id="3" name="Content Placeholder 2"/>
          <p:cNvSpPr>
            <a:spLocks noGrp="1"/>
          </p:cNvSpPr>
          <p:nvPr>
            <p:ph idx="1"/>
          </p:nvPr>
        </p:nvSpPr>
        <p:spPr>
          <a:xfrm>
            <a:off x="838200" y="1690688"/>
            <a:ext cx="10804301" cy="4351338"/>
          </a:xfrm>
        </p:spPr>
        <p:txBody>
          <a:bodyPr/>
          <a:lstStyle/>
          <a:p>
            <a:r>
              <a:rPr lang="en-US" sz="2800" dirty="0" smtClean="0"/>
              <a:t>PLCs </a:t>
            </a:r>
            <a:r>
              <a:rPr lang="en-US" sz="2800" dirty="0"/>
              <a:t>can actually run an entire complex process, but </a:t>
            </a:r>
            <a:r>
              <a:rPr lang="en-US" sz="2800" dirty="0" smtClean="0"/>
              <a:t>they can </a:t>
            </a:r>
            <a:r>
              <a:rPr lang="en-US" sz="2800" dirty="0"/>
              <a:t>also be used </a:t>
            </a:r>
            <a:r>
              <a:rPr lang="en-US" sz="2800" dirty="0" smtClean="0"/>
              <a:t>as data concentrators only. </a:t>
            </a:r>
            <a:r>
              <a:rPr lang="en-US" sz="2800" dirty="0"/>
              <a:t>How do they do this?</a:t>
            </a:r>
          </a:p>
          <a:p>
            <a:endParaRPr lang="en-US" sz="2800" dirty="0"/>
          </a:p>
          <a:p>
            <a:r>
              <a:rPr lang="en-US" sz="2800" dirty="0"/>
              <a:t>They </a:t>
            </a:r>
            <a:r>
              <a:rPr lang="en-US" sz="2800" dirty="0" smtClean="0"/>
              <a:t>typically </a:t>
            </a:r>
            <a:r>
              <a:rPr lang="en-US" sz="2800" dirty="0"/>
              <a:t>have screw terminals where instrument signals are landed. The four basic types of </a:t>
            </a:r>
            <a:r>
              <a:rPr lang="en-US" sz="2800" dirty="0" smtClean="0"/>
              <a:t>signal </a:t>
            </a:r>
            <a:r>
              <a:rPr lang="en-US" sz="2800" dirty="0"/>
              <a:t>are:</a:t>
            </a:r>
          </a:p>
          <a:p>
            <a:pPr lvl="1"/>
            <a:endParaRPr lang="en-US" sz="2800" dirty="0"/>
          </a:p>
          <a:p>
            <a:pPr lvl="1"/>
            <a:r>
              <a:rPr lang="en-US" sz="2400" dirty="0"/>
              <a:t>DI  - Digital Inputs (on/off status)</a:t>
            </a:r>
          </a:p>
          <a:p>
            <a:pPr lvl="1"/>
            <a:r>
              <a:rPr lang="en-US" sz="2400" dirty="0"/>
              <a:t>DO – Digital Outputs (open/close commands)</a:t>
            </a:r>
          </a:p>
          <a:p>
            <a:pPr lvl="1"/>
            <a:r>
              <a:rPr lang="en-US" sz="2400" dirty="0"/>
              <a:t>AI – Analog Inputs (variable readings)</a:t>
            </a:r>
          </a:p>
          <a:p>
            <a:pPr lvl="1"/>
            <a:r>
              <a:rPr lang="en-US" sz="2400" dirty="0"/>
              <a:t>AO – Analog Outputs (VFD or valve position commands)</a:t>
            </a:r>
          </a:p>
        </p:txBody>
      </p:sp>
    </p:spTree>
    <p:extLst>
      <p:ext uri="{BB962C8B-B14F-4D97-AF65-F5344CB8AC3E}">
        <p14:creationId xmlns:p14="http://schemas.microsoft.com/office/powerpoint/2010/main" val="1093527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718"/>
            <a:ext cx="10515600" cy="1325563"/>
          </a:xfrm>
        </p:spPr>
        <p:txBody>
          <a:bodyPr>
            <a:normAutofit fontScale="90000"/>
          </a:bodyPr>
          <a:lstStyle/>
          <a:p>
            <a:pPr algn="l"/>
            <a:r>
              <a:rPr lang="en-US" sz="5300" dirty="0"/>
              <a:t>To Control or Not to Control</a:t>
            </a:r>
            <a:r>
              <a:rPr lang="en-US" sz="5300" dirty="0" smtClean="0"/>
              <a:t>? (cont. 1)</a:t>
            </a:r>
            <a:r>
              <a:rPr lang="en-US" dirty="0" smtClean="0"/>
              <a:t/>
            </a:r>
            <a:br>
              <a:rPr lang="en-US" dirty="0" smtClean="0"/>
            </a:br>
            <a:endParaRPr lang="en-US" dirty="0"/>
          </a:p>
        </p:txBody>
      </p:sp>
      <p:sp>
        <p:nvSpPr>
          <p:cNvPr id="3" name="Content Placeholder 2"/>
          <p:cNvSpPr>
            <a:spLocks noGrp="1"/>
          </p:cNvSpPr>
          <p:nvPr>
            <p:ph idx="1"/>
          </p:nvPr>
        </p:nvSpPr>
        <p:spPr>
          <a:xfrm>
            <a:off x="838200" y="1661188"/>
            <a:ext cx="10515600" cy="4705972"/>
          </a:xfrm>
        </p:spPr>
        <p:txBody>
          <a:bodyPr/>
          <a:lstStyle/>
          <a:p>
            <a:r>
              <a:rPr lang="en-US" sz="2800" b="1" dirty="0"/>
              <a:t>Logic Program</a:t>
            </a:r>
            <a:r>
              <a:rPr lang="en-US" sz="2800" b="1" dirty="0" smtClean="0"/>
              <a:t>: </a:t>
            </a:r>
            <a:r>
              <a:rPr lang="en-US" sz="2800" dirty="0"/>
              <a:t>PLCs are like small </a:t>
            </a:r>
            <a:r>
              <a:rPr lang="en-US" sz="2800" dirty="0" smtClean="0"/>
              <a:t>computers</a:t>
            </a:r>
            <a:r>
              <a:rPr lang="en-US" sz="2800" dirty="0"/>
              <a:t> </a:t>
            </a:r>
            <a:r>
              <a:rPr lang="en-US" sz="2800" dirty="0" smtClean="0"/>
              <a:t>that </a:t>
            </a:r>
            <a:r>
              <a:rPr lang="en-US" sz="2800" dirty="0"/>
              <a:t>can be programmed to behave in any way you need them to work. </a:t>
            </a:r>
          </a:p>
          <a:p>
            <a:r>
              <a:rPr lang="en-US" sz="2800" dirty="0"/>
              <a:t>Examples:</a:t>
            </a:r>
          </a:p>
          <a:p>
            <a:pPr lvl="2"/>
            <a:r>
              <a:rPr lang="en-US" sz="2800" dirty="0"/>
              <a:t>If the tank level (coming in at AI #2) is lower than 3 </a:t>
            </a:r>
            <a:r>
              <a:rPr lang="en-US" sz="2800" dirty="0" smtClean="0"/>
              <a:t>feet, </a:t>
            </a:r>
            <a:r>
              <a:rPr lang="en-US" sz="2800" dirty="0"/>
              <a:t>then turn on the pump command (going out of DO#6) to refill the tank.</a:t>
            </a:r>
          </a:p>
          <a:p>
            <a:pPr lvl="2"/>
            <a:r>
              <a:rPr lang="en-US" sz="2800" dirty="0"/>
              <a:t>If the tank full level switch (DI #2) closes, then stop the pump (DO#6 </a:t>
            </a:r>
            <a:r>
              <a:rPr lang="en-US" sz="2800" dirty="0" smtClean="0"/>
              <a:t>off).</a:t>
            </a:r>
            <a:endParaRPr lang="en-US" sz="2800" dirty="0"/>
          </a:p>
          <a:p>
            <a:endParaRPr lang="en-US" dirty="0"/>
          </a:p>
        </p:txBody>
      </p:sp>
    </p:spTree>
    <p:extLst>
      <p:ext uri="{BB962C8B-B14F-4D97-AF65-F5344CB8AC3E}">
        <p14:creationId xmlns:p14="http://schemas.microsoft.com/office/powerpoint/2010/main" val="135535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 Control or Not to </a:t>
            </a:r>
            <a:r>
              <a:rPr lang="en-US" dirty="0" smtClean="0"/>
              <a:t>Control? (cont. 2)</a:t>
            </a:r>
            <a:r>
              <a:rPr lang="en-US" dirty="0"/>
              <a:t>	</a:t>
            </a:r>
          </a:p>
        </p:txBody>
      </p:sp>
      <p:sp>
        <p:nvSpPr>
          <p:cNvPr id="3" name="Content Placeholder 2"/>
          <p:cNvSpPr>
            <a:spLocks noGrp="1"/>
          </p:cNvSpPr>
          <p:nvPr>
            <p:ph idx="1"/>
          </p:nvPr>
        </p:nvSpPr>
        <p:spPr>
          <a:xfrm>
            <a:off x="838200" y="1690688"/>
            <a:ext cx="10134600" cy="4324501"/>
          </a:xfrm>
        </p:spPr>
        <p:txBody>
          <a:bodyPr/>
          <a:lstStyle/>
          <a:p>
            <a:r>
              <a:rPr lang="en-US" sz="2800" b="1" dirty="0"/>
              <a:t>Logic Programming </a:t>
            </a:r>
            <a:r>
              <a:rPr lang="en-US" sz="2800" b="1" dirty="0" smtClean="0"/>
              <a:t>Languages:  </a:t>
            </a:r>
            <a:r>
              <a:rPr lang="en-US" sz="2800" dirty="0" smtClean="0"/>
              <a:t>  </a:t>
            </a:r>
            <a:endParaRPr lang="en-US" sz="2800" dirty="0"/>
          </a:p>
          <a:p>
            <a:pPr lvl="1"/>
            <a:r>
              <a:rPr lang="en-US" sz="2800" b="1" dirty="0" smtClean="0"/>
              <a:t>Function </a:t>
            </a:r>
            <a:r>
              <a:rPr lang="en-US" sz="2800" b="1" dirty="0"/>
              <a:t>Block Diagram </a:t>
            </a:r>
            <a:r>
              <a:rPr lang="en-US" sz="2800" dirty="0"/>
              <a:t>– analogous to a digital electronics schematic</a:t>
            </a:r>
          </a:p>
          <a:p>
            <a:pPr lvl="1"/>
            <a:r>
              <a:rPr lang="en-US" sz="2800" b="1" dirty="0" smtClean="0"/>
              <a:t>Ladder </a:t>
            </a:r>
            <a:r>
              <a:rPr lang="en-US" sz="2800" b="1" dirty="0"/>
              <a:t>Logic </a:t>
            </a:r>
            <a:r>
              <a:rPr lang="en-US" sz="2800" dirty="0"/>
              <a:t>– analogous to an AC wiring diagram</a:t>
            </a:r>
          </a:p>
          <a:p>
            <a:pPr lvl="1"/>
            <a:r>
              <a:rPr lang="en-US" sz="2800" b="1" dirty="0" smtClean="0"/>
              <a:t>Structured </a:t>
            </a:r>
            <a:r>
              <a:rPr lang="en-US" sz="2800" b="1" dirty="0"/>
              <a:t>Text </a:t>
            </a:r>
            <a:r>
              <a:rPr lang="en-US" sz="2800" dirty="0"/>
              <a:t>– analogous to “plain English” or the old “BASIC” language</a:t>
            </a:r>
          </a:p>
          <a:p>
            <a:pPr marL="201168" lvl="1" indent="0">
              <a:buNone/>
            </a:pPr>
            <a:endParaRPr lang="en-US" sz="2400" dirty="0" smtClean="0"/>
          </a:p>
        </p:txBody>
      </p:sp>
    </p:spTree>
    <p:extLst>
      <p:ext uri="{BB962C8B-B14F-4D97-AF65-F5344CB8AC3E}">
        <p14:creationId xmlns:p14="http://schemas.microsoft.com/office/powerpoint/2010/main" val="200974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To Control or Not to Control</a:t>
            </a:r>
            <a:r>
              <a:rPr lang="en-US" dirty="0" smtClean="0"/>
              <a:t>? (cont. 3)</a:t>
            </a:r>
            <a:endParaRPr lang="en-US" dirty="0"/>
          </a:p>
        </p:txBody>
      </p:sp>
      <p:sp>
        <p:nvSpPr>
          <p:cNvPr id="3" name="Content Placeholder 2"/>
          <p:cNvSpPr>
            <a:spLocks noGrp="1"/>
          </p:cNvSpPr>
          <p:nvPr>
            <p:ph idx="1"/>
          </p:nvPr>
        </p:nvSpPr>
        <p:spPr>
          <a:xfrm>
            <a:off x="838200" y="1477895"/>
            <a:ext cx="10515600" cy="4351338"/>
          </a:xfrm>
        </p:spPr>
        <p:txBody>
          <a:bodyPr>
            <a:normAutofit/>
          </a:bodyPr>
          <a:lstStyle/>
          <a:p>
            <a:r>
              <a:rPr lang="en-US" sz="3200" b="1" dirty="0"/>
              <a:t>Data Concentrator </a:t>
            </a:r>
            <a:r>
              <a:rPr lang="en-US" sz="3200" dirty="0"/>
              <a:t>– The logic program is not mandatory</a:t>
            </a:r>
          </a:p>
          <a:p>
            <a:pPr lvl="1"/>
            <a:r>
              <a:rPr lang="en-US" sz="2800" dirty="0" smtClean="0"/>
              <a:t>Perhaps </a:t>
            </a:r>
            <a:r>
              <a:rPr lang="en-US" sz="2800" dirty="0"/>
              <a:t>a process is already being controlled by some other </a:t>
            </a:r>
            <a:r>
              <a:rPr lang="en-US" sz="2800" dirty="0" smtClean="0"/>
              <a:t>equipment </a:t>
            </a:r>
            <a:r>
              <a:rPr lang="en-US" sz="2800" dirty="0"/>
              <a:t>or doesn’t need any additional control. The PLC is still useful as a centralized place to organize all of the process information.</a:t>
            </a:r>
          </a:p>
          <a:p>
            <a:pPr lvl="1"/>
            <a:r>
              <a:rPr lang="en-US" sz="2800" dirty="0"/>
              <a:t>Every screw terminal has an address or designator, so that </a:t>
            </a:r>
            <a:r>
              <a:rPr lang="en-US" sz="2800" dirty="0" smtClean="0"/>
              <a:t>it </a:t>
            </a:r>
            <a:r>
              <a:rPr lang="en-US" sz="2800" dirty="0"/>
              <a:t>can be individually referenced from the computer.</a:t>
            </a:r>
          </a:p>
          <a:p>
            <a:pPr lvl="1"/>
            <a:r>
              <a:rPr lang="en-US" sz="2800" dirty="0"/>
              <a:t>The naming or formatting convention of the addressing scheme is specific to each protocol or manufacturer.</a:t>
            </a:r>
          </a:p>
        </p:txBody>
      </p:sp>
    </p:spTree>
    <p:extLst>
      <p:ext uri="{BB962C8B-B14F-4D97-AF65-F5344CB8AC3E}">
        <p14:creationId xmlns:p14="http://schemas.microsoft.com/office/powerpoint/2010/main" val="1166195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Bringing </a:t>
            </a:r>
            <a:r>
              <a:rPr lang="en-US" dirty="0" smtClean="0"/>
              <a:t>It All Home</a:t>
            </a:r>
            <a:endParaRPr lang="en-US" dirty="0"/>
          </a:p>
        </p:txBody>
      </p:sp>
      <p:sp>
        <p:nvSpPr>
          <p:cNvPr id="3" name="Content Placeholder 2"/>
          <p:cNvSpPr>
            <a:spLocks noGrp="1"/>
          </p:cNvSpPr>
          <p:nvPr>
            <p:ph idx="1"/>
          </p:nvPr>
        </p:nvSpPr>
        <p:spPr>
          <a:xfrm>
            <a:off x="838200" y="1361985"/>
            <a:ext cx="10515600" cy="4729721"/>
          </a:xfrm>
        </p:spPr>
        <p:txBody>
          <a:bodyPr>
            <a:normAutofit lnSpcReduction="10000"/>
          </a:bodyPr>
          <a:lstStyle/>
          <a:p>
            <a:r>
              <a:rPr lang="en-US" sz="3200" dirty="0"/>
              <a:t>Now that the field instrument data has been concentrated at the PLC, just a single link is needed from the PLC back to the computer in order to have the process data available in real-time.</a:t>
            </a:r>
          </a:p>
          <a:p>
            <a:pPr lvl="1"/>
            <a:endParaRPr lang="en-US" sz="2800" dirty="0"/>
          </a:p>
          <a:p>
            <a:pPr marL="201168" lvl="1" indent="0">
              <a:buNone/>
            </a:pPr>
            <a:r>
              <a:rPr lang="en-US" sz="3200" dirty="0"/>
              <a:t>Two ways to make this connection:</a:t>
            </a:r>
          </a:p>
          <a:p>
            <a:pPr lvl="2"/>
            <a:r>
              <a:rPr lang="en-US" sz="3200" dirty="0"/>
              <a:t>Serial (RS-232 or RS-485) – </a:t>
            </a:r>
            <a:r>
              <a:rPr lang="en-US" sz="3200" dirty="0" smtClean="0"/>
              <a:t>traditional, </a:t>
            </a:r>
            <a:r>
              <a:rPr lang="en-US" sz="3200" dirty="0"/>
              <a:t>relatively </a:t>
            </a:r>
            <a:r>
              <a:rPr lang="en-US" sz="3200" dirty="0" smtClean="0"/>
              <a:t>slow; </a:t>
            </a:r>
            <a:r>
              <a:rPr lang="en-US" sz="3200" dirty="0"/>
              <a:t>single protocol per bus</a:t>
            </a:r>
          </a:p>
          <a:p>
            <a:pPr lvl="2"/>
            <a:r>
              <a:rPr lang="en-US" sz="3200" dirty="0" smtClean="0"/>
              <a:t>Ethernet </a:t>
            </a:r>
            <a:r>
              <a:rPr lang="en-US" sz="3200" dirty="0"/>
              <a:t>(copper or fiber optic) – fast, increasingly </a:t>
            </a:r>
            <a:r>
              <a:rPr lang="en-US" sz="3200" dirty="0" smtClean="0"/>
              <a:t>popular; </a:t>
            </a:r>
            <a:r>
              <a:rPr lang="en-US" sz="3200" dirty="0"/>
              <a:t>can handle multiple protocols through a single port</a:t>
            </a:r>
          </a:p>
        </p:txBody>
      </p:sp>
    </p:spTree>
    <p:extLst>
      <p:ext uri="{BB962C8B-B14F-4D97-AF65-F5344CB8AC3E}">
        <p14:creationId xmlns:p14="http://schemas.microsoft.com/office/powerpoint/2010/main" val="3950519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465" y="1100903"/>
            <a:ext cx="4581939" cy="3199710"/>
          </a:xfrm>
        </p:spPr>
        <p:txBody>
          <a:bodyPr/>
          <a:lstStyle/>
          <a:p>
            <a:pPr algn="l"/>
            <a:r>
              <a:rPr lang="en-US" sz="5400" dirty="0"/>
              <a:t>PLC Control System Implementation Example</a:t>
            </a:r>
          </a:p>
        </p:txBody>
      </p:sp>
      <p:pic>
        <p:nvPicPr>
          <p:cNvPr id="6" name="Picture 5" descr="“Figure 2-8. PLC Control System Implementation Example”. By Falco, J., Kent, K., Stouffer, K., “Guide to Supervisory Control and Data Acquisition (SCADA) and Industrial Control Systems Security: Recommendations of the National Institute of Standards and Technology”. NIST Special Publication 800-82. INITIAL PUBLIC DRAFT.  NIST. Technology and Administration. Department of Commerce. United States. September 2006." title="image"/>
          <p:cNvPicPr>
            <a:picLocks noChangeAspect="1"/>
          </p:cNvPicPr>
          <p:nvPr/>
        </p:nvPicPr>
        <p:blipFill>
          <a:blip r:embed="rId3"/>
          <a:stretch>
            <a:fillRect/>
          </a:stretch>
        </p:blipFill>
        <p:spPr>
          <a:xfrm>
            <a:off x="6322115" y="0"/>
            <a:ext cx="4743451" cy="6275745"/>
          </a:xfrm>
          <a:prstGeom prst="rect">
            <a:avLst/>
          </a:prstGeom>
        </p:spPr>
      </p:pic>
      <p:sp>
        <p:nvSpPr>
          <p:cNvPr id="5" name="TextBox 4"/>
          <p:cNvSpPr txBox="1"/>
          <p:nvPr/>
        </p:nvSpPr>
        <p:spPr>
          <a:xfrm>
            <a:off x="1032465" y="5664420"/>
            <a:ext cx="1944250" cy="369332"/>
          </a:xfrm>
          <a:prstGeom prst="rect">
            <a:avLst/>
          </a:prstGeom>
          <a:noFill/>
        </p:spPr>
        <p:txBody>
          <a:bodyPr wrap="none" rtlCol="0">
            <a:spAutoFit/>
          </a:bodyPr>
          <a:lstStyle/>
          <a:p>
            <a:r>
              <a:rPr lang="en-US" dirty="0" smtClean="0"/>
              <a:t>Image source</a:t>
            </a:r>
            <a:r>
              <a:rPr lang="en-US" dirty="0"/>
              <a:t>: DHS</a:t>
            </a:r>
          </a:p>
        </p:txBody>
      </p:sp>
    </p:spTree>
    <p:extLst>
      <p:ext uri="{BB962C8B-B14F-4D97-AF65-F5344CB8AC3E}">
        <p14:creationId xmlns:p14="http://schemas.microsoft.com/office/powerpoint/2010/main" val="2138366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SCADA Data</a:t>
            </a:r>
          </a:p>
        </p:txBody>
      </p:sp>
      <p:sp>
        <p:nvSpPr>
          <p:cNvPr id="3" name="Content Placeholder 2"/>
          <p:cNvSpPr>
            <a:spLocks noGrp="1"/>
          </p:cNvSpPr>
          <p:nvPr>
            <p:ph idx="1"/>
          </p:nvPr>
        </p:nvSpPr>
        <p:spPr>
          <a:xfrm>
            <a:off x="838200" y="1400623"/>
            <a:ext cx="10515600" cy="4351338"/>
          </a:xfrm>
        </p:spPr>
        <p:txBody>
          <a:bodyPr/>
          <a:lstStyle/>
          <a:p>
            <a:r>
              <a:rPr lang="en-US" sz="3200" dirty="0"/>
              <a:t>Now, that we have our </a:t>
            </a:r>
            <a:r>
              <a:rPr lang="en-US" sz="3200" dirty="0" smtClean="0"/>
              <a:t>data, what </a:t>
            </a:r>
            <a:r>
              <a:rPr lang="en-US" sz="3200" dirty="0"/>
              <a:t>can we do with it?</a:t>
            </a:r>
          </a:p>
          <a:p>
            <a:endParaRPr lang="en-US" sz="3200" dirty="0"/>
          </a:p>
          <a:p>
            <a:pPr lvl="1"/>
            <a:r>
              <a:rPr lang="en-US" sz="2800" dirty="0"/>
              <a:t>Meaningful </a:t>
            </a:r>
            <a:r>
              <a:rPr lang="en-US" sz="2800" b="1" dirty="0"/>
              <a:t>displays</a:t>
            </a:r>
            <a:r>
              <a:rPr lang="en-US" sz="2800" dirty="0"/>
              <a:t> for the operators</a:t>
            </a:r>
          </a:p>
          <a:p>
            <a:pPr lvl="1"/>
            <a:r>
              <a:rPr lang="en-US" sz="2800" dirty="0"/>
              <a:t>Methods of </a:t>
            </a:r>
            <a:r>
              <a:rPr lang="en-US" sz="2800" b="1" dirty="0"/>
              <a:t>control</a:t>
            </a:r>
          </a:p>
          <a:p>
            <a:pPr lvl="1"/>
            <a:r>
              <a:rPr lang="en-US" sz="2800" dirty="0"/>
              <a:t>Historical </a:t>
            </a:r>
            <a:r>
              <a:rPr lang="en-US" sz="2800" b="1" dirty="0"/>
              <a:t>data logging </a:t>
            </a:r>
            <a:r>
              <a:rPr lang="en-US" sz="2800" dirty="0"/>
              <a:t>and </a:t>
            </a:r>
            <a:r>
              <a:rPr lang="en-US" sz="2800" b="1" dirty="0"/>
              <a:t>trending</a:t>
            </a:r>
          </a:p>
          <a:p>
            <a:pPr lvl="2"/>
            <a:r>
              <a:rPr lang="en-US" sz="2800" dirty="0"/>
              <a:t>Includes statistical analysis</a:t>
            </a:r>
          </a:p>
          <a:p>
            <a:pPr lvl="1"/>
            <a:r>
              <a:rPr lang="en-US" sz="2800" dirty="0"/>
              <a:t>Monitor and annunciate </a:t>
            </a:r>
            <a:r>
              <a:rPr lang="en-US" sz="2800" b="1" dirty="0"/>
              <a:t>alarm</a:t>
            </a:r>
            <a:r>
              <a:rPr lang="en-US" sz="2800" dirty="0"/>
              <a:t> conditions</a:t>
            </a:r>
          </a:p>
          <a:p>
            <a:pPr lvl="1"/>
            <a:r>
              <a:rPr lang="en-US" sz="2800" dirty="0"/>
              <a:t>Generate </a:t>
            </a:r>
            <a:r>
              <a:rPr lang="en-US" sz="2800" b="1" dirty="0"/>
              <a:t>reports</a:t>
            </a:r>
          </a:p>
          <a:p>
            <a:pPr lvl="1"/>
            <a:r>
              <a:rPr lang="en-US" sz="2800" dirty="0" smtClean="0"/>
              <a:t>Distribute </a:t>
            </a:r>
            <a:r>
              <a:rPr lang="en-US" sz="2800" dirty="0"/>
              <a:t>this information</a:t>
            </a:r>
          </a:p>
        </p:txBody>
      </p:sp>
    </p:spTree>
    <p:extLst>
      <p:ext uri="{BB962C8B-B14F-4D97-AF65-F5344CB8AC3E}">
        <p14:creationId xmlns:p14="http://schemas.microsoft.com/office/powerpoint/2010/main" val="1016192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What’s </a:t>
            </a:r>
            <a:r>
              <a:rPr lang="en-US" dirty="0" smtClean="0"/>
              <a:t>the Computer</a:t>
            </a:r>
            <a:r>
              <a:rPr lang="en-US" dirty="0"/>
              <a:t> </a:t>
            </a:r>
            <a:r>
              <a:rPr lang="en-US" dirty="0" smtClean="0"/>
              <a:t>Doing?</a:t>
            </a:r>
            <a:endParaRPr lang="en-US" dirty="0"/>
          </a:p>
        </p:txBody>
      </p:sp>
      <p:sp>
        <p:nvSpPr>
          <p:cNvPr id="3" name="Content Placeholder 2"/>
          <p:cNvSpPr>
            <a:spLocks noGrp="1"/>
          </p:cNvSpPr>
          <p:nvPr>
            <p:ph idx="1"/>
          </p:nvPr>
        </p:nvSpPr>
        <p:spPr>
          <a:xfrm>
            <a:off x="838200" y="1387744"/>
            <a:ext cx="10515600" cy="4742600"/>
          </a:xfrm>
        </p:spPr>
        <p:txBody>
          <a:bodyPr/>
          <a:lstStyle/>
          <a:p>
            <a:pPr>
              <a:buFont typeface="Arial" panose="020B0604020202020204" pitchFamily="34" charset="0"/>
              <a:buChar char="•"/>
            </a:pPr>
            <a:r>
              <a:rPr lang="en-US" sz="2800" dirty="0" smtClean="0"/>
              <a:t> Sending </a:t>
            </a:r>
            <a:r>
              <a:rPr lang="en-US" sz="2800" dirty="0"/>
              <a:t>information requests to the PLC and </a:t>
            </a:r>
            <a:r>
              <a:rPr lang="en-US" sz="2800" dirty="0" smtClean="0"/>
              <a:t>processing </a:t>
            </a:r>
            <a:r>
              <a:rPr lang="en-US" sz="2800" dirty="0"/>
              <a:t>the results</a:t>
            </a:r>
          </a:p>
          <a:p>
            <a:pPr>
              <a:buFont typeface="Arial" panose="020B0604020202020204" pitchFamily="34" charset="0"/>
              <a:buChar char="•"/>
            </a:pPr>
            <a:r>
              <a:rPr lang="en-US" sz="2800" dirty="0" smtClean="0"/>
              <a:t> Comparing </a:t>
            </a:r>
            <a:r>
              <a:rPr lang="en-US" sz="2800" dirty="0"/>
              <a:t>values to defined alarm conditions and </a:t>
            </a:r>
            <a:r>
              <a:rPr lang="en-US" sz="2800" dirty="0" smtClean="0"/>
              <a:t>annunciating </a:t>
            </a:r>
            <a:r>
              <a:rPr lang="en-US" sz="2800" dirty="0"/>
              <a:t>them if appropriate</a:t>
            </a:r>
          </a:p>
          <a:p>
            <a:pPr>
              <a:buFont typeface="Arial" panose="020B0604020202020204" pitchFamily="34" charset="0"/>
              <a:buChar char="•"/>
            </a:pPr>
            <a:r>
              <a:rPr lang="en-US" sz="2800" dirty="0" smtClean="0"/>
              <a:t> Historically logging </a:t>
            </a:r>
            <a:r>
              <a:rPr lang="en-US" sz="2800" dirty="0"/>
              <a:t>the values (</a:t>
            </a:r>
            <a:r>
              <a:rPr lang="en-US" sz="2800" dirty="0" smtClean="0"/>
              <a:t>time- </a:t>
            </a:r>
            <a:r>
              <a:rPr lang="en-US" sz="2800" dirty="0"/>
              <a:t>or trigger-based)</a:t>
            </a:r>
          </a:p>
          <a:p>
            <a:pPr>
              <a:buFont typeface="Arial" panose="020B0604020202020204" pitchFamily="34" charset="0"/>
              <a:buChar char="•"/>
            </a:pPr>
            <a:r>
              <a:rPr lang="en-US" sz="2800" dirty="0" smtClean="0"/>
              <a:t> Displaying </a:t>
            </a:r>
            <a:r>
              <a:rPr lang="en-US" sz="2800" dirty="0"/>
              <a:t>the process information graphically</a:t>
            </a:r>
          </a:p>
          <a:p>
            <a:pPr>
              <a:buFont typeface="Arial" panose="020B0604020202020204" pitchFamily="34" charset="0"/>
              <a:buChar char="•"/>
            </a:pPr>
            <a:r>
              <a:rPr lang="en-US" sz="2800" dirty="0" smtClean="0"/>
              <a:t> Operator/event </a:t>
            </a:r>
            <a:r>
              <a:rPr lang="en-US" sz="2800" dirty="0"/>
              <a:t>controls send new values out to </a:t>
            </a:r>
            <a:r>
              <a:rPr lang="en-US" sz="2800" dirty="0" smtClean="0"/>
              <a:t>the PLC</a:t>
            </a:r>
            <a:endParaRPr lang="en-US" sz="2800" dirty="0"/>
          </a:p>
          <a:p>
            <a:pPr>
              <a:buFont typeface="Arial" panose="020B0604020202020204" pitchFamily="34" charset="0"/>
              <a:buChar char="•"/>
            </a:pPr>
            <a:r>
              <a:rPr lang="en-US" sz="2800" dirty="0" smtClean="0"/>
              <a:t> Generating </a:t>
            </a:r>
            <a:r>
              <a:rPr lang="en-US" sz="2800" dirty="0"/>
              <a:t>reports (</a:t>
            </a:r>
            <a:r>
              <a:rPr lang="en-US" sz="2800" dirty="0" smtClean="0"/>
              <a:t>time- </a:t>
            </a:r>
            <a:r>
              <a:rPr lang="en-US" sz="2800" dirty="0"/>
              <a:t>or trigger-based)</a:t>
            </a:r>
          </a:p>
          <a:p>
            <a:pPr>
              <a:buFont typeface="Arial" panose="020B0604020202020204" pitchFamily="34" charset="0"/>
              <a:buChar char="•"/>
            </a:pPr>
            <a:r>
              <a:rPr lang="en-US" sz="2800" dirty="0" smtClean="0"/>
              <a:t> Making </a:t>
            </a:r>
            <a:r>
              <a:rPr lang="en-US" sz="2800" dirty="0"/>
              <a:t>all data available to networked clients</a:t>
            </a:r>
          </a:p>
        </p:txBody>
      </p:sp>
    </p:spTree>
    <p:extLst>
      <p:ext uri="{BB962C8B-B14F-4D97-AF65-F5344CB8AC3E}">
        <p14:creationId xmlns:p14="http://schemas.microsoft.com/office/powerpoint/2010/main" val="917934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 Objectives</a:t>
            </a:r>
          </a:p>
        </p:txBody>
      </p:sp>
      <p:sp>
        <p:nvSpPr>
          <p:cNvPr id="3" name="Content Placeholder 2"/>
          <p:cNvSpPr>
            <a:spLocks noGrp="1"/>
          </p:cNvSpPr>
          <p:nvPr>
            <p:ph idx="1"/>
          </p:nvPr>
        </p:nvSpPr>
        <p:spPr>
          <a:xfrm>
            <a:off x="838200" y="1368717"/>
            <a:ext cx="10804358" cy="4339050"/>
          </a:xfrm>
        </p:spPr>
        <p:txBody>
          <a:bodyPr>
            <a:normAutofit/>
          </a:bodyPr>
          <a:lstStyle/>
          <a:p>
            <a:pPr>
              <a:buFont typeface="Arial" panose="020B0604020202020204" pitchFamily="34" charset="0"/>
              <a:buChar char="•"/>
            </a:pPr>
            <a:r>
              <a:rPr lang="en-US" sz="2800" dirty="0" smtClean="0"/>
              <a:t> Describe </a:t>
            </a:r>
            <a:r>
              <a:rPr lang="en-US" sz="2800" dirty="0"/>
              <a:t>the components and applications of industrial control systems.</a:t>
            </a:r>
          </a:p>
          <a:p>
            <a:pPr>
              <a:buFont typeface="Arial" panose="020B0604020202020204" pitchFamily="34" charset="0"/>
              <a:buChar char="•"/>
            </a:pPr>
            <a:r>
              <a:rPr lang="en-US" sz="2800" dirty="0" smtClean="0"/>
              <a:t> Describe the </a:t>
            </a:r>
            <a:r>
              <a:rPr lang="en-US" sz="2800" dirty="0"/>
              <a:t>purpose and use of SCADA, DCS, and PCS systems.</a:t>
            </a:r>
          </a:p>
          <a:p>
            <a:pPr>
              <a:buFont typeface="Arial" panose="020B0604020202020204" pitchFamily="34" charset="0"/>
              <a:buChar char="•"/>
            </a:pPr>
            <a:r>
              <a:rPr lang="en-US" sz="2800" dirty="0" smtClean="0"/>
              <a:t> Describe </a:t>
            </a:r>
            <a:r>
              <a:rPr lang="en-US" sz="2800" dirty="0"/>
              <a:t>the configuration and use of field devices used to measure critical infrastructure processes, such as flow rate, pressure, temperature, level, density, etc.</a:t>
            </a:r>
          </a:p>
          <a:p>
            <a:pPr>
              <a:buFont typeface="Arial" panose="020B0604020202020204" pitchFamily="34" charset="0"/>
              <a:buChar char="•"/>
            </a:pPr>
            <a:r>
              <a:rPr lang="en-US" sz="2800" dirty="0" smtClean="0"/>
              <a:t> Describe </a:t>
            </a:r>
            <a:r>
              <a:rPr lang="en-US" sz="2800" dirty="0"/>
              <a:t>the use and application of PLCs in automation.</a:t>
            </a:r>
          </a:p>
        </p:txBody>
      </p:sp>
    </p:spTree>
    <p:extLst>
      <p:ext uri="{BB962C8B-B14F-4D97-AF65-F5344CB8AC3E}">
        <p14:creationId xmlns:p14="http://schemas.microsoft.com/office/powerpoint/2010/main" val="1848149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263188" cy="662781"/>
          </a:xfrm>
        </p:spPr>
        <p:txBody>
          <a:bodyPr>
            <a:normAutofit fontScale="90000"/>
          </a:bodyPr>
          <a:lstStyle/>
          <a:p>
            <a:pPr algn="l"/>
            <a:r>
              <a:rPr lang="en-US" dirty="0" smtClean="0"/>
              <a:t>Typical Water Plant Operator Screen</a:t>
            </a:r>
            <a:endParaRPr lang="en-US" dirty="0"/>
          </a:p>
        </p:txBody>
      </p:sp>
      <p:pic>
        <p:nvPicPr>
          <p:cNvPr id="7" name="Picture 6" title="Water Plant Operator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027906"/>
            <a:ext cx="10058400" cy="5120225"/>
          </a:xfrm>
          <a:prstGeom prst="rect">
            <a:avLst/>
          </a:prstGeom>
        </p:spPr>
      </p:pic>
    </p:spTree>
    <p:extLst>
      <p:ext uri="{BB962C8B-B14F-4D97-AF65-F5344CB8AC3E}">
        <p14:creationId xmlns:p14="http://schemas.microsoft.com/office/powerpoint/2010/main" val="1448155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l"/>
            <a:r>
              <a:rPr lang="en-US" b="1" dirty="0"/>
              <a:t>Packaging Line Control Screen (Demo)</a:t>
            </a:r>
          </a:p>
        </p:txBody>
      </p:sp>
      <p:pic>
        <p:nvPicPr>
          <p:cNvPr id="6" name="Content Placeholder 5" title="Packaging Line Control Scre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027906"/>
            <a:ext cx="9726551" cy="5107851"/>
          </a:xfrm>
        </p:spPr>
      </p:pic>
    </p:spTree>
    <p:extLst>
      <p:ext uri="{BB962C8B-B14F-4D97-AF65-F5344CB8AC3E}">
        <p14:creationId xmlns:p14="http://schemas.microsoft.com/office/powerpoint/2010/main" val="581789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6"/>
            <a:ext cx="10515600" cy="1325563"/>
          </a:xfrm>
        </p:spPr>
        <p:txBody>
          <a:bodyPr/>
          <a:lstStyle/>
          <a:p>
            <a:pPr algn="l"/>
            <a:r>
              <a:rPr lang="en-US" dirty="0"/>
              <a:t>What </a:t>
            </a:r>
            <a:r>
              <a:rPr lang="en-US" dirty="0" smtClean="0"/>
              <a:t>Kind </a:t>
            </a:r>
            <a:r>
              <a:rPr lang="en-US" dirty="0"/>
              <a:t>of C</a:t>
            </a:r>
            <a:r>
              <a:rPr lang="en-US" dirty="0" smtClean="0"/>
              <a:t>ontrol </a:t>
            </a:r>
            <a:r>
              <a:rPr lang="en-US" dirty="0"/>
              <a:t>C</a:t>
            </a:r>
            <a:r>
              <a:rPr lang="en-US" dirty="0" smtClean="0"/>
              <a:t>an </a:t>
            </a:r>
            <a:r>
              <a:rPr lang="en-US" dirty="0"/>
              <a:t>W</a:t>
            </a:r>
            <a:r>
              <a:rPr lang="en-US" dirty="0" smtClean="0"/>
              <a:t>e </a:t>
            </a:r>
            <a:r>
              <a:rPr lang="en-US" dirty="0"/>
              <a:t>H</a:t>
            </a:r>
            <a:r>
              <a:rPr lang="en-US" dirty="0" smtClean="0"/>
              <a:t>ave</a:t>
            </a:r>
            <a:r>
              <a:rPr lang="en-US" dirty="0"/>
              <a:t>?</a:t>
            </a:r>
          </a:p>
        </p:txBody>
      </p:sp>
      <p:sp>
        <p:nvSpPr>
          <p:cNvPr id="3" name="Content Placeholder 2"/>
          <p:cNvSpPr>
            <a:spLocks noGrp="1"/>
          </p:cNvSpPr>
          <p:nvPr>
            <p:ph idx="1"/>
          </p:nvPr>
        </p:nvSpPr>
        <p:spPr>
          <a:xfrm>
            <a:off x="838200" y="1429180"/>
            <a:ext cx="10886661" cy="4588426"/>
          </a:xfrm>
        </p:spPr>
        <p:txBody>
          <a:bodyPr>
            <a:noAutofit/>
          </a:bodyPr>
          <a:lstStyle/>
          <a:p>
            <a:pPr>
              <a:buFont typeface="Arial" panose="020B0604020202020204" pitchFamily="34" charset="0"/>
              <a:buChar char="•"/>
            </a:pPr>
            <a:r>
              <a:rPr lang="en-US" sz="3600" dirty="0" smtClean="0"/>
              <a:t> START/STOP </a:t>
            </a:r>
            <a:r>
              <a:rPr lang="en-US" sz="3600" dirty="0"/>
              <a:t>buttons</a:t>
            </a:r>
          </a:p>
          <a:p>
            <a:pPr>
              <a:buFont typeface="Arial" panose="020B0604020202020204" pitchFamily="34" charset="0"/>
              <a:buChar char="•"/>
            </a:pPr>
            <a:r>
              <a:rPr lang="en-US" sz="3600" dirty="0" smtClean="0"/>
              <a:t> </a:t>
            </a:r>
            <a:r>
              <a:rPr lang="en-US" sz="3600" dirty="0" err="1" smtClean="0"/>
              <a:t>Setpoint</a:t>
            </a:r>
            <a:r>
              <a:rPr lang="en-US" sz="3600" dirty="0" smtClean="0"/>
              <a:t> </a:t>
            </a:r>
            <a:r>
              <a:rPr lang="en-US" sz="3600" dirty="0"/>
              <a:t>entry keypads or sliders</a:t>
            </a:r>
          </a:p>
          <a:p>
            <a:pPr>
              <a:buFont typeface="Arial" panose="020B0604020202020204" pitchFamily="34" charset="0"/>
              <a:buChar char="•"/>
            </a:pPr>
            <a:r>
              <a:rPr lang="en-US" sz="3600" dirty="0"/>
              <a:t> </a:t>
            </a:r>
            <a:r>
              <a:rPr lang="en-US" sz="3600" dirty="0" smtClean="0"/>
              <a:t>Anything that</a:t>
            </a:r>
            <a:r>
              <a:rPr lang="en-US" sz="3600" dirty="0"/>
              <a:t> </a:t>
            </a:r>
            <a:r>
              <a:rPr lang="en-US" sz="3600" dirty="0" smtClean="0"/>
              <a:t>it makes sense </a:t>
            </a:r>
            <a:r>
              <a:rPr lang="en-US" sz="3600" dirty="0"/>
              <a:t>to </a:t>
            </a:r>
            <a:r>
              <a:rPr lang="en-US" sz="3600" dirty="0" smtClean="0"/>
              <a:t>have</a:t>
            </a:r>
          </a:p>
          <a:p>
            <a:pPr>
              <a:buFont typeface="Arial" panose="020B0604020202020204" pitchFamily="34" charset="0"/>
              <a:buChar char="•"/>
            </a:pPr>
            <a:endParaRPr lang="en-US" sz="1000" dirty="0" smtClean="0"/>
          </a:p>
          <a:p>
            <a:r>
              <a:rPr lang="en-US" sz="3600" dirty="0" smtClean="0"/>
              <a:t>SCADA </a:t>
            </a:r>
            <a:r>
              <a:rPr lang="en-US" sz="3600" dirty="0"/>
              <a:t>can even do primary process control, but generally accepted engineering practices </a:t>
            </a:r>
            <a:r>
              <a:rPr lang="en-US" sz="3600" dirty="0" smtClean="0"/>
              <a:t>discourage this.</a:t>
            </a:r>
            <a:endParaRPr lang="en-US" sz="3600" dirty="0"/>
          </a:p>
          <a:p>
            <a:pPr lvl="1"/>
            <a:r>
              <a:rPr lang="en-US" sz="3600" dirty="0"/>
              <a:t>The process should be able to run “blind” (without a computer front-end)!</a:t>
            </a:r>
          </a:p>
        </p:txBody>
      </p:sp>
    </p:spTree>
    <p:extLst>
      <p:ext uri="{BB962C8B-B14F-4D97-AF65-F5344CB8AC3E}">
        <p14:creationId xmlns:p14="http://schemas.microsoft.com/office/powerpoint/2010/main" val="2180605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669"/>
            <a:ext cx="10515600" cy="1325563"/>
          </a:xfrm>
        </p:spPr>
        <p:txBody>
          <a:bodyPr/>
          <a:lstStyle/>
          <a:p>
            <a:pPr algn="l"/>
            <a:r>
              <a:rPr lang="en-US" dirty="0"/>
              <a:t>Historical Trend Display</a:t>
            </a:r>
          </a:p>
        </p:txBody>
      </p:sp>
      <p:pic>
        <p:nvPicPr>
          <p:cNvPr id="4" name="Content Placeholder 3" title="Historical Trend Displ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027905"/>
            <a:ext cx="9848216" cy="5240373"/>
          </a:xfrm>
        </p:spPr>
      </p:pic>
    </p:spTree>
    <p:extLst>
      <p:ext uri="{BB962C8B-B14F-4D97-AF65-F5344CB8AC3E}">
        <p14:creationId xmlns:p14="http://schemas.microsoft.com/office/powerpoint/2010/main" val="722194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Historical Data Logging and Trending</a:t>
            </a:r>
          </a:p>
        </p:txBody>
      </p:sp>
      <p:sp>
        <p:nvSpPr>
          <p:cNvPr id="3" name="Content Placeholder 2"/>
          <p:cNvSpPr>
            <a:spLocks noGrp="1"/>
          </p:cNvSpPr>
          <p:nvPr>
            <p:ph idx="1"/>
          </p:nvPr>
        </p:nvSpPr>
        <p:spPr>
          <a:xfrm>
            <a:off x="679173" y="1295538"/>
            <a:ext cx="11141766" cy="4787210"/>
          </a:xfrm>
        </p:spPr>
        <p:txBody>
          <a:bodyPr>
            <a:normAutofit fontScale="85000" lnSpcReduction="20000"/>
          </a:bodyPr>
          <a:lstStyle/>
          <a:p>
            <a:pPr marL="0" marR="0">
              <a:lnSpc>
                <a:spcPts val="700"/>
              </a:lnSpc>
              <a:spcBef>
                <a:spcPts val="20"/>
              </a:spcBef>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3500" dirty="0"/>
              <a:t>Samples can be stored on a timed </a:t>
            </a:r>
            <a:r>
              <a:rPr lang="en-US" sz="3500" dirty="0" smtClean="0"/>
              <a:t>basis </a:t>
            </a:r>
            <a:r>
              <a:rPr lang="en-US" sz="3500" dirty="0"/>
              <a:t>or ‘triggered</a:t>
            </a:r>
            <a:r>
              <a:rPr lang="en-US" sz="3500" dirty="0" smtClean="0"/>
              <a:t>’ </a:t>
            </a:r>
            <a:r>
              <a:rPr lang="en-US" sz="3500" dirty="0"/>
              <a:t>meaning when a certain condition is met. </a:t>
            </a:r>
            <a:endParaRPr lang="en-US" sz="3500" dirty="0" smtClean="0"/>
          </a:p>
          <a:p>
            <a:pPr lvl="1">
              <a:buFont typeface="Arial" panose="020B0604020202020204" pitchFamily="34" charset="0"/>
              <a:buChar char="•"/>
            </a:pPr>
            <a:r>
              <a:rPr lang="en-US" sz="3300" dirty="0" smtClean="0"/>
              <a:t> </a:t>
            </a:r>
            <a:r>
              <a:rPr lang="en-US" sz="3500" dirty="0" smtClean="0"/>
              <a:t>For </a:t>
            </a:r>
            <a:r>
              <a:rPr lang="en-US" sz="3500" dirty="0"/>
              <a:t>example: sample the flow rate every time a valve </a:t>
            </a:r>
            <a:r>
              <a:rPr lang="en-US" sz="3500" dirty="0" smtClean="0"/>
              <a:t>opens … or just </a:t>
            </a:r>
            <a:r>
              <a:rPr lang="en-US" sz="3500" dirty="0"/>
              <a:t>sample every 15 minutes.</a:t>
            </a:r>
          </a:p>
          <a:p>
            <a:pPr marL="0" indent="0">
              <a:buNone/>
            </a:pPr>
            <a:r>
              <a:rPr lang="en-US" sz="3500" dirty="0"/>
              <a:t> </a:t>
            </a:r>
          </a:p>
          <a:p>
            <a:r>
              <a:rPr lang="en-US" sz="3500" dirty="0"/>
              <a:t>Logged data can potentially be stored for thousands of separate process variables, and stored for several years (depending on the sample rate).</a:t>
            </a:r>
          </a:p>
          <a:p>
            <a:pPr marL="0" indent="0">
              <a:buNone/>
            </a:pPr>
            <a:endParaRPr lang="en-US" sz="3500" dirty="0"/>
          </a:p>
          <a:p>
            <a:r>
              <a:rPr lang="en-US" sz="3500" dirty="0"/>
              <a:t>Historical </a:t>
            </a:r>
            <a:r>
              <a:rPr lang="en-US" sz="3500" dirty="0" smtClean="0"/>
              <a:t>data</a:t>
            </a:r>
            <a:r>
              <a:rPr lang="en-US" sz="3500" dirty="0"/>
              <a:t>, dating all the way back to when the system first went </a:t>
            </a:r>
            <a:r>
              <a:rPr lang="en-US" sz="3500" dirty="0" smtClean="0"/>
              <a:t>online, </a:t>
            </a:r>
            <a:r>
              <a:rPr lang="en-US" sz="3500" dirty="0"/>
              <a:t>can be called up and displayed onscreen </a:t>
            </a:r>
            <a:r>
              <a:rPr lang="en-US" sz="3500" dirty="0" smtClean="0"/>
              <a:t>instantaneously</a:t>
            </a:r>
            <a:r>
              <a:rPr lang="en-US" sz="3500" dirty="0"/>
              <a:t>.</a:t>
            </a:r>
          </a:p>
        </p:txBody>
      </p:sp>
    </p:spTree>
    <p:extLst>
      <p:ext uri="{BB962C8B-B14F-4D97-AF65-F5344CB8AC3E}">
        <p14:creationId xmlns:p14="http://schemas.microsoft.com/office/powerpoint/2010/main" val="2072566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a:r>
              <a:rPr lang="en-US" dirty="0"/>
              <a:t>Alarms Display</a:t>
            </a:r>
          </a:p>
        </p:txBody>
      </p:sp>
      <p:pic>
        <p:nvPicPr>
          <p:cNvPr id="4" name="Content Placeholder 3" title="Alarms Displ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25225"/>
            <a:ext cx="9825507" cy="4329281"/>
          </a:xfrm>
        </p:spPr>
      </p:pic>
    </p:spTree>
    <p:extLst>
      <p:ext uri="{BB962C8B-B14F-4D97-AF65-F5344CB8AC3E}">
        <p14:creationId xmlns:p14="http://schemas.microsoft.com/office/powerpoint/2010/main" val="570643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188"/>
            <a:ext cx="10515600" cy="645528"/>
          </a:xfrm>
        </p:spPr>
        <p:txBody>
          <a:bodyPr>
            <a:noAutofit/>
          </a:bodyPr>
          <a:lstStyle/>
          <a:p>
            <a:pPr algn="l"/>
            <a:r>
              <a:rPr lang="en-US" dirty="0"/>
              <a:t>Alarms</a:t>
            </a:r>
          </a:p>
        </p:txBody>
      </p:sp>
      <p:sp>
        <p:nvSpPr>
          <p:cNvPr id="3" name="Content Placeholder 2"/>
          <p:cNvSpPr>
            <a:spLocks noGrp="1"/>
          </p:cNvSpPr>
          <p:nvPr>
            <p:ph idx="1"/>
          </p:nvPr>
        </p:nvSpPr>
        <p:spPr>
          <a:xfrm>
            <a:off x="838200" y="1351606"/>
            <a:ext cx="10412896" cy="5085346"/>
          </a:xfrm>
        </p:spPr>
        <p:txBody>
          <a:bodyPr>
            <a:noAutofit/>
          </a:bodyPr>
          <a:lstStyle/>
          <a:p>
            <a:pPr>
              <a:buFont typeface="Arial" panose="020B0604020202020204" pitchFamily="34" charset="0"/>
              <a:buChar char="•"/>
            </a:pPr>
            <a:r>
              <a:rPr lang="en-US" dirty="0" smtClean="0"/>
              <a:t> Can </a:t>
            </a:r>
            <a:r>
              <a:rPr lang="en-US" dirty="0"/>
              <a:t>be defined for analog and digital variables</a:t>
            </a:r>
          </a:p>
          <a:p>
            <a:pPr>
              <a:buFont typeface="Arial" panose="020B0604020202020204" pitchFamily="34" charset="0"/>
              <a:buChar char="•"/>
            </a:pPr>
            <a:r>
              <a:rPr lang="en-US" dirty="0"/>
              <a:t> Digital conditions can be alarmed when ON or OFF</a:t>
            </a:r>
          </a:p>
          <a:p>
            <a:pPr>
              <a:buFont typeface="Arial" panose="020B0604020202020204" pitchFamily="34" charset="0"/>
              <a:buChar char="•"/>
            </a:pPr>
            <a:r>
              <a:rPr lang="en-US" dirty="0"/>
              <a:t> Analog alarms can typically have separate thresholds for:</a:t>
            </a:r>
          </a:p>
          <a:p>
            <a:pPr lvl="1"/>
            <a:r>
              <a:rPr lang="en-US" dirty="0"/>
              <a:t>HIGH </a:t>
            </a:r>
            <a:r>
              <a:rPr lang="en-US" dirty="0" err="1"/>
              <a:t>HIGH</a:t>
            </a:r>
            <a:endParaRPr lang="en-US" dirty="0"/>
          </a:p>
          <a:p>
            <a:pPr lvl="1"/>
            <a:r>
              <a:rPr lang="en-US" dirty="0"/>
              <a:t>HIGH</a:t>
            </a:r>
          </a:p>
          <a:p>
            <a:pPr lvl="1"/>
            <a:r>
              <a:rPr lang="en-US" dirty="0"/>
              <a:t>LOW</a:t>
            </a:r>
          </a:p>
          <a:p>
            <a:pPr lvl="1"/>
            <a:r>
              <a:rPr lang="en-US" dirty="0"/>
              <a:t>LOW </a:t>
            </a:r>
            <a:r>
              <a:rPr lang="en-US" dirty="0" err="1"/>
              <a:t>LOW</a:t>
            </a:r>
            <a:endParaRPr lang="en-US" dirty="0"/>
          </a:p>
          <a:p>
            <a:pPr lvl="1"/>
            <a:r>
              <a:rPr lang="en-US" dirty="0"/>
              <a:t>RATE OF CHANGE</a:t>
            </a:r>
          </a:p>
          <a:p>
            <a:pPr lvl="1"/>
            <a:r>
              <a:rPr lang="en-US" dirty="0"/>
              <a:t>STANDARD DEVIATION</a:t>
            </a:r>
          </a:p>
          <a:p>
            <a:pPr>
              <a:buFont typeface="Arial" panose="020B0604020202020204" pitchFamily="34" charset="0"/>
              <a:buChar char="•"/>
            </a:pPr>
            <a:r>
              <a:rPr lang="en-US" dirty="0"/>
              <a:t> Can be displayed onscreen, as well as give an audible warning</a:t>
            </a:r>
          </a:p>
          <a:p>
            <a:pPr lvl="1"/>
            <a:r>
              <a:rPr lang="en-US" dirty="0"/>
              <a:t>Can be tied to a pager or text-message </a:t>
            </a:r>
            <a:r>
              <a:rPr lang="en-US" dirty="0" err="1"/>
              <a:t>dialout</a:t>
            </a:r>
            <a:endParaRPr lang="en-US" dirty="0"/>
          </a:p>
          <a:p>
            <a:pPr lvl="1"/>
            <a:r>
              <a:rPr lang="en-US" dirty="0"/>
              <a:t>Can be integrated to allow acknowledgement  from keypad</a:t>
            </a:r>
          </a:p>
          <a:p>
            <a:pPr>
              <a:buFont typeface="Arial" panose="020B0604020202020204" pitchFamily="34" charset="0"/>
              <a:buChar char="•"/>
            </a:pPr>
            <a:r>
              <a:rPr lang="en-US" dirty="0" smtClean="0"/>
              <a:t> Alarms </a:t>
            </a:r>
            <a:r>
              <a:rPr lang="en-US" dirty="0"/>
              <a:t>can also be defined by Boolean expression</a:t>
            </a:r>
          </a:p>
        </p:txBody>
      </p:sp>
    </p:spTree>
    <p:extLst>
      <p:ext uri="{BB962C8B-B14F-4D97-AF65-F5344CB8AC3E}">
        <p14:creationId xmlns:p14="http://schemas.microsoft.com/office/powerpoint/2010/main" val="1170548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Reports</a:t>
            </a:r>
          </a:p>
        </p:txBody>
      </p:sp>
      <p:sp>
        <p:nvSpPr>
          <p:cNvPr id="3" name="Content Placeholder 2"/>
          <p:cNvSpPr>
            <a:spLocks noGrp="1"/>
          </p:cNvSpPr>
          <p:nvPr>
            <p:ph idx="1"/>
          </p:nvPr>
        </p:nvSpPr>
        <p:spPr>
          <a:xfrm>
            <a:off x="838200" y="1561899"/>
            <a:ext cx="10515600" cy="4351338"/>
          </a:xfrm>
        </p:spPr>
        <p:txBody>
          <a:bodyPr>
            <a:noAutofit/>
          </a:bodyPr>
          <a:lstStyle/>
          <a:p>
            <a:pPr>
              <a:buFont typeface="Arial" panose="020B0604020202020204" pitchFamily="34" charset="0"/>
              <a:buChar char="•"/>
            </a:pPr>
            <a:r>
              <a:rPr lang="en-US" sz="2800" dirty="0" smtClean="0"/>
              <a:t> Like </a:t>
            </a:r>
            <a:r>
              <a:rPr lang="en-US" sz="2800" dirty="0"/>
              <a:t>trends, they can be time-based or trigger-based</a:t>
            </a:r>
          </a:p>
          <a:p>
            <a:pPr lvl="1"/>
            <a:r>
              <a:rPr lang="en-US" sz="2800" dirty="0"/>
              <a:t>End of cycle, shift, day, week, month, year, whatever</a:t>
            </a:r>
          </a:p>
          <a:p>
            <a:pPr>
              <a:buFont typeface="Arial" panose="020B0604020202020204" pitchFamily="34" charset="0"/>
              <a:buChar char="•"/>
            </a:pPr>
            <a:r>
              <a:rPr lang="en-US" sz="2800" dirty="0" smtClean="0"/>
              <a:t> Reports </a:t>
            </a:r>
            <a:r>
              <a:rPr lang="en-US" sz="2800" dirty="0"/>
              <a:t>can contain any information that the system has collected, going back to the beginning.</a:t>
            </a:r>
          </a:p>
          <a:p>
            <a:pPr>
              <a:buFont typeface="Arial" panose="020B0604020202020204" pitchFamily="34" charset="0"/>
              <a:buChar char="•"/>
            </a:pPr>
            <a:r>
              <a:rPr lang="en-US" sz="2800" dirty="0" smtClean="0"/>
              <a:t> They </a:t>
            </a:r>
            <a:r>
              <a:rPr lang="en-US" sz="2800" dirty="0"/>
              <a:t>are sometimes used as batch/job audit paperwork.</a:t>
            </a:r>
          </a:p>
          <a:p>
            <a:pPr>
              <a:buFont typeface="Arial" panose="020B0604020202020204" pitchFamily="34" charset="0"/>
              <a:buChar char="•"/>
            </a:pPr>
            <a:r>
              <a:rPr lang="en-US" sz="2800" dirty="0" smtClean="0"/>
              <a:t> The </a:t>
            </a:r>
            <a:r>
              <a:rPr lang="en-US" sz="2800" dirty="0"/>
              <a:t>system can use a modem to FAX or email the reports to faraway recipients.</a:t>
            </a:r>
          </a:p>
          <a:p>
            <a:pPr>
              <a:buFont typeface="Arial" panose="020B0604020202020204" pitchFamily="34" charset="0"/>
              <a:buChar char="•"/>
            </a:pPr>
            <a:r>
              <a:rPr lang="en-US" sz="2800" dirty="0" smtClean="0"/>
              <a:t> It </a:t>
            </a:r>
            <a:r>
              <a:rPr lang="en-US" sz="2800" dirty="0"/>
              <a:t>is also possible to generate reports in webpage format and publish them automatically to an internet/intranet website.</a:t>
            </a:r>
          </a:p>
        </p:txBody>
      </p:sp>
    </p:spTree>
    <p:extLst>
      <p:ext uri="{BB962C8B-B14F-4D97-AF65-F5344CB8AC3E}">
        <p14:creationId xmlns:p14="http://schemas.microsoft.com/office/powerpoint/2010/main" val="3616595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Distributing Information</a:t>
            </a:r>
          </a:p>
        </p:txBody>
      </p:sp>
      <p:sp>
        <p:nvSpPr>
          <p:cNvPr id="3" name="Content Placeholder 2"/>
          <p:cNvSpPr>
            <a:spLocks noGrp="1"/>
          </p:cNvSpPr>
          <p:nvPr>
            <p:ph idx="1"/>
          </p:nvPr>
        </p:nvSpPr>
        <p:spPr>
          <a:xfrm>
            <a:off x="838200" y="1428058"/>
            <a:ext cx="10515600" cy="4508915"/>
          </a:xfrm>
        </p:spPr>
        <p:txBody>
          <a:bodyPr>
            <a:noAutofit/>
          </a:bodyPr>
          <a:lstStyle/>
          <a:p>
            <a:pPr>
              <a:buFont typeface="Arial" panose="020B0604020202020204" pitchFamily="34" charset="0"/>
              <a:buChar char="•"/>
            </a:pPr>
            <a:r>
              <a:rPr lang="en-US" sz="3600" dirty="0" smtClean="0"/>
              <a:t> SCADA </a:t>
            </a:r>
            <a:r>
              <a:rPr lang="en-US" sz="3600" dirty="0"/>
              <a:t>systems are typically client/server </a:t>
            </a:r>
            <a:r>
              <a:rPr lang="en-US" sz="3600" dirty="0" smtClean="0"/>
              <a:t>systems. </a:t>
            </a:r>
            <a:endParaRPr lang="en-US" sz="3600" dirty="0"/>
          </a:p>
          <a:p>
            <a:pPr>
              <a:buFont typeface="Arial" panose="020B0604020202020204" pitchFamily="34" charset="0"/>
              <a:buChar char="•"/>
            </a:pPr>
            <a:r>
              <a:rPr lang="en-US" sz="3600" dirty="0" smtClean="0"/>
              <a:t> Computers </a:t>
            </a:r>
            <a:r>
              <a:rPr lang="en-US" sz="3600" dirty="0"/>
              <a:t>can be networked in any configuration that is valid under Windows (LAN, WAN). </a:t>
            </a:r>
          </a:p>
          <a:p>
            <a:pPr>
              <a:buFont typeface="Arial" panose="020B0604020202020204" pitchFamily="34" charset="0"/>
              <a:buChar char="•"/>
            </a:pPr>
            <a:r>
              <a:rPr lang="en-US" sz="3600" dirty="0" smtClean="0"/>
              <a:t> SCADA </a:t>
            </a:r>
            <a:r>
              <a:rPr lang="en-US" sz="3600" dirty="0"/>
              <a:t>systems </a:t>
            </a:r>
            <a:r>
              <a:rPr lang="en-US" sz="3600" dirty="0" smtClean="0"/>
              <a:t>typically can connect </a:t>
            </a:r>
            <a:r>
              <a:rPr lang="en-US" sz="3600" dirty="0"/>
              <a:t>to a database and </a:t>
            </a:r>
            <a:r>
              <a:rPr lang="en-US" sz="3600" dirty="0" smtClean="0"/>
              <a:t>share </a:t>
            </a:r>
            <a:r>
              <a:rPr lang="en-US" sz="3600" dirty="0"/>
              <a:t>information with it.</a:t>
            </a:r>
          </a:p>
          <a:p>
            <a:pPr>
              <a:buFont typeface="Arial" panose="020B0604020202020204" pitchFamily="34" charset="0"/>
              <a:buChar char="•"/>
            </a:pPr>
            <a:r>
              <a:rPr lang="en-US" sz="3600" dirty="0" smtClean="0"/>
              <a:t> SCADA </a:t>
            </a:r>
            <a:r>
              <a:rPr lang="en-US" sz="3600" dirty="0"/>
              <a:t>systems can be set up with redundancy (fault tolerance). </a:t>
            </a:r>
          </a:p>
        </p:txBody>
      </p:sp>
    </p:spTree>
    <p:extLst>
      <p:ext uri="{BB962C8B-B14F-4D97-AF65-F5344CB8AC3E}">
        <p14:creationId xmlns:p14="http://schemas.microsoft.com/office/powerpoint/2010/main" val="3106518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Responsibility</a:t>
            </a:r>
            <a:endParaRPr lang="en-US" dirty="0"/>
          </a:p>
        </p:txBody>
      </p:sp>
    </p:spTree>
    <p:extLst>
      <p:ext uri="{BB962C8B-B14F-4D97-AF65-F5344CB8AC3E}">
        <p14:creationId xmlns:p14="http://schemas.microsoft.com/office/powerpoint/2010/main" val="530270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004"/>
            <a:ext cx="10515600" cy="1325563"/>
          </a:xfrm>
        </p:spPr>
        <p:txBody>
          <a:bodyPr/>
          <a:lstStyle/>
          <a:p>
            <a:pPr algn="l"/>
            <a:r>
              <a:rPr lang="en-US" dirty="0"/>
              <a:t>Industrial Control Systems (ICS)</a:t>
            </a:r>
          </a:p>
        </p:txBody>
      </p:sp>
      <p:sp>
        <p:nvSpPr>
          <p:cNvPr id="3" name="Content Placeholder 2"/>
          <p:cNvSpPr>
            <a:spLocks noGrp="1"/>
          </p:cNvSpPr>
          <p:nvPr>
            <p:ph idx="1"/>
          </p:nvPr>
        </p:nvSpPr>
        <p:spPr>
          <a:xfrm>
            <a:off x="838200" y="1349107"/>
            <a:ext cx="10515600" cy="4351338"/>
          </a:xfrm>
        </p:spPr>
        <p:txBody>
          <a:bodyPr>
            <a:normAutofit/>
          </a:bodyPr>
          <a:lstStyle/>
          <a:p>
            <a:pPr>
              <a:buFont typeface="Arial" panose="020B0604020202020204" pitchFamily="34" charset="0"/>
              <a:buChar char="•"/>
            </a:pPr>
            <a:r>
              <a:rPr lang="en-US" sz="2800" dirty="0" smtClean="0"/>
              <a:t> Control </a:t>
            </a:r>
            <a:r>
              <a:rPr lang="en-US" sz="2800" dirty="0"/>
              <a:t>systems that are used in industrial production and critical infrastructures, such as </a:t>
            </a:r>
            <a:r>
              <a:rPr lang="en-US" sz="2800" dirty="0" smtClean="0"/>
              <a:t>electricity, </a:t>
            </a:r>
            <a:r>
              <a:rPr lang="en-US" sz="2800" dirty="0"/>
              <a:t>water, wastewater, </a:t>
            </a:r>
            <a:r>
              <a:rPr lang="en-US" sz="2800" dirty="0" smtClean="0"/>
              <a:t>transportation, </a:t>
            </a:r>
            <a:r>
              <a:rPr lang="en-US" sz="2800" dirty="0"/>
              <a:t>and </a:t>
            </a:r>
            <a:r>
              <a:rPr lang="en-US" sz="2800" dirty="0" smtClean="0"/>
              <a:t>oil</a:t>
            </a:r>
            <a:endParaRPr lang="en-US" sz="2800" dirty="0"/>
          </a:p>
          <a:p>
            <a:pPr>
              <a:buFont typeface="Arial" panose="020B0604020202020204" pitchFamily="34" charset="0"/>
              <a:buChar char="•"/>
            </a:pPr>
            <a:r>
              <a:rPr lang="en-US" sz="2800" dirty="0" smtClean="0"/>
              <a:t> Information </a:t>
            </a:r>
            <a:r>
              <a:rPr lang="en-US" sz="2800" dirty="0"/>
              <a:t>collected from remote stations is sent over communication links to remote station control devices (field devices) that collect data and act accordingly (i.e</a:t>
            </a:r>
            <a:r>
              <a:rPr lang="en-US" sz="2800" dirty="0" smtClean="0"/>
              <a:t>., </a:t>
            </a:r>
            <a:r>
              <a:rPr lang="en-US" sz="2800" dirty="0"/>
              <a:t>opening valves, sending alerts</a:t>
            </a:r>
            <a:r>
              <a:rPr lang="en-US" sz="2800" dirty="0" smtClean="0"/>
              <a:t>)</a:t>
            </a:r>
            <a:endParaRPr lang="en-US" sz="2800" dirty="0"/>
          </a:p>
          <a:p>
            <a:pPr>
              <a:buFont typeface="Arial" panose="020B0604020202020204" pitchFamily="34" charset="0"/>
              <a:buChar char="•"/>
            </a:pPr>
            <a:r>
              <a:rPr lang="en-US" sz="2800" dirty="0" smtClean="0"/>
              <a:t> Consist </a:t>
            </a:r>
            <a:r>
              <a:rPr lang="en-US" sz="2800" dirty="0"/>
              <a:t>of </a:t>
            </a:r>
            <a:r>
              <a:rPr lang="en-US" sz="2800" b="1" dirty="0"/>
              <a:t>S</a:t>
            </a:r>
            <a:r>
              <a:rPr lang="en-US" sz="2800" b="1" dirty="0" smtClean="0"/>
              <a:t>upervisory </a:t>
            </a:r>
            <a:r>
              <a:rPr lang="en-US" sz="2800" b="1" dirty="0"/>
              <a:t>C</a:t>
            </a:r>
            <a:r>
              <a:rPr lang="en-US" sz="2800" b="1" dirty="0" smtClean="0"/>
              <a:t>ontrol </a:t>
            </a:r>
            <a:r>
              <a:rPr lang="en-US" sz="2800" b="1" dirty="0"/>
              <a:t>and </a:t>
            </a:r>
            <a:r>
              <a:rPr lang="en-US" sz="2800" b="1" dirty="0" smtClean="0"/>
              <a:t>Data </a:t>
            </a:r>
            <a:r>
              <a:rPr lang="en-US" sz="2800" b="1" dirty="0"/>
              <a:t>A</a:t>
            </a:r>
            <a:r>
              <a:rPr lang="en-US" sz="2800" b="1" dirty="0" smtClean="0"/>
              <a:t>cquisition </a:t>
            </a:r>
            <a:r>
              <a:rPr lang="en-US" sz="2800" b="1" dirty="0"/>
              <a:t>(SCADA) </a:t>
            </a:r>
            <a:r>
              <a:rPr lang="en-US" sz="2800" dirty="0"/>
              <a:t>systems, </a:t>
            </a:r>
            <a:r>
              <a:rPr lang="en-US" sz="2800" b="1" dirty="0"/>
              <a:t>D</a:t>
            </a:r>
            <a:r>
              <a:rPr lang="en-US" sz="2800" b="1" dirty="0" smtClean="0"/>
              <a:t>istributed </a:t>
            </a:r>
            <a:r>
              <a:rPr lang="en-US" sz="2800" b="1" dirty="0"/>
              <a:t>C</a:t>
            </a:r>
            <a:r>
              <a:rPr lang="en-US" sz="2800" b="1" dirty="0" smtClean="0"/>
              <a:t>ontrol </a:t>
            </a:r>
            <a:r>
              <a:rPr lang="en-US" sz="2800" b="1" dirty="0"/>
              <a:t>S</a:t>
            </a:r>
            <a:r>
              <a:rPr lang="en-US" sz="2800" b="1" dirty="0" smtClean="0"/>
              <a:t>ystems </a:t>
            </a:r>
            <a:r>
              <a:rPr lang="en-US" sz="2800" b="1" dirty="0"/>
              <a:t>(DCS)</a:t>
            </a:r>
            <a:r>
              <a:rPr lang="en-US" sz="2800" dirty="0"/>
              <a:t>,</a:t>
            </a:r>
            <a:r>
              <a:rPr lang="en-US" sz="2800" b="1" dirty="0"/>
              <a:t> Process Control Systems (PCS</a:t>
            </a:r>
            <a:r>
              <a:rPr lang="en-US" sz="2800" b="1" dirty="0" smtClean="0"/>
              <a:t>)</a:t>
            </a:r>
            <a:r>
              <a:rPr lang="en-US" sz="2800" dirty="0" smtClean="0"/>
              <a:t>,</a:t>
            </a:r>
            <a:r>
              <a:rPr lang="en-US" sz="2800" b="1" dirty="0" smtClean="0"/>
              <a:t> </a:t>
            </a:r>
            <a:r>
              <a:rPr lang="en-US" sz="2800" dirty="0"/>
              <a:t>and </a:t>
            </a:r>
            <a:r>
              <a:rPr lang="en-US" sz="2800" b="1" dirty="0"/>
              <a:t>Programmable Logic Controllers (PLCs)</a:t>
            </a:r>
          </a:p>
          <a:p>
            <a:pPr marL="457200" lvl="1" indent="0">
              <a:buNone/>
            </a:pPr>
            <a:endParaRPr lang="en-US" dirty="0"/>
          </a:p>
        </p:txBody>
      </p:sp>
    </p:spTree>
    <p:extLst>
      <p:ext uri="{BB962C8B-B14F-4D97-AF65-F5344CB8AC3E}">
        <p14:creationId xmlns:p14="http://schemas.microsoft.com/office/powerpoint/2010/main" val="2581836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 is SCADA?</a:t>
            </a:r>
          </a:p>
        </p:txBody>
      </p:sp>
      <p:sp>
        <p:nvSpPr>
          <p:cNvPr id="3" name="Content Placeholder 2"/>
          <p:cNvSpPr>
            <a:spLocks noGrp="1"/>
          </p:cNvSpPr>
          <p:nvPr>
            <p:ph idx="1"/>
          </p:nvPr>
        </p:nvSpPr>
        <p:spPr>
          <a:xfrm>
            <a:off x="296214" y="1271837"/>
            <a:ext cx="11703629" cy="4227442"/>
          </a:xfrm>
        </p:spPr>
        <p:txBody>
          <a:bodyPr>
            <a:normAutofit fontScale="92500" lnSpcReduction="10000"/>
          </a:bodyPr>
          <a:lstStyle/>
          <a:p>
            <a:pPr marL="529590" marR="0">
              <a:lnSpc>
                <a:spcPct val="115000"/>
              </a:lnSpc>
              <a:spcBef>
                <a:spcPts val="430"/>
              </a:spcBef>
              <a:spcAft>
                <a:spcPts val="0"/>
              </a:spcAft>
              <a:tabLst>
                <a:tab pos="800100" algn="l"/>
              </a:tabLst>
            </a:pPr>
            <a:r>
              <a:rPr lang="en-US" sz="3500" spc="15" dirty="0">
                <a:ea typeface="Arial" panose="020B0604020202020204" pitchFamily="34" charset="0"/>
                <a:cs typeface="Times New Roman" panose="02020603050405020304" pitchFamily="18" charset="0"/>
              </a:rPr>
              <a:t>It</a:t>
            </a:r>
            <a:r>
              <a:rPr lang="en-US" sz="3500" spc="30" dirty="0">
                <a:ea typeface="Arial" panose="020B0604020202020204" pitchFamily="34" charset="0"/>
                <a:cs typeface="Times New Roman" panose="02020603050405020304" pitchFamily="18" charset="0"/>
              </a:rPr>
              <a:t>’</a:t>
            </a:r>
            <a:r>
              <a:rPr lang="en-US" sz="3500" dirty="0">
                <a:ea typeface="Arial" panose="020B0604020202020204" pitchFamily="34" charset="0"/>
                <a:cs typeface="Times New Roman" panose="02020603050405020304" pitchFamily="18" charset="0"/>
              </a:rPr>
              <a:t>s</a:t>
            </a:r>
            <a:r>
              <a:rPr lang="en-US" sz="3500" spc="-125" dirty="0">
                <a:ea typeface="Arial" panose="020B0604020202020204" pitchFamily="34" charset="0"/>
                <a:cs typeface="Times New Roman" panose="02020603050405020304" pitchFamily="18" charset="0"/>
              </a:rPr>
              <a:t> </a:t>
            </a:r>
            <a:r>
              <a:rPr lang="en-US" sz="3500" spc="30" dirty="0">
                <a:ea typeface="Arial" panose="020B0604020202020204" pitchFamily="34" charset="0"/>
                <a:cs typeface="Times New Roman" panose="02020603050405020304" pitchFamily="18" charset="0"/>
              </a:rPr>
              <a:t>a</a:t>
            </a:r>
            <a:r>
              <a:rPr lang="en-US" sz="3500" dirty="0">
                <a:ea typeface="Arial" panose="020B0604020202020204" pitchFamily="34" charset="0"/>
                <a:cs typeface="Times New Roman" panose="02020603050405020304" pitchFamily="18" charset="0"/>
              </a:rPr>
              <a:t>n</a:t>
            </a:r>
            <a:r>
              <a:rPr lang="en-US" sz="3500" spc="-140" dirty="0">
                <a:ea typeface="Arial" panose="020B0604020202020204" pitchFamily="34" charset="0"/>
                <a:cs typeface="Times New Roman" panose="02020603050405020304" pitchFamily="18" charset="0"/>
              </a:rPr>
              <a:t> </a:t>
            </a:r>
            <a:r>
              <a:rPr lang="en-US" sz="3500" spc="30" dirty="0">
                <a:ea typeface="Arial" panose="020B0604020202020204" pitchFamily="34" charset="0"/>
                <a:cs typeface="Times New Roman" panose="02020603050405020304" pitchFamily="18" charset="0"/>
              </a:rPr>
              <a:t>a</a:t>
            </a:r>
            <a:r>
              <a:rPr lang="en-US" sz="3500" spc="50" dirty="0">
                <a:ea typeface="Arial" panose="020B0604020202020204" pitchFamily="34" charset="0"/>
                <a:cs typeface="Times New Roman" panose="02020603050405020304" pitchFamily="18" charset="0"/>
              </a:rPr>
              <a:t>c</a:t>
            </a:r>
            <a:r>
              <a:rPr lang="en-US" sz="3500" dirty="0">
                <a:ea typeface="Arial" panose="020B0604020202020204" pitchFamily="34" charset="0"/>
                <a:cs typeface="Times New Roman" panose="02020603050405020304" pitchFamily="18" charset="0"/>
              </a:rPr>
              <a:t>r</a:t>
            </a:r>
            <a:r>
              <a:rPr lang="en-US" sz="3500" spc="30" dirty="0">
                <a:ea typeface="Arial" panose="020B0604020202020204" pitchFamily="34" charset="0"/>
                <a:cs typeface="Times New Roman" panose="02020603050405020304" pitchFamily="18" charset="0"/>
              </a:rPr>
              <a:t>o</a:t>
            </a:r>
            <a:r>
              <a:rPr lang="en-US" sz="3500" spc="-65" dirty="0">
                <a:ea typeface="Arial" panose="020B0604020202020204" pitchFamily="34" charset="0"/>
                <a:cs typeface="Times New Roman" panose="02020603050405020304" pitchFamily="18" charset="0"/>
              </a:rPr>
              <a:t>n</a:t>
            </a:r>
            <a:r>
              <a:rPr lang="en-US" sz="3500" spc="50" dirty="0">
                <a:ea typeface="Arial" panose="020B0604020202020204" pitchFamily="34" charset="0"/>
                <a:cs typeface="Times New Roman" panose="02020603050405020304" pitchFamily="18" charset="0"/>
              </a:rPr>
              <a:t>y</a:t>
            </a:r>
            <a:r>
              <a:rPr lang="en-US" sz="3500" dirty="0">
                <a:ea typeface="Arial" panose="020B0604020202020204" pitchFamily="34" charset="0"/>
                <a:cs typeface="Times New Roman" panose="02020603050405020304" pitchFamily="18" charset="0"/>
              </a:rPr>
              <a:t>m</a:t>
            </a:r>
            <a:r>
              <a:rPr lang="en-US" sz="3500" spc="-125" dirty="0">
                <a:ea typeface="Arial" panose="020B0604020202020204" pitchFamily="34" charset="0"/>
                <a:cs typeface="Times New Roman" panose="02020603050405020304" pitchFamily="18" charset="0"/>
              </a:rPr>
              <a:t> </a:t>
            </a:r>
            <a:r>
              <a:rPr lang="en-US" sz="3500" spc="15" dirty="0">
                <a:ea typeface="Arial" panose="020B0604020202020204" pitchFamily="34" charset="0"/>
                <a:cs typeface="Times New Roman" panose="02020603050405020304" pitchFamily="18" charset="0"/>
              </a:rPr>
              <a:t>t</a:t>
            </a:r>
            <a:r>
              <a:rPr lang="en-US" sz="3500" spc="-65" dirty="0">
                <a:ea typeface="Arial" panose="020B0604020202020204" pitchFamily="34" charset="0"/>
                <a:cs typeface="Times New Roman" panose="02020603050405020304" pitchFamily="18" charset="0"/>
              </a:rPr>
              <a:t>h</a:t>
            </a:r>
            <a:r>
              <a:rPr lang="en-US" sz="3500" spc="30" dirty="0">
                <a:ea typeface="Arial" panose="020B0604020202020204" pitchFamily="34" charset="0"/>
                <a:cs typeface="Times New Roman" panose="02020603050405020304" pitchFamily="18" charset="0"/>
              </a:rPr>
              <a:t>a</a:t>
            </a:r>
            <a:r>
              <a:rPr lang="en-US" sz="3500" dirty="0">
                <a:ea typeface="Arial" panose="020B0604020202020204" pitchFamily="34" charset="0"/>
                <a:cs typeface="Times New Roman" panose="02020603050405020304" pitchFamily="18" charset="0"/>
              </a:rPr>
              <a:t>t</a:t>
            </a:r>
            <a:r>
              <a:rPr lang="en-US" sz="3500" spc="-60" dirty="0">
                <a:ea typeface="Arial" panose="020B0604020202020204" pitchFamily="34" charset="0"/>
                <a:cs typeface="Times New Roman" panose="02020603050405020304" pitchFamily="18" charset="0"/>
              </a:rPr>
              <a:t> </a:t>
            </a:r>
            <a:r>
              <a:rPr lang="en-US" sz="3500" spc="50" dirty="0">
                <a:ea typeface="Arial" panose="020B0604020202020204" pitchFamily="34" charset="0"/>
                <a:cs typeface="Times New Roman" panose="02020603050405020304" pitchFamily="18" charset="0"/>
              </a:rPr>
              <a:t>s</a:t>
            </a:r>
            <a:r>
              <a:rPr lang="en-US" sz="3500" spc="15" dirty="0">
                <a:ea typeface="Arial" panose="020B0604020202020204" pitchFamily="34" charset="0"/>
                <a:cs typeface="Times New Roman" panose="02020603050405020304" pitchFamily="18" charset="0"/>
              </a:rPr>
              <a:t>t</a:t>
            </a:r>
            <a:r>
              <a:rPr lang="en-US" sz="3500" spc="30" dirty="0">
                <a:ea typeface="Arial" panose="020B0604020202020204" pitchFamily="34" charset="0"/>
                <a:cs typeface="Times New Roman" panose="02020603050405020304" pitchFamily="18" charset="0"/>
              </a:rPr>
              <a:t>a</a:t>
            </a:r>
            <a:r>
              <a:rPr lang="en-US" sz="3500" spc="-65" dirty="0">
                <a:ea typeface="Arial" panose="020B0604020202020204" pitchFamily="34" charset="0"/>
                <a:cs typeface="Times New Roman" panose="02020603050405020304" pitchFamily="18" charset="0"/>
              </a:rPr>
              <a:t>nd</a:t>
            </a:r>
            <a:r>
              <a:rPr lang="en-US" sz="3500" dirty="0">
                <a:ea typeface="Arial" panose="020B0604020202020204" pitchFamily="34" charset="0"/>
                <a:cs typeface="Times New Roman" panose="02020603050405020304" pitchFamily="18" charset="0"/>
              </a:rPr>
              <a:t>s</a:t>
            </a:r>
            <a:r>
              <a:rPr lang="en-US" sz="3500" spc="-30" dirty="0">
                <a:ea typeface="Arial" panose="020B0604020202020204" pitchFamily="34" charset="0"/>
                <a:cs typeface="Times New Roman" panose="02020603050405020304" pitchFamily="18" charset="0"/>
              </a:rPr>
              <a:t> </a:t>
            </a:r>
            <a:r>
              <a:rPr lang="en-US" sz="3500" spc="15" dirty="0" smtClean="0">
                <a:ea typeface="Arial" panose="020B0604020202020204" pitchFamily="34" charset="0"/>
                <a:cs typeface="Times New Roman" panose="02020603050405020304" pitchFamily="18" charset="0"/>
              </a:rPr>
              <a:t>f</a:t>
            </a:r>
            <a:r>
              <a:rPr lang="en-US" sz="3500" spc="30" dirty="0" smtClean="0">
                <a:ea typeface="Arial" panose="020B0604020202020204" pitchFamily="34" charset="0"/>
                <a:cs typeface="Times New Roman" panose="02020603050405020304" pitchFamily="18" charset="0"/>
              </a:rPr>
              <a:t>o</a:t>
            </a:r>
            <a:r>
              <a:rPr lang="en-US" sz="3500" dirty="0" smtClean="0">
                <a:ea typeface="Arial" panose="020B0604020202020204" pitchFamily="34" charset="0"/>
                <a:cs typeface="Times New Roman" panose="02020603050405020304" pitchFamily="18" charset="0"/>
              </a:rPr>
              <a:t>r</a:t>
            </a:r>
            <a:endParaRPr lang="en-US" sz="3500" dirty="0">
              <a:ea typeface="Calibri" panose="020F0502020204030204" pitchFamily="34" charset="0"/>
              <a:cs typeface="Times New Roman" panose="02020603050405020304" pitchFamily="18" charset="0"/>
            </a:endParaRPr>
          </a:p>
          <a:p>
            <a:pPr marL="1273048" lvl="1">
              <a:lnSpc>
                <a:spcPct val="115000"/>
              </a:lnSpc>
              <a:spcBef>
                <a:spcPts val="290"/>
              </a:spcBef>
              <a:spcAft>
                <a:spcPts val="0"/>
              </a:spcAft>
              <a:tabLst>
                <a:tab pos="1206500" algn="l"/>
              </a:tabLst>
            </a:pPr>
            <a:r>
              <a:rPr lang="en-US" sz="3000" b="1"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S</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up</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e</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r</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v</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s</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o</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ry</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385"/>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C</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o</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n</a:t>
            </a:r>
            <a:r>
              <a:rPr lang="en-US" sz="3000" spc="15" dirty="0">
                <a:solidFill>
                  <a:srgbClr val="002060"/>
                </a:solidFill>
                <a:latin typeface="Arial" panose="020B0604020202020204" pitchFamily="34" charset="0"/>
                <a:ea typeface="Arial" panose="020B0604020202020204" pitchFamily="34" charset="0"/>
                <a:cs typeface="Times New Roman" panose="02020603050405020304" pitchFamily="18" charset="0"/>
              </a:rPr>
              <a:t>t</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r</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ol</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290"/>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A</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nd</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385"/>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D</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a</a:t>
            </a:r>
            <a:r>
              <a:rPr lang="en-US" sz="3000" spc="15" dirty="0">
                <a:solidFill>
                  <a:srgbClr val="002060"/>
                </a:solidFill>
                <a:latin typeface="Arial" panose="020B0604020202020204" pitchFamily="34" charset="0"/>
                <a:ea typeface="Arial" panose="020B0604020202020204" pitchFamily="34" charset="0"/>
                <a:cs typeface="Times New Roman" panose="02020603050405020304" pitchFamily="18" charset="0"/>
              </a:rPr>
              <a:t>ta</a:t>
            </a: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1273048" lvl="1">
              <a:lnSpc>
                <a:spcPct val="115000"/>
              </a:lnSpc>
              <a:spcBef>
                <a:spcPts val="290"/>
              </a:spcBef>
              <a:spcAft>
                <a:spcPts val="0"/>
              </a:spcAft>
              <a:tabLst>
                <a:tab pos="1206500" algn="l"/>
              </a:tabLst>
            </a:pPr>
            <a:r>
              <a:rPr lang="en-US" sz="3000" b="1" spc="-15" dirty="0">
                <a:solidFill>
                  <a:srgbClr val="00206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cs typeface="Times New Roman" panose="02020603050405020304" pitchFamily="18" charset="0"/>
              </a:rPr>
              <a:t>A</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c</a:t>
            </a:r>
            <a:r>
              <a:rPr lang="en-US" sz="3000" spc="-65" dirty="0">
                <a:solidFill>
                  <a:srgbClr val="002060"/>
                </a:solidFill>
                <a:latin typeface="Arial" panose="020B0604020202020204" pitchFamily="34" charset="0"/>
                <a:ea typeface="Arial" panose="020B0604020202020204" pitchFamily="34" charset="0"/>
                <a:cs typeface="Times New Roman" panose="02020603050405020304" pitchFamily="18" charset="0"/>
              </a:rPr>
              <a:t>qu</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a:t>
            </a:r>
            <a:r>
              <a:rPr lang="en-US" sz="3000" spc="50" dirty="0">
                <a:solidFill>
                  <a:srgbClr val="002060"/>
                </a:solidFill>
                <a:latin typeface="Arial" panose="020B0604020202020204" pitchFamily="34" charset="0"/>
                <a:ea typeface="Arial" panose="020B0604020202020204" pitchFamily="34" charset="0"/>
                <a:cs typeface="Times New Roman" panose="02020603050405020304" pitchFamily="18" charset="0"/>
              </a:rPr>
              <a:t>s</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a:t>
            </a:r>
            <a:r>
              <a:rPr lang="en-US" sz="3000" spc="15" dirty="0">
                <a:solidFill>
                  <a:srgbClr val="002060"/>
                </a:solidFill>
                <a:latin typeface="Arial" panose="020B0604020202020204" pitchFamily="34" charset="0"/>
                <a:ea typeface="Arial" panose="020B0604020202020204" pitchFamily="34" charset="0"/>
                <a:cs typeface="Times New Roman" panose="02020603050405020304" pitchFamily="18" charset="0"/>
              </a:rPr>
              <a:t>t</a:t>
            </a:r>
            <a:r>
              <a:rPr lang="en-US" sz="3000" spc="30" dirty="0">
                <a:solidFill>
                  <a:srgbClr val="002060"/>
                </a:solidFill>
                <a:latin typeface="Arial" panose="020B0604020202020204" pitchFamily="34" charset="0"/>
                <a:ea typeface="Arial" panose="020B0604020202020204" pitchFamily="34" charset="0"/>
                <a:cs typeface="Times New Roman" panose="02020603050405020304" pitchFamily="18" charset="0"/>
              </a:rPr>
              <a:t>io</a:t>
            </a:r>
            <a:r>
              <a:rPr lang="en-US" sz="3000" dirty="0">
                <a:solidFill>
                  <a:srgbClr val="002060"/>
                </a:solidFill>
                <a:latin typeface="Arial" panose="020B0604020202020204" pitchFamily="34" charset="0"/>
                <a:ea typeface="Arial" panose="020B0604020202020204" pitchFamily="34" charset="0"/>
                <a:cs typeface="Times New Roman" panose="02020603050405020304" pitchFamily="18" charset="0"/>
              </a:rPr>
              <a:t>n</a:t>
            </a:r>
          </a:p>
          <a:p>
            <a:pPr marL="1273048" lvl="1">
              <a:lnSpc>
                <a:spcPct val="115000"/>
              </a:lnSpc>
              <a:spcBef>
                <a:spcPts val="290"/>
              </a:spcBef>
              <a:spcAft>
                <a:spcPts val="0"/>
              </a:spcAft>
              <a:tabLst>
                <a:tab pos="12065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ts val="550"/>
              </a:lnSpc>
              <a:spcBef>
                <a:spcPts val="25"/>
              </a:spcBef>
              <a:spcAft>
                <a:spcPts val="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28955" marR="144145" indent="0">
              <a:lnSpc>
                <a:spcPts val="2110"/>
              </a:lnSpc>
              <a:spcBef>
                <a:spcPts val="0"/>
              </a:spcBef>
              <a:spcAft>
                <a:spcPts val="0"/>
              </a:spcAft>
              <a:buNone/>
              <a:tabLst>
                <a:tab pos="800100" algn="l"/>
              </a:tabLst>
            </a:pPr>
            <a:endParaRPr lang="en-US" sz="2800" dirty="0">
              <a:latin typeface="Arial" panose="020B0604020202020204" pitchFamily="34" charset="0"/>
              <a:ea typeface="Arial" panose="020B0604020202020204" pitchFamily="34" charset="0"/>
              <a:cs typeface="Times New Roman" panose="02020603050405020304" pitchFamily="18" charset="0"/>
            </a:endParaRPr>
          </a:p>
          <a:p>
            <a:pPr marL="528955" marR="144145" indent="0">
              <a:lnSpc>
                <a:spcPts val="2110"/>
              </a:lnSpc>
              <a:spcBef>
                <a:spcPts val="0"/>
              </a:spcBef>
              <a:spcAft>
                <a:spcPts val="0"/>
              </a:spcAft>
              <a:buNone/>
              <a:tabLst>
                <a:tab pos="800100" algn="l"/>
              </a:tabLst>
            </a:pPr>
            <a:r>
              <a:rPr lang="en-US" sz="2800" dirty="0">
                <a:latin typeface="Arial" panose="020B0604020202020204" pitchFamily="34" charset="0"/>
                <a:ea typeface="Arial" panose="020B0604020202020204" pitchFamily="34" charset="0"/>
                <a:cs typeface="Times New Roman" panose="02020603050405020304" pitchFamily="18" charset="0"/>
              </a:rPr>
              <a:t>P</a:t>
            </a:r>
            <a:r>
              <a:rPr lang="en-US" sz="2800" spc="-65" dirty="0">
                <a:latin typeface="Arial" panose="020B0604020202020204" pitchFamily="34" charset="0"/>
                <a:ea typeface="Arial" panose="020B0604020202020204" pitchFamily="34" charset="0"/>
                <a:cs typeface="Times New Roman" panose="02020603050405020304" pitchFamily="18" charset="0"/>
              </a:rPr>
              <a:t>u</a:t>
            </a:r>
            <a:r>
              <a:rPr lang="en-US" sz="2800" dirty="0">
                <a:latin typeface="Arial" panose="020B0604020202020204" pitchFamily="34" charset="0"/>
                <a:ea typeface="Arial" panose="020B0604020202020204" pitchFamily="34" charset="0"/>
                <a:cs typeface="Times New Roman" panose="02020603050405020304" pitchFamily="18" charset="0"/>
              </a:rPr>
              <a:t>t</a:t>
            </a:r>
            <a:r>
              <a:rPr lang="en-US" sz="2800" spc="-60" dirty="0">
                <a:latin typeface="Arial" panose="020B0604020202020204" pitchFamily="34" charset="0"/>
                <a:ea typeface="Arial" panose="020B0604020202020204" pitchFamily="34" charset="0"/>
                <a:cs typeface="Times New Roman" panose="02020603050405020304" pitchFamily="18" charset="0"/>
              </a:rPr>
              <a:t> </a:t>
            </a:r>
            <a:r>
              <a:rPr lang="en-US" sz="2800" spc="50" dirty="0">
                <a:latin typeface="Arial" panose="020B0604020202020204" pitchFamily="34" charset="0"/>
                <a:ea typeface="Arial" panose="020B0604020202020204" pitchFamily="34" charset="0"/>
                <a:cs typeface="Times New Roman" panose="02020603050405020304" pitchFamily="18" charset="0"/>
              </a:rPr>
              <a:t>s</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spc="-65" dirty="0">
                <a:latin typeface="Arial" panose="020B0604020202020204" pitchFamily="34" charset="0"/>
                <a:ea typeface="Arial" panose="020B0604020202020204" pitchFamily="34" charset="0"/>
                <a:cs typeface="Times New Roman" panose="02020603050405020304" pitchFamily="18" charset="0"/>
              </a:rPr>
              <a:t>pl</a:t>
            </a:r>
            <a:r>
              <a:rPr lang="en-US" sz="2800" spc="50" dirty="0">
                <a:latin typeface="Arial" panose="020B0604020202020204" pitchFamily="34" charset="0"/>
                <a:ea typeface="Arial" panose="020B0604020202020204" pitchFamily="34" charset="0"/>
                <a:cs typeface="Times New Roman" panose="02020603050405020304" pitchFamily="18" charset="0"/>
              </a:rPr>
              <a:t>y</a:t>
            </a:r>
            <a:r>
              <a:rPr lang="en-US" sz="2800" dirty="0">
                <a:latin typeface="Arial" panose="020B0604020202020204" pitchFamily="34" charset="0"/>
                <a:ea typeface="Arial" panose="020B0604020202020204" pitchFamily="34" charset="0"/>
                <a:cs typeface="Times New Roman" panose="02020603050405020304" pitchFamily="18" charset="0"/>
              </a:rPr>
              <a:t>,</a:t>
            </a:r>
            <a:r>
              <a:rPr lang="en-US" sz="2800" spc="130" dirty="0">
                <a:latin typeface="Arial" panose="020B0604020202020204" pitchFamily="34" charset="0"/>
                <a:ea typeface="Arial" panose="020B0604020202020204" pitchFamily="34" charset="0"/>
                <a:cs typeface="Times New Roman" panose="02020603050405020304" pitchFamily="18" charset="0"/>
              </a:rPr>
              <a:t> </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dirty="0">
                <a:latin typeface="Arial" panose="020B0604020202020204" pitchFamily="34" charset="0"/>
                <a:ea typeface="Arial" panose="020B0604020202020204" pitchFamily="34" charset="0"/>
                <a:cs typeface="Times New Roman" panose="02020603050405020304" pitchFamily="18" charset="0"/>
              </a:rPr>
              <a:t>t</a:t>
            </a:r>
            <a:r>
              <a:rPr lang="en-US" sz="2800" spc="-60" dirty="0">
                <a:latin typeface="Arial" panose="020B0604020202020204" pitchFamily="34" charset="0"/>
                <a:ea typeface="Arial" panose="020B0604020202020204" pitchFamily="34" charset="0"/>
                <a:cs typeface="Times New Roman" panose="02020603050405020304" pitchFamily="18" charset="0"/>
              </a:rPr>
              <a:t> </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spc="30" dirty="0">
                <a:latin typeface="Arial" panose="020B0604020202020204" pitchFamily="34" charset="0"/>
                <a:ea typeface="Arial" panose="020B0604020202020204" pitchFamily="34" charset="0"/>
                <a:cs typeface="Times New Roman" panose="02020603050405020304" pitchFamily="18" charset="0"/>
              </a:rPr>
              <a:t>ea</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dirty="0">
                <a:latin typeface="Arial" panose="020B0604020202020204" pitchFamily="34" charset="0"/>
                <a:ea typeface="Arial" panose="020B0604020202020204" pitchFamily="34" charset="0"/>
                <a:cs typeface="Times New Roman" panose="02020603050405020304" pitchFamily="18" charset="0"/>
              </a:rPr>
              <a:t>s</a:t>
            </a:r>
            <a:r>
              <a:rPr lang="en-US" sz="2800" spc="70" dirty="0">
                <a:latin typeface="Arial" panose="020B0604020202020204" pitchFamily="34" charset="0"/>
                <a:ea typeface="Arial" panose="020B0604020202020204" pitchFamily="34" charset="0"/>
                <a:cs typeface="Times New Roman" panose="02020603050405020304" pitchFamily="18" charset="0"/>
              </a:rPr>
              <a:t> </a:t>
            </a:r>
            <a:r>
              <a:rPr lang="en-US" sz="2800" spc="-65" dirty="0">
                <a:latin typeface="Arial" panose="020B0604020202020204" pitchFamily="34" charset="0"/>
                <a:ea typeface="Arial" panose="020B0604020202020204" pitchFamily="34" charset="0"/>
                <a:cs typeface="Times New Roman" panose="02020603050405020304" pitchFamily="18" charset="0"/>
              </a:rPr>
              <a:t>b</a:t>
            </a:r>
            <a:r>
              <a:rPr lang="en-US" sz="2800" dirty="0">
                <a:latin typeface="Arial" panose="020B0604020202020204" pitchFamily="34" charset="0"/>
                <a:ea typeface="Arial" panose="020B0604020202020204" pitchFamily="34" charset="0"/>
                <a:cs typeface="Times New Roman" panose="02020603050405020304" pitchFamily="18" charset="0"/>
              </a:rPr>
              <a:t>r</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65" dirty="0">
                <a:latin typeface="Arial" panose="020B0604020202020204" pitchFamily="34" charset="0"/>
                <a:ea typeface="Arial" panose="020B0604020202020204" pitchFamily="34" charset="0"/>
                <a:cs typeface="Times New Roman" panose="02020603050405020304" pitchFamily="18" charset="0"/>
              </a:rPr>
              <a:t>ng</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dirty="0">
                <a:latin typeface="Arial" panose="020B0604020202020204" pitchFamily="34" charset="0"/>
                <a:ea typeface="Arial" panose="020B0604020202020204" pitchFamily="34" charset="0"/>
                <a:cs typeface="Times New Roman" panose="02020603050405020304" pitchFamily="18" charset="0"/>
              </a:rPr>
              <a:t>g</a:t>
            </a:r>
            <a:r>
              <a:rPr lang="en-US" sz="2800" spc="150" dirty="0">
                <a:latin typeface="Arial" panose="020B0604020202020204" pitchFamily="34" charset="0"/>
                <a:ea typeface="Arial" panose="020B0604020202020204" pitchFamily="34" charset="0"/>
                <a:cs typeface="Times New Roman" panose="02020603050405020304" pitchFamily="18" charset="0"/>
              </a:rPr>
              <a:t> </a:t>
            </a:r>
            <a:r>
              <a:rPr lang="en-US" sz="2800" spc="-65" dirty="0">
                <a:latin typeface="Arial" panose="020B0604020202020204" pitchFamily="34" charset="0"/>
                <a:ea typeface="Arial" panose="020B0604020202020204" pitchFamily="34" charset="0"/>
                <a:cs typeface="Times New Roman" panose="02020603050405020304" pitchFamily="18" charset="0"/>
              </a:rPr>
              <a:t>pl</a:t>
            </a:r>
            <a:r>
              <a:rPr lang="en-US" sz="2800" spc="30" dirty="0">
                <a:latin typeface="Arial" panose="020B0604020202020204" pitchFamily="34" charset="0"/>
                <a:ea typeface="Arial" panose="020B0604020202020204" pitchFamily="34" charset="0"/>
                <a:cs typeface="Times New Roman" panose="02020603050405020304" pitchFamily="18" charset="0"/>
              </a:rPr>
              <a:t>a</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spc="-65" dirty="0">
                <a:latin typeface="Arial" panose="020B0604020202020204" pitchFamily="34" charset="0"/>
                <a:ea typeface="Arial" panose="020B0604020202020204" pitchFamily="34" charset="0"/>
                <a:cs typeface="Times New Roman" panose="02020603050405020304" pitchFamily="18" charset="0"/>
              </a:rPr>
              <a:t>p</a:t>
            </a:r>
            <a:r>
              <a:rPr lang="en-US" sz="2800" dirty="0">
                <a:latin typeface="Arial" panose="020B0604020202020204" pitchFamily="34" charset="0"/>
                <a:ea typeface="Arial" panose="020B0604020202020204" pitchFamily="34" charset="0"/>
                <a:cs typeface="Times New Roman" panose="02020603050405020304" pitchFamily="18" charset="0"/>
              </a:rPr>
              <a:t>r</a:t>
            </a:r>
            <a:r>
              <a:rPr lang="en-US" sz="2800" spc="30" dirty="0">
                <a:latin typeface="Arial" panose="020B0604020202020204" pitchFamily="34" charset="0"/>
                <a:ea typeface="Arial" panose="020B0604020202020204" pitchFamily="34" charset="0"/>
                <a:cs typeface="Times New Roman" panose="02020603050405020304" pitchFamily="18" charset="0"/>
              </a:rPr>
              <a:t>o</a:t>
            </a:r>
            <a:r>
              <a:rPr lang="en-US" sz="2800" spc="50" dirty="0">
                <a:latin typeface="Arial" panose="020B0604020202020204" pitchFamily="34" charset="0"/>
                <a:ea typeface="Arial" panose="020B0604020202020204" pitchFamily="34" charset="0"/>
                <a:cs typeface="Times New Roman" panose="02020603050405020304" pitchFamily="18" charset="0"/>
              </a:rPr>
              <a:t>c</a:t>
            </a:r>
            <a:r>
              <a:rPr lang="en-US" sz="2800" spc="30" dirty="0">
                <a:latin typeface="Arial" panose="020B0604020202020204" pitchFamily="34" charset="0"/>
                <a:ea typeface="Arial" panose="020B0604020202020204" pitchFamily="34" charset="0"/>
                <a:cs typeface="Times New Roman" panose="02020603050405020304" pitchFamily="18" charset="0"/>
              </a:rPr>
              <a:t>e</a:t>
            </a:r>
            <a:r>
              <a:rPr lang="en-US" sz="2800" spc="50" dirty="0">
                <a:latin typeface="Arial" panose="020B0604020202020204" pitchFamily="34" charset="0"/>
                <a:ea typeface="Arial" panose="020B0604020202020204" pitchFamily="34" charset="0"/>
                <a:cs typeface="Times New Roman" panose="02020603050405020304" pitchFamily="18" charset="0"/>
              </a:rPr>
              <a:t>s</a:t>
            </a:r>
            <a:r>
              <a:rPr lang="en-US" sz="2800" dirty="0">
                <a:latin typeface="Arial" panose="020B0604020202020204" pitchFamily="34" charset="0"/>
                <a:ea typeface="Arial" panose="020B0604020202020204" pitchFamily="34" charset="0"/>
                <a:cs typeface="Times New Roman" panose="02020603050405020304" pitchFamily="18" charset="0"/>
              </a:rPr>
              <a:t>s</a:t>
            </a:r>
            <a:r>
              <a:rPr lang="en-US" sz="2800" spc="-125" dirty="0">
                <a:latin typeface="Arial" panose="020B0604020202020204" pitchFamily="34" charset="0"/>
                <a:ea typeface="Arial" panose="020B0604020202020204" pitchFamily="34" charset="0"/>
                <a:cs typeface="Times New Roman" panose="02020603050405020304" pitchFamily="18" charset="0"/>
              </a:rPr>
              <a:t> </a:t>
            </a:r>
            <a:r>
              <a:rPr lang="en-US" sz="2800" spc="-65" dirty="0">
                <a:latin typeface="Arial" panose="020B0604020202020204" pitchFamily="34" charset="0"/>
                <a:ea typeface="Arial" panose="020B0604020202020204" pitchFamily="34" charset="0"/>
                <a:cs typeface="Times New Roman" panose="02020603050405020304" pitchFamily="18" charset="0"/>
              </a:rPr>
              <a:t>d</a:t>
            </a:r>
            <a:r>
              <a:rPr lang="en-US" sz="2800" spc="30" dirty="0">
                <a:latin typeface="Arial" panose="020B0604020202020204" pitchFamily="34" charset="0"/>
                <a:ea typeface="Arial" panose="020B0604020202020204" pitchFamily="34" charset="0"/>
                <a:cs typeface="Times New Roman" panose="02020603050405020304" pitchFamily="18" charset="0"/>
              </a:rPr>
              <a:t>a</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dirty="0">
                <a:latin typeface="Arial" panose="020B0604020202020204" pitchFamily="34" charset="0"/>
                <a:ea typeface="Arial" panose="020B0604020202020204" pitchFamily="34" charset="0"/>
                <a:cs typeface="Times New Roman" panose="02020603050405020304" pitchFamily="18" charset="0"/>
              </a:rPr>
              <a:t>a</a:t>
            </a:r>
            <a:r>
              <a:rPr lang="en-US" sz="2800" spc="50" dirty="0">
                <a:latin typeface="Arial" panose="020B0604020202020204" pitchFamily="34" charset="0"/>
                <a:ea typeface="Arial" panose="020B0604020202020204" pitchFamily="34" charset="0"/>
                <a:cs typeface="Times New Roman" panose="02020603050405020304" pitchFamily="18" charset="0"/>
              </a:rPr>
              <a:t> </a:t>
            </a:r>
            <a:r>
              <a:rPr lang="en-US" sz="2800" spc="30" dirty="0">
                <a:latin typeface="Arial" panose="020B0604020202020204" pitchFamily="34" charset="0"/>
                <a:ea typeface="Arial" panose="020B0604020202020204" pitchFamily="34" charset="0"/>
                <a:cs typeface="Times New Roman" panose="02020603050405020304" pitchFamily="18" charset="0"/>
              </a:rPr>
              <a:t>i</a:t>
            </a:r>
            <a:r>
              <a:rPr lang="en-US" sz="2800" spc="-65" dirty="0">
                <a:latin typeface="Arial" panose="020B0604020202020204" pitchFamily="34" charset="0"/>
                <a:ea typeface="Arial" panose="020B0604020202020204" pitchFamily="34" charset="0"/>
                <a:cs typeface="Times New Roman" panose="02020603050405020304" pitchFamily="18" charset="0"/>
              </a:rPr>
              <a:t>n</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dirty="0">
                <a:latin typeface="Arial" panose="020B0604020202020204" pitchFamily="34" charset="0"/>
                <a:ea typeface="Arial" panose="020B0604020202020204" pitchFamily="34" charset="0"/>
                <a:cs typeface="Times New Roman" panose="02020603050405020304" pitchFamily="18" charset="0"/>
              </a:rPr>
              <a:t>o</a:t>
            </a:r>
            <a:r>
              <a:rPr lang="en-US" sz="2800" spc="-45" dirty="0">
                <a:latin typeface="Arial" panose="020B0604020202020204" pitchFamily="34" charset="0"/>
                <a:ea typeface="Arial" panose="020B0604020202020204" pitchFamily="34" charset="0"/>
                <a:cs typeface="Times New Roman" panose="02020603050405020304" pitchFamily="18" charset="0"/>
              </a:rPr>
              <a:t> </a:t>
            </a:r>
            <a:r>
              <a:rPr lang="en-US" sz="2800" dirty="0">
                <a:latin typeface="Arial" panose="020B0604020202020204" pitchFamily="34" charset="0"/>
                <a:ea typeface="Arial" panose="020B0604020202020204" pitchFamily="34" charset="0"/>
                <a:cs typeface="Times New Roman" panose="02020603050405020304" pitchFamily="18" charset="0"/>
              </a:rPr>
              <a:t>a</a:t>
            </a:r>
            <a:r>
              <a:rPr lang="en-US" sz="2800" spc="-45" dirty="0">
                <a:latin typeface="Arial" panose="020B0604020202020204" pitchFamily="34" charset="0"/>
                <a:ea typeface="Arial" panose="020B0604020202020204" pitchFamily="34" charset="0"/>
                <a:cs typeface="Times New Roman" panose="02020603050405020304" pitchFamily="18" charset="0"/>
              </a:rPr>
              <a:t> </a:t>
            </a:r>
            <a:r>
              <a:rPr lang="en-US" sz="2800" spc="50" dirty="0">
                <a:latin typeface="Arial" panose="020B0604020202020204" pitchFamily="34" charset="0"/>
                <a:ea typeface="Arial" panose="020B0604020202020204" pitchFamily="34" charset="0"/>
                <a:cs typeface="Times New Roman" panose="02020603050405020304" pitchFamily="18" charset="0"/>
              </a:rPr>
              <a:t>c</a:t>
            </a:r>
            <a:r>
              <a:rPr lang="en-US" sz="2800" spc="30" dirty="0">
                <a:latin typeface="Arial" panose="020B0604020202020204" pitchFamily="34" charset="0"/>
                <a:ea typeface="Arial" panose="020B0604020202020204" pitchFamily="34" charset="0"/>
                <a:cs typeface="Times New Roman" panose="02020603050405020304" pitchFamily="18" charset="0"/>
              </a:rPr>
              <a:t>o</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spc="-65" dirty="0">
                <a:latin typeface="Arial" panose="020B0604020202020204" pitchFamily="34" charset="0"/>
                <a:ea typeface="Arial" panose="020B0604020202020204" pitchFamily="34" charset="0"/>
                <a:cs typeface="Times New Roman" panose="02020603050405020304" pitchFamily="18" charset="0"/>
              </a:rPr>
              <a:t>pu</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spc="30" dirty="0">
                <a:latin typeface="Arial" panose="020B0604020202020204" pitchFamily="34" charset="0"/>
                <a:ea typeface="Arial" panose="020B0604020202020204" pitchFamily="34" charset="0"/>
                <a:cs typeface="Times New Roman" panose="02020603050405020304" pitchFamily="18" charset="0"/>
              </a:rPr>
              <a:t>e</a:t>
            </a:r>
            <a:r>
              <a:rPr lang="en-US" sz="2800" dirty="0">
                <a:latin typeface="Arial" panose="020B0604020202020204" pitchFamily="34" charset="0"/>
                <a:ea typeface="Arial" panose="020B0604020202020204" pitchFamily="34" charset="0"/>
                <a:cs typeface="Times New Roman" panose="02020603050405020304" pitchFamily="18" charset="0"/>
              </a:rPr>
              <a:t>r </a:t>
            </a:r>
            <a:r>
              <a:rPr lang="en-US" sz="2800" spc="50" dirty="0">
                <a:latin typeface="Arial" panose="020B0604020202020204" pitchFamily="34" charset="0"/>
                <a:ea typeface="Arial" panose="020B0604020202020204" pitchFamily="34" charset="0"/>
                <a:cs typeface="Times New Roman" panose="02020603050405020304" pitchFamily="18" charset="0"/>
              </a:rPr>
              <a:t>sys</a:t>
            </a:r>
            <a:r>
              <a:rPr lang="en-US" sz="2800" spc="15" dirty="0">
                <a:latin typeface="Arial" panose="020B0604020202020204" pitchFamily="34" charset="0"/>
                <a:ea typeface="Arial" panose="020B0604020202020204" pitchFamily="34" charset="0"/>
                <a:cs typeface="Times New Roman" panose="02020603050405020304" pitchFamily="18" charset="0"/>
              </a:rPr>
              <a:t>t</a:t>
            </a:r>
            <a:r>
              <a:rPr lang="en-US" sz="2800" spc="30" dirty="0">
                <a:latin typeface="Arial" panose="020B0604020202020204" pitchFamily="34" charset="0"/>
                <a:ea typeface="Arial" panose="020B0604020202020204" pitchFamily="34" charset="0"/>
                <a:cs typeface="Times New Roman" panose="02020603050405020304" pitchFamily="18" charset="0"/>
              </a:rPr>
              <a:t>e</a:t>
            </a:r>
            <a:r>
              <a:rPr lang="en-US" sz="2800" spc="-145" dirty="0">
                <a:latin typeface="Arial" panose="020B0604020202020204" pitchFamily="34" charset="0"/>
                <a:ea typeface="Arial" panose="020B0604020202020204" pitchFamily="34" charset="0"/>
                <a:cs typeface="Times New Roman" panose="02020603050405020304" pitchFamily="18" charset="0"/>
              </a:rPr>
              <a:t>m</a:t>
            </a:r>
            <a:r>
              <a:rPr lang="en-US" sz="2800" dirty="0">
                <a:latin typeface="Arial" panose="020B0604020202020204" pitchFamily="34" charset="0"/>
                <a:ea typeface="Arial" panose="020B0604020202020204" pitchFamily="34" charset="0"/>
                <a:cs typeface="Times New Roman" panose="02020603050405020304" pitchFamily="18" charset="0"/>
              </a:rPr>
              <a:t>.</a:t>
            </a:r>
            <a:r>
              <a:rPr lang="en-US" sz="1000" dirty="0">
                <a:latin typeface="Calibri" panose="020F0502020204030204" pitchFamily="34" charset="0"/>
                <a:ea typeface="Calibri" panose="020F0502020204030204" pitchFamily="34" charset="0"/>
                <a:cs typeface="Times New Roman" panose="02020603050405020304" pitchFamily="18" charset="0"/>
              </a:rPr>
              <a:t> </a:t>
            </a:r>
            <a:r>
              <a:rPr lang="en-US" sz="9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757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u="sng" dirty="0">
                <a:effectLst>
                  <a:outerShdw blurRad="38100" dist="38100" dir="2700000" algn="tl">
                    <a:srgbClr val="000000">
                      <a:alpha val="43137"/>
                    </a:srgbClr>
                  </a:outerShdw>
                </a:effectLst>
              </a:rPr>
              <a:t>S</a:t>
            </a:r>
            <a:r>
              <a:rPr lang="en-US" dirty="0"/>
              <a:t>upervisory </a:t>
            </a:r>
            <a:r>
              <a:rPr lang="en-US" sz="4800" u="sng" dirty="0">
                <a:effectLst>
                  <a:outerShdw blurRad="38100" dist="38100" dir="2700000" algn="tl">
                    <a:srgbClr val="000000">
                      <a:alpha val="43137"/>
                    </a:srgbClr>
                  </a:outerShdw>
                </a:effectLst>
              </a:rPr>
              <a:t>C</a:t>
            </a:r>
            <a:r>
              <a:rPr lang="en-US" dirty="0"/>
              <a:t>ontrol</a:t>
            </a:r>
          </a:p>
        </p:txBody>
      </p:sp>
      <p:sp>
        <p:nvSpPr>
          <p:cNvPr id="3" name="Content Placeholder 2"/>
          <p:cNvSpPr>
            <a:spLocks noGrp="1"/>
          </p:cNvSpPr>
          <p:nvPr>
            <p:ph idx="1"/>
          </p:nvPr>
        </p:nvSpPr>
        <p:spPr>
          <a:xfrm>
            <a:off x="838200" y="1568048"/>
            <a:ext cx="10359887" cy="3104184"/>
          </a:xfrm>
        </p:spPr>
        <p:txBody>
          <a:bodyPr/>
          <a:lstStyle/>
          <a:p>
            <a:r>
              <a:rPr lang="en-US" sz="4400" dirty="0"/>
              <a:t>Giving an operator the ability to control processes and equipment without having to run out in the field and do everything manually.</a:t>
            </a:r>
          </a:p>
        </p:txBody>
      </p:sp>
    </p:spTree>
    <p:extLst>
      <p:ext uri="{BB962C8B-B14F-4D97-AF65-F5344CB8AC3E}">
        <p14:creationId xmlns:p14="http://schemas.microsoft.com/office/powerpoint/2010/main" val="1543907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u="sng" dirty="0">
                <a:effectLst>
                  <a:outerShdw blurRad="38100" dist="38100" dir="2700000" algn="tl">
                    <a:srgbClr val="000000">
                      <a:alpha val="43137"/>
                    </a:srgbClr>
                  </a:outerShdw>
                </a:effectLst>
              </a:rPr>
              <a:t>D</a:t>
            </a:r>
            <a:r>
              <a:rPr lang="en-US" sz="4800" dirty="0"/>
              <a:t>ata </a:t>
            </a:r>
            <a:r>
              <a:rPr lang="en-US" sz="5400" u="sng" dirty="0">
                <a:effectLst>
                  <a:outerShdw blurRad="38100" dist="38100" dir="2700000" algn="tl">
                    <a:srgbClr val="000000">
                      <a:alpha val="43137"/>
                    </a:srgbClr>
                  </a:outerShdw>
                </a:effectLst>
              </a:rPr>
              <a:t>A</a:t>
            </a:r>
            <a:r>
              <a:rPr lang="en-US" sz="4800" dirty="0"/>
              <a:t>cquisition</a:t>
            </a:r>
          </a:p>
        </p:txBody>
      </p:sp>
      <p:sp>
        <p:nvSpPr>
          <p:cNvPr id="3" name="Content Placeholder 2"/>
          <p:cNvSpPr>
            <a:spLocks noGrp="1"/>
          </p:cNvSpPr>
          <p:nvPr>
            <p:ph idx="1"/>
          </p:nvPr>
        </p:nvSpPr>
        <p:spPr>
          <a:xfrm>
            <a:off x="838200" y="1690688"/>
            <a:ext cx="10253870" cy="2362062"/>
          </a:xfrm>
        </p:spPr>
        <p:txBody>
          <a:bodyPr/>
          <a:lstStyle/>
          <a:p>
            <a:pPr marL="0" indent="0">
              <a:buNone/>
            </a:pPr>
            <a:r>
              <a:rPr lang="en-US" sz="4800" dirty="0"/>
              <a:t>Collecting process information from all over your plant, displaying it, and storing it for future reference.</a:t>
            </a:r>
            <a:endParaRPr lang="en-US" sz="3600" dirty="0"/>
          </a:p>
        </p:txBody>
      </p:sp>
    </p:spTree>
    <p:extLst>
      <p:ext uri="{BB962C8B-B14F-4D97-AF65-F5344CB8AC3E}">
        <p14:creationId xmlns:p14="http://schemas.microsoft.com/office/powerpoint/2010/main" val="2653058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What’s in i</a:t>
            </a:r>
            <a:r>
              <a:rPr lang="en-US" dirty="0" smtClean="0"/>
              <a:t>t </a:t>
            </a:r>
            <a:r>
              <a:rPr lang="en-US" dirty="0"/>
              <a:t>for m</a:t>
            </a:r>
            <a:r>
              <a:rPr lang="en-US" dirty="0" smtClean="0"/>
              <a:t>e</a:t>
            </a:r>
            <a:r>
              <a:rPr lang="en-US" dirty="0"/>
              <a:t>? </a:t>
            </a:r>
            <a:r>
              <a:rPr lang="en-US" dirty="0" smtClean="0"/>
              <a:t>“</a:t>
            </a:r>
            <a:r>
              <a:rPr lang="en-US" dirty="0"/>
              <a:t>DART”</a:t>
            </a:r>
            <a:br>
              <a:rPr lang="en-US" dirty="0"/>
            </a:br>
            <a:endParaRPr lang="en-US" dirty="0"/>
          </a:p>
        </p:txBody>
      </p:sp>
      <p:sp>
        <p:nvSpPr>
          <p:cNvPr id="3" name="Content Placeholder 2"/>
          <p:cNvSpPr>
            <a:spLocks noGrp="1"/>
          </p:cNvSpPr>
          <p:nvPr>
            <p:ph idx="1"/>
          </p:nvPr>
        </p:nvSpPr>
        <p:spPr>
          <a:xfrm>
            <a:off x="838200" y="1311965"/>
            <a:ext cx="10515600" cy="4864998"/>
          </a:xfrm>
        </p:spPr>
        <p:txBody>
          <a:bodyPr>
            <a:normAutofit/>
          </a:bodyPr>
          <a:lstStyle/>
          <a:p>
            <a:r>
              <a:rPr lang="en-US" sz="2800" b="1" dirty="0"/>
              <a:t>D</a:t>
            </a:r>
            <a:r>
              <a:rPr lang="en-US" sz="2800" dirty="0"/>
              <a:t>isplays</a:t>
            </a:r>
          </a:p>
          <a:p>
            <a:pPr lvl="1"/>
            <a:r>
              <a:rPr lang="en-US" sz="2000" dirty="0"/>
              <a:t>See everything in ways that make sense to the people who run the place</a:t>
            </a:r>
            <a:r>
              <a:rPr lang="en-US" sz="2000" dirty="0" smtClean="0"/>
              <a:t>. “</a:t>
            </a:r>
            <a:r>
              <a:rPr lang="en-US" sz="2000" dirty="0"/>
              <a:t>Mimic” graphics, trend charts, etc.</a:t>
            </a:r>
          </a:p>
          <a:p>
            <a:r>
              <a:rPr lang="en-US" sz="2800" b="1" dirty="0"/>
              <a:t>A</a:t>
            </a:r>
            <a:r>
              <a:rPr lang="en-US" sz="2800" dirty="0"/>
              <a:t>larms</a:t>
            </a:r>
          </a:p>
          <a:p>
            <a:pPr lvl="1"/>
            <a:r>
              <a:rPr lang="en-US" sz="2000" dirty="0"/>
              <a:t>Monitor process and alert staff</a:t>
            </a:r>
          </a:p>
          <a:p>
            <a:pPr lvl="1"/>
            <a:r>
              <a:rPr lang="en-US" sz="2000" dirty="0"/>
              <a:t>Audit logs</a:t>
            </a:r>
          </a:p>
          <a:p>
            <a:r>
              <a:rPr lang="en-US" sz="2800" b="1" dirty="0"/>
              <a:t>R</a:t>
            </a:r>
            <a:r>
              <a:rPr lang="en-US" sz="2800" dirty="0"/>
              <a:t>eports</a:t>
            </a:r>
          </a:p>
          <a:p>
            <a:pPr lvl="1"/>
            <a:r>
              <a:rPr lang="en-US" sz="2000" dirty="0"/>
              <a:t>On </a:t>
            </a:r>
            <a:r>
              <a:rPr lang="en-US" sz="2000" dirty="0" smtClean="0"/>
              <a:t>demand </a:t>
            </a:r>
            <a:r>
              <a:rPr lang="en-US" sz="2000" dirty="0"/>
              <a:t>or </a:t>
            </a:r>
            <a:r>
              <a:rPr lang="en-US" sz="2000" dirty="0" smtClean="0"/>
              <a:t>generated </a:t>
            </a:r>
            <a:r>
              <a:rPr lang="en-US" sz="2000" dirty="0"/>
              <a:t>automatically at the end of the shift/day/week/month/year.</a:t>
            </a:r>
          </a:p>
          <a:p>
            <a:r>
              <a:rPr lang="en-US" sz="2800" b="1" dirty="0"/>
              <a:t>T</a:t>
            </a:r>
            <a:r>
              <a:rPr lang="en-US" sz="2800" dirty="0"/>
              <a:t>rending; historical data logging; chart recorder</a:t>
            </a:r>
          </a:p>
          <a:p>
            <a:pPr lvl="1"/>
            <a:r>
              <a:rPr lang="en-US" sz="2000" dirty="0"/>
              <a:t>Visually analyze process over time</a:t>
            </a:r>
          </a:p>
          <a:p>
            <a:pPr lvl="1"/>
            <a:r>
              <a:rPr lang="en-US" sz="2000" dirty="0"/>
              <a:t>Instantaneous recall</a:t>
            </a:r>
          </a:p>
          <a:p>
            <a:endParaRPr lang="en-US" dirty="0"/>
          </a:p>
        </p:txBody>
      </p:sp>
    </p:spTree>
    <p:extLst>
      <p:ext uri="{BB962C8B-B14F-4D97-AF65-F5344CB8AC3E}">
        <p14:creationId xmlns:p14="http://schemas.microsoft.com/office/powerpoint/2010/main" val="3387621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05" y="555947"/>
            <a:ext cx="2424922" cy="1464627"/>
          </a:xfrm>
        </p:spPr>
        <p:txBody>
          <a:bodyPr/>
          <a:lstStyle/>
          <a:p>
            <a:pPr algn="l"/>
            <a:r>
              <a:rPr lang="en-US" dirty="0"/>
              <a:t>Display Screens</a:t>
            </a:r>
          </a:p>
        </p:txBody>
      </p:sp>
      <p:pic>
        <p:nvPicPr>
          <p:cNvPr id="5" name="Picture 4" title="Example of SCADA Lan attack"/>
          <p:cNvPicPr/>
          <p:nvPr/>
        </p:nvPicPr>
        <p:blipFill rotWithShape="1">
          <a:blip r:embed="rId3">
            <a:extLst>
              <a:ext uri="{28A0092B-C50C-407E-A947-70E740481C1C}">
                <a14:useLocalDpi xmlns:a14="http://schemas.microsoft.com/office/drawing/2010/main" val="0"/>
              </a:ext>
            </a:extLst>
          </a:blip>
          <a:srcRect b="4097"/>
          <a:stretch/>
        </p:blipFill>
        <p:spPr>
          <a:xfrm>
            <a:off x="4481169" y="349885"/>
            <a:ext cx="6887817" cy="5771386"/>
          </a:xfrm>
          <a:prstGeom prst="rect">
            <a:avLst/>
          </a:prstGeom>
        </p:spPr>
      </p:pic>
    </p:spTree>
    <p:extLst>
      <p:ext uri="{BB962C8B-B14F-4D97-AF65-F5344CB8AC3E}">
        <p14:creationId xmlns:p14="http://schemas.microsoft.com/office/powerpoint/2010/main" val="200754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Field Devices – Measuring the Process</a:t>
            </a:r>
            <a:r>
              <a:rPr lang="en-US" b="1" dirty="0"/>
              <a:t/>
            </a:r>
            <a:br>
              <a:rPr lang="en-US" b="1" dirty="0"/>
            </a:br>
            <a:endParaRPr lang="en-US" b="1" dirty="0"/>
          </a:p>
        </p:txBody>
      </p:sp>
      <p:sp>
        <p:nvSpPr>
          <p:cNvPr id="3" name="Content Placeholder 2"/>
          <p:cNvSpPr>
            <a:spLocks noGrp="1"/>
          </p:cNvSpPr>
          <p:nvPr>
            <p:ph idx="1"/>
          </p:nvPr>
        </p:nvSpPr>
        <p:spPr>
          <a:xfrm>
            <a:off x="838200" y="1342958"/>
            <a:ext cx="11285253" cy="4405312"/>
          </a:xfrm>
        </p:spPr>
        <p:txBody>
          <a:bodyPr>
            <a:normAutofit fontScale="92500" lnSpcReduction="20000"/>
          </a:bodyPr>
          <a:lstStyle/>
          <a:p>
            <a:r>
              <a:rPr lang="en-US" sz="3500" dirty="0"/>
              <a:t>Field </a:t>
            </a:r>
            <a:r>
              <a:rPr lang="en-US" sz="3500" dirty="0" smtClean="0"/>
              <a:t>devices </a:t>
            </a:r>
            <a:r>
              <a:rPr lang="en-US" sz="3500" dirty="0"/>
              <a:t>measure flow rate, pressure, temperature, level, etc.</a:t>
            </a:r>
          </a:p>
          <a:p>
            <a:endParaRPr lang="en-US" sz="3500" dirty="0"/>
          </a:p>
          <a:p>
            <a:r>
              <a:rPr lang="en-US" sz="3500" dirty="0"/>
              <a:t>Three main communication methods:</a:t>
            </a:r>
          </a:p>
          <a:p>
            <a:endParaRPr lang="en-US" sz="3500" dirty="0"/>
          </a:p>
          <a:p>
            <a:pPr lvl="1"/>
            <a:r>
              <a:rPr lang="en-US" sz="3500" dirty="0"/>
              <a:t>Analog devices (variable reading)</a:t>
            </a:r>
          </a:p>
          <a:p>
            <a:pPr lvl="1"/>
            <a:endParaRPr lang="en-US" sz="3500" dirty="0"/>
          </a:p>
          <a:p>
            <a:pPr lvl="1"/>
            <a:r>
              <a:rPr lang="en-US" sz="3500" dirty="0"/>
              <a:t>Discrete or </a:t>
            </a:r>
            <a:r>
              <a:rPr lang="en-US" sz="3500" dirty="0" smtClean="0"/>
              <a:t>digital </a:t>
            </a:r>
            <a:r>
              <a:rPr lang="en-US" sz="3500" dirty="0"/>
              <a:t>devices (ON or OFF)</a:t>
            </a:r>
          </a:p>
          <a:p>
            <a:pPr lvl="1"/>
            <a:endParaRPr lang="en-US" sz="3500" dirty="0"/>
          </a:p>
          <a:p>
            <a:pPr lvl="1"/>
            <a:r>
              <a:rPr lang="en-US" sz="3500" dirty="0"/>
              <a:t>Computer </a:t>
            </a:r>
            <a:r>
              <a:rPr lang="en-US" sz="3500" dirty="0" smtClean="0"/>
              <a:t>protocols </a:t>
            </a:r>
            <a:r>
              <a:rPr lang="en-US" sz="3500" dirty="0"/>
              <a:t>(serial communications)</a:t>
            </a:r>
          </a:p>
          <a:p>
            <a:endParaRPr lang="en-US" dirty="0"/>
          </a:p>
          <a:p>
            <a:endParaRPr lang="en-US" dirty="0"/>
          </a:p>
        </p:txBody>
      </p:sp>
    </p:spTree>
    <p:extLst>
      <p:ext uri="{BB962C8B-B14F-4D97-AF65-F5344CB8AC3E}">
        <p14:creationId xmlns:p14="http://schemas.microsoft.com/office/powerpoint/2010/main" val="2299722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ody Slide">
  <a:themeElements>
    <a:clrScheme name="Custom 7">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ccessible Template" id="{B17AD2DE-60AE-4D79-A848-1C4403665CF8}" vid="{B8115B0A-D863-4047-A51D-0099C5B2C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Accessible Template</Template>
  <TotalTime>2753</TotalTime>
  <Words>2156</Words>
  <Application>Microsoft Office PowerPoint</Application>
  <PresentationFormat>Widescreen</PresentationFormat>
  <Paragraphs>230</Paragraphs>
  <Slides>29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Gill Sans MT</vt:lpstr>
      <vt:lpstr>Times New Roman</vt:lpstr>
      <vt:lpstr>Body Slide</vt:lpstr>
      <vt:lpstr>Module 2  Introduction to Control Systems &amp; SCADA </vt:lpstr>
      <vt:lpstr>Lesson Objectives</vt:lpstr>
      <vt:lpstr>Industrial Control Systems (ICS)</vt:lpstr>
      <vt:lpstr>What is SCADA?</vt:lpstr>
      <vt:lpstr>Supervisory Control</vt:lpstr>
      <vt:lpstr>Data Acquisition</vt:lpstr>
      <vt:lpstr>What’s in it for me? “DART” </vt:lpstr>
      <vt:lpstr>Display Screens</vt:lpstr>
      <vt:lpstr>Field Devices – Measuring the Process </vt:lpstr>
      <vt:lpstr>Moving Data Around</vt:lpstr>
      <vt:lpstr>Giving It a Place to Land: PLCs and RTUs</vt:lpstr>
      <vt:lpstr>To Control or Not to Control? </vt:lpstr>
      <vt:lpstr>To Control or Not to Control? (cont. 1) </vt:lpstr>
      <vt:lpstr>To Control or Not to Control? (cont. 2) </vt:lpstr>
      <vt:lpstr>To Control or Not to Control? (cont. 3)</vt:lpstr>
      <vt:lpstr>Bringing It All Home</vt:lpstr>
      <vt:lpstr>PLC Control System Implementation Example</vt:lpstr>
      <vt:lpstr>SCADA Data</vt:lpstr>
      <vt:lpstr>What’s the Computer Doing?</vt:lpstr>
      <vt:lpstr>Typical Water Plant Operator Screen</vt:lpstr>
      <vt:lpstr>Packaging Line Control Screen (Demo)</vt:lpstr>
      <vt:lpstr>What Kind of Control Can We Have?</vt:lpstr>
      <vt:lpstr>Historical Trend Display</vt:lpstr>
      <vt:lpstr>Historical Data Logging and Trending</vt:lpstr>
      <vt:lpstr>Alarms Display</vt:lpstr>
      <vt:lpstr>Alarms</vt:lpstr>
      <vt:lpstr>Reports</vt:lpstr>
      <vt:lpstr>Distributing Information</vt:lpstr>
      <vt:lpstr>Statement of Responsibility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Infrastructure Security</dc:title>
  <dc:creator>Margaret Leary</dc:creator>
  <cp:lastModifiedBy>Christine Hosler</cp:lastModifiedBy>
  <cp:revision>175</cp:revision>
  <dcterms:created xsi:type="dcterms:W3CDTF">2016-09-18T19:49:58Z</dcterms:created>
  <dcterms:modified xsi:type="dcterms:W3CDTF">2017-01-18T23:49:33Z</dcterms:modified>
</cp:coreProperties>
</file>