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57" r:id="rId3"/>
    <p:sldId id="270" r:id="rId4"/>
    <p:sldId id="273" r:id="rId5"/>
    <p:sldId id="274" r:id="rId6"/>
    <p:sldId id="275" r:id="rId7"/>
    <p:sldId id="271" r:id="rId8"/>
    <p:sldId id="272" r:id="rId9"/>
    <p:sldId id="291" r:id="rId10"/>
    <p:sldId id="292" r:id="rId11"/>
    <p:sldId id="293" r:id="rId12"/>
    <p:sldId id="294" r:id="rId13"/>
    <p:sldId id="314" r:id="rId14"/>
    <p:sldId id="295" r:id="rId15"/>
    <p:sldId id="296" r:id="rId16"/>
    <p:sldId id="297" r:id="rId17"/>
    <p:sldId id="298" r:id="rId18"/>
    <p:sldId id="299" r:id="rId19"/>
    <p:sldId id="300" r:id="rId20"/>
    <p:sldId id="301" r:id="rId21"/>
    <p:sldId id="302" r:id="rId22"/>
    <p:sldId id="315" r:id="rId23"/>
    <p:sldId id="303" r:id="rId24"/>
    <p:sldId id="304" r:id="rId25"/>
    <p:sldId id="305" r:id="rId26"/>
    <p:sldId id="306" r:id="rId27"/>
    <p:sldId id="278" r:id="rId28"/>
    <p:sldId id="307" r:id="rId29"/>
    <p:sldId id="308" r:id="rId30"/>
    <p:sldId id="309" r:id="rId31"/>
    <p:sldId id="310" r:id="rId32"/>
    <p:sldId id="311" r:id="rId33"/>
    <p:sldId id="268" r:id="rId34"/>
    <p:sldId id="269" r:id="rId35"/>
    <p:sldId id="286" r:id="rId36"/>
    <p:sldId id="287" r:id="rId37"/>
    <p:sldId id="288" r:id="rId38"/>
    <p:sldId id="316"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33EF04-1830-4D09-80C5-731A2C7D259C}">
          <p14:sldIdLst>
            <p14:sldId id="256"/>
            <p14:sldId id="257"/>
            <p14:sldId id="270"/>
            <p14:sldId id="273"/>
            <p14:sldId id="274"/>
            <p14:sldId id="275"/>
            <p14:sldId id="271"/>
            <p14:sldId id="272"/>
            <p14:sldId id="291"/>
          </p14:sldIdLst>
        </p14:section>
        <p14:section name="Detection &amp; Analysis - Incident Response Phase" id="{4104D722-434B-4C5D-8293-B870E827307A}">
          <p14:sldIdLst>
            <p14:sldId id="292"/>
            <p14:sldId id="293"/>
            <p14:sldId id="294"/>
            <p14:sldId id="314"/>
            <p14:sldId id="295"/>
            <p14:sldId id="296"/>
            <p14:sldId id="297"/>
          </p14:sldIdLst>
        </p14:section>
        <p14:section name="Analysis: Incident Response Phase" id="{899CC14F-2513-4045-AD23-73C6920D25CF}">
          <p14:sldIdLst>
            <p14:sldId id="298"/>
            <p14:sldId id="299"/>
          </p14:sldIdLst>
        </p14:section>
        <p14:section name="Containment - Incident Response Phase" id="{044E4A13-BC31-4A70-A530-DCC9D377FF4C}">
          <p14:sldIdLst>
            <p14:sldId id="300"/>
            <p14:sldId id="301"/>
            <p14:sldId id="302"/>
            <p14:sldId id="315"/>
            <p14:sldId id="303"/>
          </p14:sldIdLst>
        </p14:section>
        <p14:section name="Post-Incident Activity: Incident Responses Phase" id="{7BA5B221-BB44-4A28-B9D6-BB567E038DA8}">
          <p14:sldIdLst>
            <p14:sldId id="304"/>
            <p14:sldId id="305"/>
            <p14:sldId id="306"/>
            <p14:sldId id="278"/>
            <p14:sldId id="307"/>
            <p14:sldId id="308"/>
            <p14:sldId id="309"/>
            <p14:sldId id="310"/>
            <p14:sldId id="311"/>
          </p14:sldIdLst>
        </p14:section>
        <p14:section name="National Response Framework" id="{51544CD4-3466-4F1A-8AF4-140B2F3738EE}">
          <p14:sldIdLst>
            <p14:sldId id="268"/>
            <p14:sldId id="269"/>
            <p14:sldId id="286"/>
            <p14:sldId id="287"/>
            <p14:sldId id="288"/>
            <p14:sldId id="31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28" autoAdjust="0"/>
    <p:restoredTop sz="76708" autoAdjust="0"/>
  </p:normalViewPr>
  <p:slideViewPr>
    <p:cSldViewPr snapToGrid="0">
      <p:cViewPr varScale="1">
        <p:scale>
          <a:sx n="66" d="100"/>
          <a:sy n="66" d="100"/>
        </p:scale>
        <p:origin x="72" y="660"/>
      </p:cViewPr>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C2ECB5-4FA4-4F14-9467-50487D2BFCBD}"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A04304-B135-4D54-BEFB-4DCF8A3AC62D}" type="slidenum">
              <a:rPr lang="en-US" smtClean="0"/>
              <a:t>‹#›</a:t>
            </a:fld>
            <a:endParaRPr lang="en-US"/>
          </a:p>
        </p:txBody>
      </p:sp>
    </p:spTree>
    <p:extLst>
      <p:ext uri="{BB962C8B-B14F-4D97-AF65-F5344CB8AC3E}">
        <p14:creationId xmlns:p14="http://schemas.microsoft.com/office/powerpoint/2010/main" val="1171537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a:t>
            </a:fld>
            <a:endParaRPr lang="en-US"/>
          </a:p>
        </p:txBody>
      </p:sp>
    </p:spTree>
    <p:extLst>
      <p:ext uri="{BB962C8B-B14F-4D97-AF65-F5344CB8AC3E}">
        <p14:creationId xmlns:p14="http://schemas.microsoft.com/office/powerpoint/2010/main" val="1771409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NIST </a:t>
            </a:r>
            <a:r>
              <a:rPr lang="en-US" dirty="0"/>
              <a:t>SP </a:t>
            </a:r>
            <a:r>
              <a:rPr lang="en-US" dirty="0" smtClean="0"/>
              <a:t>800-61</a:t>
            </a:r>
            <a:r>
              <a:rPr lang="en-US" baseline="0" dirty="0" smtClean="0"/>
              <a:t> </a:t>
            </a:r>
            <a:r>
              <a:rPr lang="en-US" i="1" dirty="0" smtClean="0"/>
              <a:t>Computer </a:t>
            </a:r>
            <a:r>
              <a:rPr lang="en-US" i="1" dirty="0"/>
              <a:t>Security Incident Handling </a:t>
            </a:r>
            <a:r>
              <a:rPr lang="en-US" i="1" dirty="0" smtClean="0"/>
              <a:t>Guide</a:t>
            </a:r>
            <a:r>
              <a:rPr lang="en-US" dirty="0" smtClean="0"/>
              <a:t>: </a:t>
            </a:r>
            <a:endParaRPr lang="en-US" dirty="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Dept. of Commerce. Retrieved from http://nvlpubs.nist.gov/nistpubs/SpecialPublications/NIST.SP.800-61r2.pdf. </a:t>
            </a:r>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11</a:t>
            </a:fld>
            <a:endParaRPr lang="en-US"/>
          </a:p>
        </p:txBody>
      </p:sp>
    </p:spTree>
    <p:extLst>
      <p:ext uri="{BB962C8B-B14F-4D97-AF65-F5344CB8AC3E}">
        <p14:creationId xmlns:p14="http://schemas.microsoft.com/office/powerpoint/2010/main" val="1013484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NIST </a:t>
            </a:r>
            <a:r>
              <a:rPr lang="en-US" dirty="0"/>
              <a:t>SP </a:t>
            </a:r>
            <a:r>
              <a:rPr lang="en-US" dirty="0" smtClean="0"/>
              <a:t>800-61,</a:t>
            </a:r>
            <a:r>
              <a:rPr lang="en-US" baseline="0" dirty="0" smtClean="0"/>
              <a:t> </a:t>
            </a:r>
            <a:r>
              <a:rPr lang="en-US" i="1" dirty="0" smtClean="0"/>
              <a:t>Computer </a:t>
            </a:r>
            <a:r>
              <a:rPr lang="en-US" i="1" dirty="0"/>
              <a:t>Security Incident Handling </a:t>
            </a:r>
            <a:r>
              <a:rPr lang="en-US" i="1" dirty="0" smtClean="0"/>
              <a:t>Guide</a:t>
            </a:r>
            <a:r>
              <a:rPr lang="en-US" dirty="0" smtClean="0"/>
              <a:t>:</a:t>
            </a:r>
            <a:endParaRPr lang="en-US" dirty="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Dept. of Commerce. Retrieved from http://nvlpubs.nist.gov/nistpubs/SpecialPublications/NIST.SP.800-61r2.pdf. </a:t>
            </a:r>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12</a:t>
            </a:fld>
            <a:endParaRPr lang="en-US"/>
          </a:p>
        </p:txBody>
      </p:sp>
    </p:spTree>
    <p:extLst>
      <p:ext uri="{BB962C8B-B14F-4D97-AF65-F5344CB8AC3E}">
        <p14:creationId xmlns:p14="http://schemas.microsoft.com/office/powerpoint/2010/main" val="1376266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NIST SP 800-61,</a:t>
            </a:r>
            <a:r>
              <a:rPr lang="en-US" baseline="0" dirty="0" smtClean="0"/>
              <a:t> </a:t>
            </a:r>
            <a:r>
              <a:rPr lang="en-US" i="1" dirty="0" smtClean="0"/>
              <a:t>Computer Security Incident Handling Guide</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Dept. of Commerce. Retrieved from http://nvlpubs.nist.gov/nistpubs/SpecialPublications/NIST.SP.800-61r2.pdf. </a:t>
            </a:r>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13</a:t>
            </a:fld>
            <a:endParaRPr lang="en-US"/>
          </a:p>
        </p:txBody>
      </p:sp>
    </p:spTree>
    <p:extLst>
      <p:ext uri="{BB962C8B-B14F-4D97-AF65-F5344CB8AC3E}">
        <p14:creationId xmlns:p14="http://schemas.microsoft.com/office/powerpoint/2010/main" val="4050846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NIST SP 800-61,</a:t>
            </a:r>
            <a:r>
              <a:rPr lang="en-US" baseline="0" dirty="0" smtClean="0"/>
              <a:t> </a:t>
            </a:r>
            <a:r>
              <a:rPr lang="en-US" i="1" dirty="0" smtClean="0"/>
              <a:t>Computer Security Incident Handling Guide</a:t>
            </a:r>
            <a:r>
              <a:rPr lang="en-US" dirty="0" smtClean="0"/>
              <a: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Dept. of Commerce. Retrieved from http://nvlpubs.nist.gov/nistpubs/SpecialPublications/NIST.SP.800-61r2.pdf. </a:t>
            </a:r>
            <a:r>
              <a:rPr lang="en-US" sz="1200" b="0" i="0" u="none" strike="noStrike" kern="1200" baseline="0" dirty="0" smtClean="0">
                <a:solidFill>
                  <a:schemeClr val="tx1"/>
                </a:solidFill>
                <a:latin typeface="+mn-lt"/>
                <a:ea typeface="+mn-ea"/>
                <a:cs typeface="+mn-cs"/>
              </a:rPr>
              <a:t>Table 3-1. Common Sources of Precursors and Indicators.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effectLst/>
            </a:endParaRPr>
          </a:p>
        </p:txBody>
      </p:sp>
      <p:sp>
        <p:nvSpPr>
          <p:cNvPr id="4" name="Slide Number Placeholder 3"/>
          <p:cNvSpPr>
            <a:spLocks noGrp="1"/>
          </p:cNvSpPr>
          <p:nvPr>
            <p:ph type="sldNum" sz="quarter" idx="10"/>
          </p:nvPr>
        </p:nvSpPr>
        <p:spPr/>
        <p:txBody>
          <a:bodyPr/>
          <a:lstStyle/>
          <a:p>
            <a:fld id="{29A04304-B135-4D54-BEFB-4DCF8A3AC62D}" type="slidenum">
              <a:rPr lang="en-US" smtClean="0"/>
              <a:t>14</a:t>
            </a:fld>
            <a:endParaRPr lang="en-US"/>
          </a:p>
        </p:txBody>
      </p:sp>
    </p:spTree>
    <p:extLst>
      <p:ext uri="{BB962C8B-B14F-4D97-AF65-F5344CB8AC3E}">
        <p14:creationId xmlns:p14="http://schemas.microsoft.com/office/powerpoint/2010/main" val="1575228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NIST SP 800-61,</a:t>
            </a:r>
            <a:r>
              <a:rPr lang="en-US" baseline="0" dirty="0" smtClean="0"/>
              <a:t> </a:t>
            </a:r>
            <a:r>
              <a:rPr lang="en-US" i="1" dirty="0" smtClean="0"/>
              <a:t>Computer Security Incident Handling Guide</a:t>
            </a:r>
            <a:r>
              <a:rPr lang="en-US" dirty="0" smtClean="0"/>
              <a: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Dept. of Commerce. Retrieved from http://nvlpubs.nist.gov/nistpubs/SpecialPublications/NIST.SP.800-61r2.pdf. </a:t>
            </a:r>
            <a:r>
              <a:rPr lang="en-US" sz="1200" b="0" i="0" u="none" strike="noStrike" kern="1200" baseline="0" dirty="0" smtClean="0">
                <a:solidFill>
                  <a:schemeClr val="tx1"/>
                </a:solidFill>
                <a:latin typeface="+mn-lt"/>
                <a:ea typeface="+mn-ea"/>
                <a:cs typeface="+mn-cs"/>
              </a:rPr>
              <a:t>Table 3-1. Common Sources of Precursors and Indicators.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15</a:t>
            </a:fld>
            <a:endParaRPr lang="en-US"/>
          </a:p>
        </p:txBody>
      </p:sp>
    </p:spTree>
    <p:extLst>
      <p:ext uri="{BB962C8B-B14F-4D97-AF65-F5344CB8AC3E}">
        <p14:creationId xmlns:p14="http://schemas.microsoft.com/office/powerpoint/2010/main" val="4589461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NIST SP 800-61,</a:t>
            </a:r>
            <a:r>
              <a:rPr lang="en-US" baseline="0" dirty="0" smtClean="0"/>
              <a:t> </a:t>
            </a:r>
            <a:r>
              <a:rPr lang="en-US" i="1" dirty="0" smtClean="0"/>
              <a:t>Computer Security Incident Handling Guide</a:t>
            </a:r>
            <a:r>
              <a:rPr lang="en-US" dirty="0" smtClean="0"/>
              <a: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Dept. of Commerce. Retrieved from http://nvlpubs.nist.gov/nistpubs/SpecialPublications/NIST.SP.800-61r2.pdf. </a:t>
            </a:r>
            <a:r>
              <a:rPr lang="en-US" sz="1200" b="0" i="0" u="none" strike="noStrike" kern="1200" baseline="0" dirty="0" smtClean="0">
                <a:solidFill>
                  <a:schemeClr val="tx1"/>
                </a:solidFill>
                <a:latin typeface="+mn-lt"/>
                <a:ea typeface="+mn-ea"/>
                <a:cs typeface="+mn-cs"/>
              </a:rPr>
              <a:t>Table 3-1. Common Sources of Precursors and Indicators.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16</a:t>
            </a:fld>
            <a:endParaRPr lang="en-US"/>
          </a:p>
        </p:txBody>
      </p:sp>
    </p:spTree>
    <p:extLst>
      <p:ext uri="{BB962C8B-B14F-4D97-AF65-F5344CB8AC3E}">
        <p14:creationId xmlns:p14="http://schemas.microsoft.com/office/powerpoint/2010/main" val="3753574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NIST SP 800-61,</a:t>
            </a:r>
            <a:r>
              <a:rPr lang="en-US" baseline="0" dirty="0" smtClean="0"/>
              <a:t> </a:t>
            </a:r>
            <a:r>
              <a:rPr lang="en-US" i="1" dirty="0" smtClean="0"/>
              <a:t>Computer Security Incident Handling Guide</a:t>
            </a:r>
            <a:r>
              <a:rPr lang="en-US" dirty="0" smtClean="0"/>
              <a: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Dept. of Commerce. Retrieved from http://nvlpubs.nist.gov/nistpubs/SpecialPublications/NIST.SP.800-61r2.pdf.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issue tracking system should contain information on the following: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The </a:t>
            </a:r>
            <a:r>
              <a:rPr lang="en-US" dirty="0"/>
              <a:t>current status of the incident (new, in progress, forwarded for investigation, resolved, etc.)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 </a:t>
            </a:r>
            <a:r>
              <a:rPr lang="en-US" dirty="0"/>
              <a:t>summary of the incident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Indicators </a:t>
            </a:r>
            <a:r>
              <a:rPr lang="en-US" dirty="0"/>
              <a:t>related to the incident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Other </a:t>
            </a:r>
            <a:r>
              <a:rPr lang="en-US" dirty="0"/>
              <a:t>incidents related to this incident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Actions </a:t>
            </a:r>
            <a:r>
              <a:rPr lang="en-US" dirty="0"/>
              <a:t>taken by all incident handlers on this incident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Chain </a:t>
            </a:r>
            <a:r>
              <a:rPr lang="en-US" dirty="0"/>
              <a:t>of custody, if applicable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Impact </a:t>
            </a:r>
            <a:r>
              <a:rPr lang="en-US" dirty="0"/>
              <a:t>assessments related to the incident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Contact </a:t>
            </a:r>
            <a:r>
              <a:rPr lang="en-US" dirty="0"/>
              <a:t>information for other involved parties (e.g., system owners, system administrators)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 </a:t>
            </a:r>
            <a:r>
              <a:rPr lang="en-US" dirty="0"/>
              <a:t>list of evidence gathered during the incident investigation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Comments </a:t>
            </a:r>
            <a:r>
              <a:rPr lang="en-US" dirty="0"/>
              <a:t>from incident </a:t>
            </a:r>
            <a:r>
              <a:rPr lang="en-US" dirty="0" smtClean="0"/>
              <a:t>handlers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Next </a:t>
            </a:r>
            <a:r>
              <a:rPr lang="en-US" dirty="0"/>
              <a:t>steps to be taken (e.g., rebuild the host, upgrade an application</a:t>
            </a:r>
            <a:r>
              <a:rPr lang="en-US" dirty="0" smtClean="0"/>
              <a:t>)</a:t>
            </a:r>
            <a:endParaRPr lang="en-US" dirty="0"/>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17</a:t>
            </a:fld>
            <a:endParaRPr lang="en-US"/>
          </a:p>
        </p:txBody>
      </p:sp>
    </p:spTree>
    <p:extLst>
      <p:ext uri="{BB962C8B-B14F-4D97-AF65-F5344CB8AC3E}">
        <p14:creationId xmlns:p14="http://schemas.microsoft.com/office/powerpoint/2010/main" val="3834679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NIST SP 800-61,</a:t>
            </a:r>
            <a:r>
              <a:rPr lang="en-US" baseline="0" dirty="0" smtClean="0"/>
              <a:t> </a:t>
            </a:r>
            <a:r>
              <a:rPr lang="en-US" i="1" dirty="0" smtClean="0"/>
              <a:t>Computer Security Incident Handling Guide</a:t>
            </a:r>
            <a:r>
              <a:rPr lang="en-US" dirty="0" smtClean="0"/>
              <a: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Dept. of Commerce. Retrieved from http://nvlpubs.nist.gov/nistpubs/SpecialPublications/NIST.SP.800-61r2.pdf.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smtClean="0"/>
              <a:t>Functional </a:t>
            </a:r>
            <a:r>
              <a:rPr lang="en-US" b="1" dirty="0"/>
              <a:t>i</a:t>
            </a:r>
            <a:r>
              <a:rPr lang="en-US" b="1" dirty="0" smtClean="0"/>
              <a:t>mpact </a:t>
            </a:r>
            <a:r>
              <a:rPr lang="en-US" b="1" dirty="0"/>
              <a:t>of the </a:t>
            </a:r>
            <a:r>
              <a:rPr lang="en-US" b="1" dirty="0" smtClean="0"/>
              <a:t>incident</a:t>
            </a:r>
            <a:r>
              <a:rPr lang="en-US" dirty="0"/>
              <a:t>. Incidents targeting IT systems typically impact the business functionality that those systems provide, resulting in some type of negative impact to the users of those systems. Incident handlers should consider how the incident will impact the existing functionality of the affected systems. Incident handlers should consider not only the current functional impact of the </a:t>
            </a:r>
            <a:r>
              <a:rPr lang="en-US" dirty="0" smtClean="0"/>
              <a:t>incident </a:t>
            </a:r>
            <a:r>
              <a:rPr lang="en-US" dirty="0"/>
              <a:t>but also the likely future functional impact of the incident if it is not immediately contained.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smtClean="0"/>
              <a:t>Information </a:t>
            </a:r>
            <a:r>
              <a:rPr lang="en-US" b="1" dirty="0"/>
              <a:t>i</a:t>
            </a:r>
            <a:r>
              <a:rPr lang="en-US" b="1" dirty="0" smtClean="0"/>
              <a:t>mpact </a:t>
            </a:r>
            <a:r>
              <a:rPr lang="en-US" b="1" dirty="0"/>
              <a:t>of the </a:t>
            </a:r>
            <a:r>
              <a:rPr lang="en-US" b="1" dirty="0" smtClean="0"/>
              <a:t>incident</a:t>
            </a:r>
            <a:r>
              <a:rPr lang="en-US" dirty="0"/>
              <a:t>. Incidents may affect the confidentiality, integrity, and availability of the organization’s information. For example, a malicious agent may exfiltrate sensitive information. Incident handlers should consider how this information exfiltration will impact the organization’s overall mission. An incident that results in the exfiltration of sensitive information may also affect other organizations if any of the data </a:t>
            </a:r>
            <a:r>
              <a:rPr lang="en-US" dirty="0" smtClean="0"/>
              <a:t>pertain </a:t>
            </a:r>
            <a:r>
              <a:rPr lang="en-US" dirty="0"/>
              <a:t>to a partner organization.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Recoverability from the </a:t>
            </a:r>
            <a:r>
              <a:rPr lang="en-US" b="1" dirty="0" smtClean="0"/>
              <a:t>incident</a:t>
            </a:r>
            <a:r>
              <a:rPr lang="en-US" b="1" dirty="0"/>
              <a:t>. </a:t>
            </a:r>
            <a:r>
              <a:rPr lang="en-US" dirty="0"/>
              <a:t>The size of the incident and the type of resources it affects will determine the amount of time and resources that must be spent on recovering from that incident. In some instances it is not possible to recover from an incident (e.g., if the confidentiality of sensitive information has been compromised) and it would not make sense to spend limited resources on an elongated incident handling cycle, unless that effort was directed at ensuring that a similar incident did not occur in the future. In other cases, an incident may require far more resources to handle than what an organization has available. Incident handlers should consider the effort necessary to actually recover from an incident and carefully weigh that against the value the recovery effort will create and any requirements related to incident handling.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 </a:t>
            </a:r>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18</a:t>
            </a:fld>
            <a:endParaRPr lang="en-US"/>
          </a:p>
        </p:txBody>
      </p:sp>
    </p:spTree>
    <p:extLst>
      <p:ext uri="{BB962C8B-B14F-4D97-AF65-F5344CB8AC3E}">
        <p14:creationId xmlns:p14="http://schemas.microsoft.com/office/powerpoint/2010/main" val="25798831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smtClean="0">
                <a:solidFill>
                  <a:schemeClr val="tx1"/>
                </a:solidFill>
                <a:latin typeface="+mn-lt"/>
                <a:ea typeface="+mn-ea"/>
                <a:cs typeface="+mn-cs"/>
              </a:rPr>
              <a:t>Figure 3-3. Incident Response Life Cycle (Containment, Eradication, and Recovery) </a:t>
            </a:r>
            <a:endParaRPr lang="en-US"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Dept. of Commerce. Retrieved from http://nvlpubs.nist.gov/nistpubs/SpecialPublications/NIST.SP.800-61r2.pdf. </a:t>
            </a:r>
            <a:r>
              <a:rPr lang="en-US" sz="1200" b="0" i="0" u="none" strike="noStrike" kern="1200" baseline="0" dirty="0" smtClean="0">
                <a:solidFill>
                  <a:schemeClr val="tx1"/>
                </a:solidFill>
                <a:latin typeface="+mn-lt"/>
                <a:ea typeface="+mn-ea"/>
                <a:cs typeface="+mn-cs"/>
              </a:rPr>
              <a:t>Figure 3-3. Incident Response Life Cycle (Containment, Eradication, and Recovery).</a:t>
            </a:r>
            <a:endParaRPr lang="en-US" b="0" dirty="0" smtClean="0">
              <a:effectLst/>
            </a:endParaRPr>
          </a:p>
          <a:p>
            <a:endParaRPr lang="en-US" dirty="0" smtClean="0"/>
          </a:p>
          <a:p>
            <a:endParaRPr lang="en-US" dirty="0" smtClean="0"/>
          </a:p>
          <a:p>
            <a:r>
              <a:rPr lang="en-US" dirty="0" smtClean="0"/>
              <a:t>Containment </a:t>
            </a:r>
            <a:r>
              <a:rPr lang="en-US" dirty="0"/>
              <a:t>is important before an incident overwhelms resources or increases damage. Most incidents require containment, so that is an important consideration early in the course of handling each incident. Containment provides time for developing a tailored remediation strategy. An essential part of containment is decision-making (e.g., shut down a system, disconnect it from a network, disable certain functions). Such decisions are much easier to make if there are predetermined strategies and procedures for containing the incident. Organizations should define acceptable risks in dealing with incidents and develop strategies accordingly.</a:t>
            </a:r>
          </a:p>
        </p:txBody>
      </p:sp>
      <p:sp>
        <p:nvSpPr>
          <p:cNvPr id="4" name="Slide Number Placeholder 3"/>
          <p:cNvSpPr>
            <a:spLocks noGrp="1"/>
          </p:cNvSpPr>
          <p:nvPr>
            <p:ph type="sldNum" sz="quarter" idx="10"/>
          </p:nvPr>
        </p:nvSpPr>
        <p:spPr/>
        <p:txBody>
          <a:bodyPr/>
          <a:lstStyle/>
          <a:p>
            <a:fld id="{29A04304-B135-4D54-BEFB-4DCF8A3AC62D}" type="slidenum">
              <a:rPr lang="en-US" smtClean="0"/>
              <a:t>19</a:t>
            </a:fld>
            <a:endParaRPr lang="en-US"/>
          </a:p>
        </p:txBody>
      </p:sp>
    </p:spTree>
    <p:extLst>
      <p:ext uri="{BB962C8B-B14F-4D97-AF65-F5344CB8AC3E}">
        <p14:creationId xmlns:p14="http://schemas.microsoft.com/office/powerpoint/2010/main" val="1594095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NIST SP 800-61,</a:t>
            </a:r>
            <a:r>
              <a:rPr lang="en-US" baseline="0" dirty="0" smtClean="0"/>
              <a:t> </a:t>
            </a:r>
            <a:r>
              <a:rPr lang="en-US" i="1" dirty="0" smtClean="0"/>
              <a:t>Computer Security Incident Handling Guide</a:t>
            </a:r>
            <a:r>
              <a:rPr lang="en-US" dirty="0" smtClean="0"/>
              <a: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Dept. of Commerce. Retrieved from http://nvlpubs.nist.gov/nistpubs/SpecialPublications/NIST.SP.800-61r2.pdf. </a:t>
            </a:r>
            <a:r>
              <a:rPr lang="en-US" dirty="0" smtClean="0"/>
              <a:t> </a:t>
            </a:r>
            <a:r>
              <a:rPr lang="en-US" b="1" dirty="0" smtClean="0"/>
              <a:t> </a:t>
            </a:r>
            <a:endParaRPr lang="en-US" dirty="0"/>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20</a:t>
            </a:fld>
            <a:endParaRPr lang="en-US"/>
          </a:p>
        </p:txBody>
      </p:sp>
    </p:spTree>
    <p:extLst>
      <p:ext uri="{BB962C8B-B14F-4D97-AF65-F5344CB8AC3E}">
        <p14:creationId xmlns:p14="http://schemas.microsoft.com/office/powerpoint/2010/main" val="3572628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aseline="0" dirty="0"/>
              <a:t>From NIST SP 800-82 </a:t>
            </a:r>
            <a:r>
              <a:rPr lang="en-US" sz="2400" i="1" baseline="0" dirty="0" smtClean="0"/>
              <a:t>Guide </a:t>
            </a:r>
            <a:r>
              <a:rPr lang="en-US" sz="2400" i="1" baseline="0" dirty="0"/>
              <a:t>to Industrial Control Systems (ICS) Security</a:t>
            </a:r>
            <a:r>
              <a:rPr lang="en-US" sz="2400" baseline="0" dirty="0"/>
              <a:t>: </a:t>
            </a:r>
          </a:p>
          <a:p>
            <a:endParaRPr lang="en-US" sz="2400" baseline="0" dirty="0" smtClean="0"/>
          </a:p>
          <a:p>
            <a:pPr marL="171450" indent="-171450">
              <a:buFont typeface="Arial" panose="020B0604020202020204" pitchFamily="34" charset="0"/>
              <a:buChar char="•"/>
            </a:pPr>
            <a:r>
              <a:rPr lang="en-US" sz="2400" baseline="0" dirty="0" smtClean="0"/>
              <a:t>Control </a:t>
            </a:r>
            <a:r>
              <a:rPr lang="en-US" sz="2400" baseline="0" dirty="0"/>
              <a:t>systems operation disrupted by delaying or blocking the flow of information through corporate or control networks, thereby denying availability of the networks to control system operators or causing information transfer bottlenecks or denial of service by IT-resident services (such as DNS)</a:t>
            </a:r>
          </a:p>
          <a:p>
            <a:pPr marL="171450" indent="-171450">
              <a:buFont typeface="Arial" panose="020B0604020202020204" pitchFamily="34" charset="0"/>
              <a:buChar char="•"/>
            </a:pPr>
            <a:r>
              <a:rPr lang="en-US" sz="2400" baseline="0" dirty="0"/>
              <a:t>Unauthorized changes made to programmed instructions in PLCs, RTUs, DCS, or SCADA controllers, alarm thresholds changed, or unauthorized commands issued to control equipment, which could potentially result in damage to equipment (if tolerances are exceeded), premature shutdown of processes (such as prematurely shutting down transmission lines), causing an environmental incident, or even disabling control equipment</a:t>
            </a:r>
          </a:p>
          <a:p>
            <a:pPr marL="171450" indent="-171450">
              <a:buFont typeface="Arial" panose="020B0604020202020204" pitchFamily="34" charset="0"/>
              <a:buChar char="•"/>
            </a:pPr>
            <a:r>
              <a:rPr lang="en-US" sz="2400" baseline="0" dirty="0"/>
              <a:t>Control system software or configuration settings modified, producing unpredictable results </a:t>
            </a:r>
          </a:p>
          <a:p>
            <a:pPr marL="171450" indent="-171450">
              <a:buFont typeface="Arial" panose="020B0604020202020204" pitchFamily="34" charset="0"/>
              <a:buChar char="•"/>
            </a:pPr>
            <a:r>
              <a:rPr lang="en-US" sz="2400" baseline="0" dirty="0"/>
              <a:t>Safety systems operation interfered with </a:t>
            </a:r>
          </a:p>
          <a:p>
            <a:pPr marL="171450" indent="-171450">
              <a:buFont typeface="Arial" panose="020B0604020202020204" pitchFamily="34" charset="0"/>
              <a:buChar char="•"/>
            </a:pPr>
            <a:r>
              <a:rPr lang="en-US" sz="2400" baseline="0" dirty="0"/>
              <a:t>Malicious software (e.g., virus, worm, </a:t>
            </a:r>
            <a:r>
              <a:rPr lang="en-US" sz="2400" baseline="0" dirty="0" err="1" smtClean="0"/>
              <a:t>trojan</a:t>
            </a:r>
            <a:r>
              <a:rPr lang="en-US" sz="2400" baseline="0" dirty="0" smtClean="0"/>
              <a:t> </a:t>
            </a:r>
            <a:r>
              <a:rPr lang="en-US" sz="2400" baseline="0" dirty="0"/>
              <a:t>horse) introduced into the </a:t>
            </a:r>
            <a:r>
              <a:rPr lang="en-US" sz="2400" baseline="0" dirty="0" smtClean="0"/>
              <a:t>system</a:t>
            </a:r>
            <a:endParaRPr lang="en-US" sz="2400" baseline="0" dirty="0"/>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3</a:t>
            </a:fld>
            <a:endParaRPr lang="en-US"/>
          </a:p>
        </p:txBody>
      </p:sp>
    </p:spTree>
    <p:extLst>
      <p:ext uri="{BB962C8B-B14F-4D97-AF65-F5344CB8AC3E}">
        <p14:creationId xmlns:p14="http://schemas.microsoft.com/office/powerpoint/2010/main" val="36420373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NIST SP 800-61,</a:t>
            </a:r>
            <a:r>
              <a:rPr lang="en-US" baseline="0" dirty="0" smtClean="0"/>
              <a:t> </a:t>
            </a:r>
            <a:r>
              <a:rPr lang="en-US" i="1" dirty="0" smtClean="0"/>
              <a:t>Computer Security Incident Handling Guide</a:t>
            </a:r>
            <a:r>
              <a:rPr lang="en-US" dirty="0" smtClean="0"/>
              <a: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Dept. of Commerce. Retrieved from http://nvlpubs.nist.gov/nistpubs/SpecialPublications/NIST.SP.800-61r2.pdf. </a:t>
            </a:r>
            <a:r>
              <a:rPr lang="en-US" dirty="0" smtClean="0"/>
              <a:t> </a:t>
            </a:r>
            <a:r>
              <a:rPr lang="en-US" b="1" dirty="0" smtClean="0"/>
              <a:t>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21</a:t>
            </a:fld>
            <a:endParaRPr lang="en-US"/>
          </a:p>
        </p:txBody>
      </p:sp>
    </p:spTree>
    <p:extLst>
      <p:ext uri="{BB962C8B-B14F-4D97-AF65-F5344CB8AC3E}">
        <p14:creationId xmlns:p14="http://schemas.microsoft.com/office/powerpoint/2010/main" val="26456726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NIST SP 800-61,</a:t>
            </a:r>
            <a:r>
              <a:rPr lang="en-US" baseline="0" dirty="0" smtClean="0"/>
              <a:t> </a:t>
            </a:r>
            <a:r>
              <a:rPr lang="en-US" i="1" dirty="0" smtClean="0"/>
              <a:t>Computer Security Incident Handling Guide</a:t>
            </a:r>
            <a:r>
              <a:rPr lang="en-US" dirty="0" smtClean="0"/>
              <a: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Dept. of Commerce. Retrieved from http://nvlpubs.nist.gov/nistpubs/SpecialPublications/NIST.SP.800-61r2.pdf. </a:t>
            </a:r>
            <a:r>
              <a:rPr lang="en-US" dirty="0" smtClean="0"/>
              <a:t> </a:t>
            </a:r>
            <a:r>
              <a:rPr lang="en-US" b="1" dirty="0" smtClean="0"/>
              <a:t>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smtClean="0"/>
              <a:t>Validate the attacking host’s IP address. </a:t>
            </a:r>
            <a:r>
              <a:rPr lang="en-US" b="0" dirty="0" smtClean="0"/>
              <a:t>New incident handlers often focus on the attacking host’s IP address. The handler may attempt to validate that the address was not spoofed by verifying connectivity to it; however, this simply indicates that a host at that address does or does not respond to the requests. A failure to respond does not mean the address is not real—for example, a host may be configured to ignore pings and traceroutes. Also, the attacker may have received a dynamic address that has already been reassigned to someone else.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smtClean="0"/>
              <a:t>Research the attacking host through search engines. </a:t>
            </a:r>
            <a:r>
              <a:rPr lang="en-US" b="0" dirty="0" smtClean="0"/>
              <a:t>Performing an Internet search using the apparent source IP address of an attack may lead to more information on the attack—for example, a mailing list message regarding a similar attack.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smtClean="0"/>
              <a:t>Use incident databases </a:t>
            </a:r>
            <a:r>
              <a:rPr lang="en-US" sz="1200" b="1" dirty="0" smtClean="0"/>
              <a:t>and threat intelligence sources</a:t>
            </a:r>
            <a:r>
              <a:rPr lang="en-US" b="1" dirty="0" smtClean="0"/>
              <a:t>. </a:t>
            </a:r>
            <a:r>
              <a:rPr lang="en-US" b="0" dirty="0" smtClean="0"/>
              <a:t>Several groups collect and consolidate incident data from various organizations into incident databases. This information-sharing may take place in many forms, such as trackers and real-time blacklists. The organization can also check its own knowledge base or issue tracking system for related activity.</a:t>
            </a:r>
            <a:r>
              <a:rPr lang="en-US" b="1" dirty="0" smtClean="0"/>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smtClean="0"/>
              <a:t>Monitor possible attacker communication channels</a:t>
            </a:r>
            <a:r>
              <a:rPr lang="en-US" b="0" dirty="0" smtClean="0"/>
              <a:t>. Incident handlers can monitor communication channels that may be used by an attacking host. For example, many bots use IRC as their primary means of communication. Also, attackers may congregate on certain IRC channels to brag about their compromises and share information. However, incident handlers should treat any such information that they acquire only as a potential lead, not as fact.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22</a:t>
            </a:fld>
            <a:endParaRPr lang="en-US"/>
          </a:p>
        </p:txBody>
      </p:sp>
    </p:spTree>
    <p:extLst>
      <p:ext uri="{BB962C8B-B14F-4D97-AF65-F5344CB8AC3E}">
        <p14:creationId xmlns:p14="http://schemas.microsoft.com/office/powerpoint/2010/main" val="35114048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NIST SP 800-61,</a:t>
            </a:r>
            <a:r>
              <a:rPr lang="en-US" baseline="0" dirty="0" smtClean="0"/>
              <a:t> </a:t>
            </a:r>
            <a:r>
              <a:rPr lang="en-US" i="1" dirty="0" smtClean="0"/>
              <a:t>Computer Security Incident Handling Guide</a:t>
            </a:r>
            <a:r>
              <a:rPr lang="en-US" dirty="0" smtClean="0"/>
              <a: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Dept. of Commerce. Retrieved from http://nvlpubs.nist.gov/nistpubs/SpecialPublications/NIST.SP.800-61r2.pdf. </a:t>
            </a:r>
            <a:r>
              <a:rPr lang="en-US" dirty="0" smtClean="0"/>
              <a:t> </a:t>
            </a:r>
            <a:r>
              <a:rPr lang="en-US" b="1"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23</a:t>
            </a:fld>
            <a:endParaRPr lang="en-US"/>
          </a:p>
        </p:txBody>
      </p:sp>
    </p:spTree>
    <p:extLst>
      <p:ext uri="{BB962C8B-B14F-4D97-AF65-F5344CB8AC3E}">
        <p14:creationId xmlns:p14="http://schemas.microsoft.com/office/powerpoint/2010/main" val="17315398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NIST SP 800-61,</a:t>
            </a:r>
            <a:r>
              <a:rPr lang="en-US" baseline="0" dirty="0" smtClean="0"/>
              <a:t> </a:t>
            </a:r>
            <a:r>
              <a:rPr lang="en-US" i="1" dirty="0" smtClean="0"/>
              <a:t>Computer Security Incident Handling Guide</a:t>
            </a:r>
            <a:r>
              <a:rPr lang="en-US"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smtClean="0">
                <a:solidFill>
                  <a:schemeClr val="tx1"/>
                </a:solidFill>
                <a:latin typeface="+mn-lt"/>
                <a:ea typeface="+mn-ea"/>
                <a:cs typeface="+mn-cs"/>
              </a:rPr>
              <a:t>Figure 3-4. Incident Response Life Cycle (Post-Incident Activity) </a:t>
            </a:r>
            <a:endParaRPr lang="en-US"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Dept. of Commerce. Retrieved from http://nvlpubs.nist.gov/nistpubs/SpecialPublications/NIST.SP.800-61r2.pdf. </a:t>
            </a:r>
            <a:r>
              <a:rPr lang="en-US" sz="1200" b="0" i="0" u="none" strike="noStrike" kern="1200" baseline="0" dirty="0" smtClean="0">
                <a:solidFill>
                  <a:schemeClr val="tx1"/>
                </a:solidFill>
                <a:latin typeface="+mn-lt"/>
                <a:ea typeface="+mn-ea"/>
                <a:cs typeface="+mn-cs"/>
              </a:rPr>
              <a:t>Figure 3-4. Incident Response Life Cycle (Post-Incident Activity). </a:t>
            </a:r>
            <a:endParaRPr lang="en-US" dirty="0"/>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24</a:t>
            </a:fld>
            <a:endParaRPr lang="en-US"/>
          </a:p>
        </p:txBody>
      </p:sp>
    </p:spTree>
    <p:extLst>
      <p:ext uri="{BB962C8B-B14F-4D97-AF65-F5344CB8AC3E}">
        <p14:creationId xmlns:p14="http://schemas.microsoft.com/office/powerpoint/2010/main" val="27512693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NIST SP 800-61,</a:t>
            </a:r>
            <a:r>
              <a:rPr lang="en-US" baseline="0" dirty="0" smtClean="0"/>
              <a:t> </a:t>
            </a:r>
            <a:r>
              <a:rPr lang="en-US" i="1" dirty="0" smtClean="0"/>
              <a:t>Computer Security Incident Handling Guide</a:t>
            </a:r>
            <a:r>
              <a:rPr lang="en-US" dirty="0" smtClean="0"/>
              <a: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Dept. of Commerce. Retrieved from http://nvlpubs.nist.gov/nistpubs/SpecialPublications/NIST.SP.800-61r2.pdf. </a:t>
            </a: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25</a:t>
            </a:fld>
            <a:endParaRPr lang="en-US"/>
          </a:p>
        </p:txBody>
      </p:sp>
    </p:spTree>
    <p:extLst>
      <p:ext uri="{BB962C8B-B14F-4D97-AF65-F5344CB8AC3E}">
        <p14:creationId xmlns:p14="http://schemas.microsoft.com/office/powerpoint/2010/main" val="25696207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NIST SP 800-61,</a:t>
            </a:r>
            <a:r>
              <a:rPr lang="en-US" baseline="0" dirty="0" smtClean="0"/>
              <a:t> </a:t>
            </a:r>
            <a:r>
              <a:rPr lang="en-US" i="1" dirty="0" smtClean="0"/>
              <a:t>Computer Security Incident Handling Guide</a:t>
            </a:r>
            <a:r>
              <a:rPr lang="en-US" dirty="0" smtClean="0"/>
              <a: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Dept. of Commerce. Retrieved from http://nvlpubs.nist.gov/nistpubs/SpecialPublications/NIST.SP.800-61r2.pdf.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Number of </a:t>
            </a:r>
            <a:r>
              <a:rPr lang="en-US" b="1" dirty="0" smtClean="0"/>
              <a:t>incidents handled. </a:t>
            </a:r>
            <a:r>
              <a:rPr lang="en-US" dirty="0"/>
              <a:t>Handling more incidents is not necessarily better—for example, the number of incidents handled may decrease because of better network and host security controls, not because of negligence by the incident response team. The number of incidents handled is best taken as a measure of the relative amount of work that the incident response team had to perform, not as a measure of the quality of the team, unless it is considered in the context of other measures that collectively give an indication of work quality. It is more effective to produce separate incident counts for each incident category. Subcategories also can be used to provide more information. For example, a growing number of incidents performed by insiders could prompt stronger policy provisions concerning background investigations for personnel and misuse of computing resources and stronger security controls on internal networks (e.g., deploying intrusion detection software to more internal networks and hosts). </a:t>
            </a:r>
          </a:p>
          <a:p>
            <a:pPr marL="171450" indent="-171450">
              <a:buFont typeface="Arial" panose="020B0604020202020204" pitchFamily="34" charset="0"/>
              <a:buChar char="•"/>
            </a:pPr>
            <a:r>
              <a:rPr lang="en-US" sz="1200" b="1" kern="1200" dirty="0" smtClean="0">
                <a:solidFill>
                  <a:schemeClr val="tx1"/>
                </a:solidFill>
                <a:latin typeface="+mn-lt"/>
                <a:ea typeface="+mn-ea"/>
                <a:cs typeface="+mn-cs"/>
              </a:rPr>
              <a:t>Time </a:t>
            </a:r>
            <a:r>
              <a:rPr lang="en-US" sz="1200" b="1" kern="1200" dirty="0">
                <a:solidFill>
                  <a:schemeClr val="tx1"/>
                </a:solidFill>
                <a:latin typeface="+mn-lt"/>
                <a:ea typeface="+mn-ea"/>
                <a:cs typeface="+mn-cs"/>
              </a:rPr>
              <a:t>p</a:t>
            </a:r>
            <a:r>
              <a:rPr lang="en-US" sz="1200" b="1" kern="1200" dirty="0" smtClean="0">
                <a:solidFill>
                  <a:schemeClr val="tx1"/>
                </a:solidFill>
                <a:latin typeface="+mn-lt"/>
                <a:ea typeface="+mn-ea"/>
                <a:cs typeface="+mn-cs"/>
              </a:rPr>
              <a:t>er </a:t>
            </a:r>
            <a:r>
              <a:rPr lang="en-US" sz="1200" b="1" kern="1200" dirty="0">
                <a:solidFill>
                  <a:schemeClr val="tx1"/>
                </a:solidFill>
                <a:latin typeface="+mn-lt"/>
                <a:ea typeface="+mn-ea"/>
                <a:cs typeface="+mn-cs"/>
              </a:rPr>
              <a:t>i</a:t>
            </a:r>
            <a:r>
              <a:rPr lang="en-US" sz="1200" b="1" kern="1200" dirty="0" smtClean="0">
                <a:solidFill>
                  <a:schemeClr val="tx1"/>
                </a:solidFill>
                <a:latin typeface="+mn-lt"/>
                <a:ea typeface="+mn-ea"/>
                <a:cs typeface="+mn-cs"/>
              </a:rPr>
              <a:t>ncident</a:t>
            </a:r>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For each incident, time can be measured in several </a:t>
            </a:r>
            <a:r>
              <a:rPr lang="en-US" sz="1200" kern="1200" dirty="0" smtClean="0">
                <a:solidFill>
                  <a:schemeClr val="tx1"/>
                </a:solidFill>
                <a:latin typeface="+mn-lt"/>
                <a:ea typeface="+mn-ea"/>
                <a:cs typeface="+mn-cs"/>
              </a:rPr>
              <a:t>ways:</a:t>
            </a:r>
          </a:p>
          <a:p>
            <a:pPr marL="628650" lvl="1" indent="-171450">
              <a:buFont typeface="Arial" panose="020B0604020202020204" pitchFamily="34" charset="0"/>
              <a:buChar char="•"/>
            </a:pPr>
            <a:r>
              <a:rPr lang="en-US" sz="1200" kern="1200" dirty="0" smtClean="0">
                <a:solidFill>
                  <a:schemeClr val="tx1"/>
                </a:solidFill>
                <a:latin typeface="+mn-lt"/>
                <a:ea typeface="+mn-ea"/>
                <a:cs typeface="+mn-cs"/>
              </a:rPr>
              <a:t>Total </a:t>
            </a:r>
            <a:r>
              <a:rPr lang="en-US" sz="1200" kern="1200" dirty="0">
                <a:solidFill>
                  <a:schemeClr val="tx1"/>
                </a:solidFill>
                <a:latin typeface="+mn-lt"/>
                <a:ea typeface="+mn-ea"/>
                <a:cs typeface="+mn-cs"/>
              </a:rPr>
              <a:t>amount of labor spent working on the </a:t>
            </a:r>
            <a:r>
              <a:rPr lang="en-US" sz="1200" kern="1200" dirty="0" smtClean="0">
                <a:solidFill>
                  <a:schemeClr val="tx1"/>
                </a:solidFill>
                <a:latin typeface="+mn-lt"/>
                <a:ea typeface="+mn-ea"/>
                <a:cs typeface="+mn-cs"/>
              </a:rPr>
              <a:t>incident; </a:t>
            </a:r>
          </a:p>
          <a:p>
            <a:pPr marL="628650" lvl="1" indent="-171450">
              <a:buFont typeface="Arial" panose="020B0604020202020204" pitchFamily="34" charset="0"/>
              <a:buChar char="•"/>
            </a:pPr>
            <a:r>
              <a:rPr lang="en-US" sz="1200" kern="1200" dirty="0" smtClean="0">
                <a:solidFill>
                  <a:schemeClr val="tx1"/>
                </a:solidFill>
                <a:latin typeface="+mn-lt"/>
                <a:ea typeface="+mn-ea"/>
                <a:cs typeface="+mn-cs"/>
              </a:rPr>
              <a:t>Elapsed </a:t>
            </a:r>
            <a:r>
              <a:rPr lang="en-US" sz="1200" kern="1200" dirty="0">
                <a:solidFill>
                  <a:schemeClr val="tx1"/>
                </a:solidFill>
                <a:latin typeface="+mn-lt"/>
                <a:ea typeface="+mn-ea"/>
                <a:cs typeface="+mn-cs"/>
              </a:rPr>
              <a:t>time from the beginning of the incident to incident discovery, to the initial impact assessment, and to each stage of the incident handling process (e.g., containment, recovery</a:t>
            </a:r>
            <a:r>
              <a:rPr lang="en-US" sz="1200" kern="1200" dirty="0" smtClean="0">
                <a:solidFill>
                  <a:schemeClr val="tx1"/>
                </a:solidFill>
                <a:latin typeface="+mn-lt"/>
                <a:ea typeface="+mn-ea"/>
                <a:cs typeface="+mn-cs"/>
              </a:rPr>
              <a:t>); </a:t>
            </a:r>
          </a:p>
          <a:p>
            <a:pPr marL="628650" lvl="1" indent="-171450">
              <a:buFont typeface="Arial" panose="020B0604020202020204" pitchFamily="34" charset="0"/>
              <a:buChar char="•"/>
            </a:pPr>
            <a:r>
              <a:rPr lang="en-US" sz="1200" kern="1200" dirty="0" smtClean="0">
                <a:solidFill>
                  <a:schemeClr val="tx1"/>
                </a:solidFill>
                <a:latin typeface="+mn-lt"/>
                <a:ea typeface="+mn-ea"/>
                <a:cs typeface="+mn-cs"/>
              </a:rPr>
              <a:t>How </a:t>
            </a:r>
            <a:r>
              <a:rPr lang="en-US" sz="1200" kern="1200" dirty="0">
                <a:solidFill>
                  <a:schemeClr val="tx1"/>
                </a:solidFill>
                <a:latin typeface="+mn-lt"/>
                <a:ea typeface="+mn-ea"/>
                <a:cs typeface="+mn-cs"/>
              </a:rPr>
              <a:t>long it took the incident response team to respond to the initial report of the </a:t>
            </a:r>
            <a:r>
              <a:rPr lang="en-US" sz="1200" kern="1200" dirty="0" smtClean="0">
                <a:solidFill>
                  <a:schemeClr val="tx1"/>
                </a:solidFill>
                <a:latin typeface="+mn-lt"/>
                <a:ea typeface="+mn-ea"/>
                <a:cs typeface="+mn-cs"/>
              </a:rPr>
              <a:t>incident</a:t>
            </a:r>
          </a:p>
          <a:p>
            <a:pPr marL="628650" lvl="1" indent="-171450">
              <a:buFont typeface="Arial" panose="020B0604020202020204" pitchFamily="34" charset="0"/>
              <a:buChar char="•"/>
            </a:pPr>
            <a:r>
              <a:rPr lang="en-US" sz="1200" kern="1200" dirty="0" smtClean="0">
                <a:solidFill>
                  <a:schemeClr val="tx1"/>
                </a:solidFill>
                <a:latin typeface="+mn-lt"/>
                <a:ea typeface="+mn-ea"/>
                <a:cs typeface="+mn-cs"/>
              </a:rPr>
              <a:t>How </a:t>
            </a:r>
            <a:r>
              <a:rPr lang="en-US" sz="1200" kern="1200" dirty="0">
                <a:solidFill>
                  <a:schemeClr val="tx1"/>
                </a:solidFill>
                <a:latin typeface="+mn-lt"/>
                <a:ea typeface="+mn-ea"/>
                <a:cs typeface="+mn-cs"/>
              </a:rPr>
              <a:t>long it took to report the incident to management and, if necessary, appropriate external entities (e.g., US-CERT). </a:t>
            </a:r>
          </a:p>
          <a:p>
            <a:pPr marL="171450" indent="-171450">
              <a:buFont typeface="Arial" panose="020B0604020202020204" pitchFamily="34" charset="0"/>
              <a:buChar char="•"/>
            </a:pPr>
            <a:r>
              <a:rPr lang="en-US" sz="1200" b="1" kern="1200" dirty="0" smtClean="0">
                <a:solidFill>
                  <a:schemeClr val="tx1"/>
                </a:solidFill>
                <a:latin typeface="+mn-lt"/>
                <a:ea typeface="+mn-ea"/>
                <a:cs typeface="+mn-cs"/>
              </a:rPr>
              <a:t>Objective </a:t>
            </a:r>
            <a:r>
              <a:rPr lang="en-US" sz="1200" b="1" kern="1200" dirty="0">
                <a:solidFill>
                  <a:schemeClr val="tx1"/>
                </a:solidFill>
                <a:latin typeface="+mn-lt"/>
                <a:ea typeface="+mn-ea"/>
                <a:cs typeface="+mn-cs"/>
              </a:rPr>
              <a:t>a</a:t>
            </a:r>
            <a:r>
              <a:rPr lang="en-US" sz="1200" b="1" kern="1200" dirty="0" smtClean="0">
                <a:solidFill>
                  <a:schemeClr val="tx1"/>
                </a:solidFill>
                <a:latin typeface="+mn-lt"/>
                <a:ea typeface="+mn-ea"/>
                <a:cs typeface="+mn-cs"/>
              </a:rPr>
              <a:t>ssessment </a:t>
            </a:r>
            <a:r>
              <a:rPr lang="en-US" sz="1200" b="1" kern="1200" dirty="0">
                <a:solidFill>
                  <a:schemeClr val="tx1"/>
                </a:solidFill>
                <a:latin typeface="+mn-lt"/>
                <a:ea typeface="+mn-ea"/>
                <a:cs typeface="+mn-cs"/>
              </a:rPr>
              <a:t>of </a:t>
            </a:r>
            <a:r>
              <a:rPr lang="en-US" sz="1200" b="1" kern="1200" dirty="0" smtClean="0">
                <a:solidFill>
                  <a:schemeClr val="tx1"/>
                </a:solidFill>
                <a:latin typeface="+mn-lt"/>
                <a:ea typeface="+mn-ea"/>
                <a:cs typeface="+mn-cs"/>
              </a:rPr>
              <a:t>each </a:t>
            </a:r>
            <a:r>
              <a:rPr lang="en-US" sz="1200" b="1" kern="1200" dirty="0">
                <a:solidFill>
                  <a:schemeClr val="tx1"/>
                </a:solidFill>
                <a:latin typeface="+mn-lt"/>
                <a:ea typeface="+mn-ea"/>
                <a:cs typeface="+mn-cs"/>
              </a:rPr>
              <a:t>i</a:t>
            </a:r>
            <a:r>
              <a:rPr lang="en-US" sz="1200" b="1" kern="1200" dirty="0" smtClean="0">
                <a:solidFill>
                  <a:schemeClr val="tx1"/>
                </a:solidFill>
                <a:latin typeface="+mn-lt"/>
                <a:ea typeface="+mn-ea"/>
                <a:cs typeface="+mn-cs"/>
              </a:rPr>
              <a:t>ncident</a:t>
            </a:r>
            <a:r>
              <a:rPr lang="en-US" sz="1200" kern="1200" dirty="0">
                <a:solidFill>
                  <a:schemeClr val="tx1"/>
                </a:solidFill>
                <a:latin typeface="+mn-lt"/>
                <a:ea typeface="+mn-ea"/>
                <a:cs typeface="+mn-cs"/>
              </a:rPr>
              <a:t>. The response to an incident that has been resolved can be analyzed to determine how effective it was. The following are examples of performing an objective assessment of an incident: </a:t>
            </a:r>
          </a:p>
          <a:p>
            <a:pPr marL="457200" lvl="1" indent="0">
              <a:buFont typeface="Arial" panose="020B0604020202020204" pitchFamily="34" charset="0"/>
              <a:buNone/>
            </a:pPr>
            <a:r>
              <a:rPr lang="en-US" sz="1200" kern="1200" dirty="0">
                <a:solidFill>
                  <a:schemeClr val="tx1"/>
                </a:solidFill>
                <a:latin typeface="+mn-lt"/>
                <a:ea typeface="+mn-ea"/>
                <a:cs typeface="+mn-cs"/>
              </a:rPr>
              <a:t>– Reviewing logs, forms, reports, and other incident documentation for adherence to established incident response policies and </a:t>
            </a:r>
            <a:r>
              <a:rPr lang="en-US" sz="1200" kern="1200" dirty="0" smtClean="0">
                <a:solidFill>
                  <a:schemeClr val="tx1"/>
                </a:solidFill>
                <a:latin typeface="+mn-lt"/>
                <a:ea typeface="+mn-ea"/>
                <a:cs typeface="+mn-cs"/>
              </a:rPr>
              <a:t>procedures</a:t>
            </a:r>
          </a:p>
          <a:p>
            <a:pPr marL="457200" lvl="1" indent="0">
              <a:buFont typeface="Arial" panose="020B0604020202020204" pitchFamily="34" charset="0"/>
              <a:buNone/>
            </a:pPr>
            <a:r>
              <a:rPr lang="en-US" sz="1200" kern="1200" dirty="0" smtClean="0">
                <a:solidFill>
                  <a:schemeClr val="tx1"/>
                </a:solidFill>
                <a:latin typeface="+mn-lt"/>
                <a:ea typeface="+mn-ea"/>
                <a:cs typeface="+mn-cs"/>
              </a:rPr>
              <a:t>– Identifying </a:t>
            </a:r>
            <a:r>
              <a:rPr lang="en-US" sz="1200" kern="1200" dirty="0">
                <a:solidFill>
                  <a:schemeClr val="tx1"/>
                </a:solidFill>
                <a:latin typeface="+mn-lt"/>
                <a:ea typeface="+mn-ea"/>
                <a:cs typeface="+mn-cs"/>
              </a:rPr>
              <a:t>which precursors and indicators of the incident were recorded to determine how effectively the incident was logged and </a:t>
            </a:r>
            <a:r>
              <a:rPr lang="en-US" sz="1200" kern="1200" dirty="0" smtClean="0">
                <a:solidFill>
                  <a:schemeClr val="tx1"/>
                </a:solidFill>
                <a:latin typeface="+mn-lt"/>
                <a:ea typeface="+mn-ea"/>
                <a:cs typeface="+mn-cs"/>
              </a:rPr>
              <a:t>identified</a:t>
            </a:r>
          </a:p>
          <a:p>
            <a:pPr marL="457200" lvl="1" indent="0">
              <a:buFont typeface="Arial" panose="020B0604020202020204" pitchFamily="34" charset="0"/>
              <a:buNone/>
            </a:pP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Determining if the incident caused damage before it was </a:t>
            </a:r>
            <a:r>
              <a:rPr lang="en-US" sz="1200" kern="1200" dirty="0" smtClean="0">
                <a:solidFill>
                  <a:schemeClr val="tx1"/>
                </a:solidFill>
                <a:latin typeface="+mn-lt"/>
                <a:ea typeface="+mn-ea"/>
                <a:cs typeface="+mn-cs"/>
              </a:rPr>
              <a:t>detected</a:t>
            </a:r>
          </a:p>
          <a:p>
            <a:pPr marL="457200" lvl="1" indent="0">
              <a:buFont typeface="Arial" panose="020B0604020202020204" pitchFamily="34" charset="0"/>
              <a:buNone/>
            </a:pP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Determining if the actual cause of the incident was identified, and identifying the vector of attack, the vulnerabilities exploited, and the characteristics of the targeted or victimized systems, networks, and </a:t>
            </a:r>
            <a:r>
              <a:rPr lang="en-US" sz="1200" kern="1200" dirty="0" smtClean="0">
                <a:solidFill>
                  <a:schemeClr val="tx1"/>
                </a:solidFill>
                <a:latin typeface="+mn-lt"/>
                <a:ea typeface="+mn-ea"/>
                <a:cs typeface="+mn-cs"/>
              </a:rPr>
              <a:t>applications</a:t>
            </a:r>
          </a:p>
          <a:p>
            <a:pPr marL="457200" lvl="1" indent="0">
              <a:buFont typeface="Arial" panose="020B0604020202020204" pitchFamily="34" charset="0"/>
              <a:buNone/>
            </a:pP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Determining if the incident is a recurrence of a previous incident </a:t>
            </a:r>
            <a:endParaRPr lang="en-US" sz="1200" kern="1200" dirty="0" smtClean="0">
              <a:solidFill>
                <a:schemeClr val="tx1"/>
              </a:solidFill>
              <a:latin typeface="+mn-lt"/>
              <a:ea typeface="+mn-ea"/>
              <a:cs typeface="+mn-cs"/>
            </a:endParaRPr>
          </a:p>
          <a:p>
            <a:pPr marL="457200" lvl="1" indent="0">
              <a:buFont typeface="Arial" panose="020B0604020202020204" pitchFamily="34" charset="0"/>
              <a:buNone/>
            </a:pP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Calculating the estimated monetary damage from the incident (e.g., information and critical business processes negatively affected by the incident) </a:t>
            </a:r>
            <a:endParaRPr lang="en-US" sz="1200" kern="1200" dirty="0" smtClean="0">
              <a:solidFill>
                <a:schemeClr val="tx1"/>
              </a:solidFill>
              <a:latin typeface="+mn-lt"/>
              <a:ea typeface="+mn-ea"/>
              <a:cs typeface="+mn-cs"/>
            </a:endParaRPr>
          </a:p>
          <a:p>
            <a:pPr marL="457200" lvl="1" indent="0">
              <a:buFont typeface="Arial" panose="020B0604020202020204" pitchFamily="34" charset="0"/>
              <a:buNone/>
            </a:pP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Measuring the difference between the initial impact assessment and the final impact </a:t>
            </a:r>
            <a:r>
              <a:rPr lang="en-US" sz="1200" kern="1200" dirty="0" smtClean="0">
                <a:solidFill>
                  <a:schemeClr val="tx1"/>
                </a:solidFill>
                <a:latin typeface="+mn-lt"/>
                <a:ea typeface="+mn-ea"/>
                <a:cs typeface="+mn-cs"/>
              </a:rPr>
              <a:t>assessment</a:t>
            </a:r>
          </a:p>
          <a:p>
            <a:pPr marL="457200" lvl="1" indent="0">
              <a:buFont typeface="Arial" panose="020B0604020202020204" pitchFamily="34" charset="0"/>
              <a:buNone/>
            </a:pP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Identifying which measures, if any, could have prevented the incident. </a:t>
            </a:r>
          </a:p>
          <a:p>
            <a:pPr marL="171450" indent="-171450">
              <a:buFont typeface="Arial" panose="020B0604020202020204" pitchFamily="34" charset="0"/>
              <a:buChar char="•"/>
            </a:pPr>
            <a:r>
              <a:rPr lang="en-US" sz="1200" b="1" kern="1200" dirty="0">
                <a:solidFill>
                  <a:schemeClr val="tx1"/>
                </a:solidFill>
                <a:latin typeface="+mn-lt"/>
                <a:ea typeface="+mn-ea"/>
                <a:cs typeface="+mn-cs"/>
              </a:rPr>
              <a:t>Subjective </a:t>
            </a:r>
            <a:r>
              <a:rPr lang="en-US" sz="1200" b="1" kern="1200" dirty="0" smtClean="0">
                <a:solidFill>
                  <a:schemeClr val="tx1"/>
                </a:solidFill>
                <a:latin typeface="+mn-lt"/>
                <a:ea typeface="+mn-ea"/>
                <a:cs typeface="+mn-cs"/>
              </a:rPr>
              <a:t>assessment </a:t>
            </a:r>
            <a:r>
              <a:rPr lang="en-US" sz="1200" b="1" kern="1200" dirty="0">
                <a:solidFill>
                  <a:schemeClr val="tx1"/>
                </a:solidFill>
                <a:latin typeface="+mn-lt"/>
                <a:ea typeface="+mn-ea"/>
                <a:cs typeface="+mn-cs"/>
              </a:rPr>
              <a:t>of </a:t>
            </a:r>
            <a:r>
              <a:rPr lang="en-US" sz="1200" b="1" kern="1200" dirty="0" smtClean="0">
                <a:solidFill>
                  <a:schemeClr val="tx1"/>
                </a:solidFill>
                <a:latin typeface="+mn-lt"/>
                <a:ea typeface="+mn-ea"/>
                <a:cs typeface="+mn-cs"/>
              </a:rPr>
              <a:t>each </a:t>
            </a:r>
            <a:r>
              <a:rPr lang="en-US" sz="1200" b="1" kern="1200" dirty="0">
                <a:solidFill>
                  <a:schemeClr val="tx1"/>
                </a:solidFill>
                <a:latin typeface="+mn-lt"/>
                <a:ea typeface="+mn-ea"/>
                <a:cs typeface="+mn-cs"/>
              </a:rPr>
              <a:t>i</a:t>
            </a:r>
            <a:r>
              <a:rPr lang="en-US" sz="1200" b="1" kern="1200" dirty="0" smtClean="0">
                <a:solidFill>
                  <a:schemeClr val="tx1"/>
                </a:solidFill>
                <a:latin typeface="+mn-lt"/>
                <a:ea typeface="+mn-ea"/>
                <a:cs typeface="+mn-cs"/>
              </a:rPr>
              <a:t>ncident</a:t>
            </a:r>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Incident response team members may be asked to assess their own performance, as well as that of other team members and of the entire team. Another valuable source of input is the owner of a resource that was attacked, in order to determine if the owner thinks the incident was handled efficiently and if the outcome was satisfactory. </a:t>
            </a:r>
          </a:p>
          <a:p>
            <a:pPr marL="0" indent="0">
              <a:buFont typeface="Arial" panose="020B0604020202020204" pitchFamily="34" charset="0"/>
              <a:buNone/>
            </a:pPr>
            <a:endParaRPr lang="en-US" sz="1200" kern="1200" dirty="0" smtClean="0">
              <a:solidFill>
                <a:schemeClr val="tx1"/>
              </a:solidFill>
              <a:latin typeface="+mn-lt"/>
              <a:ea typeface="+mn-ea"/>
              <a:cs typeface="+mn-cs"/>
            </a:endParaRPr>
          </a:p>
          <a:p>
            <a:pPr marL="0" indent="0">
              <a:buFont typeface="Arial" panose="020B0604020202020204" pitchFamily="34" charset="0"/>
              <a:buNone/>
            </a:pPr>
            <a:r>
              <a:rPr lang="en-US" sz="1200" kern="1200" dirty="0" smtClean="0">
                <a:solidFill>
                  <a:schemeClr val="tx1"/>
                </a:solidFill>
                <a:latin typeface="+mn-lt"/>
                <a:ea typeface="+mn-ea"/>
                <a:cs typeface="+mn-cs"/>
              </a:rPr>
              <a:t>Besides </a:t>
            </a:r>
            <a:r>
              <a:rPr lang="en-US" sz="1200" kern="1200" dirty="0">
                <a:solidFill>
                  <a:schemeClr val="tx1"/>
                </a:solidFill>
                <a:latin typeface="+mn-lt"/>
                <a:ea typeface="+mn-ea"/>
                <a:cs typeface="+mn-cs"/>
              </a:rPr>
              <a:t>using these metrics to measure the team’s success, organizations may also find it useful to periodically audit their incident response programs. Audits will identify problems and deficiencies that can then be corrected. At a minimum, an incident response audit should evaluate the following items against applicable regulations, policies, and generally accepted practices: </a:t>
            </a:r>
          </a:p>
          <a:p>
            <a:pPr marL="171450" indent="-171450">
              <a:buFont typeface="Arial" panose="020B0604020202020204" pitchFamily="34" charset="0"/>
              <a:buChar char="•"/>
            </a:pPr>
            <a:r>
              <a:rPr lang="en-US" sz="1200" kern="1200" dirty="0">
                <a:solidFill>
                  <a:schemeClr val="tx1"/>
                </a:solidFill>
                <a:latin typeface="+mn-lt"/>
                <a:ea typeface="+mn-ea"/>
                <a:cs typeface="+mn-cs"/>
              </a:rPr>
              <a:t> Incident response policies, plans, and procedures </a:t>
            </a:r>
          </a:p>
          <a:p>
            <a:pPr marL="171450" indent="-171450">
              <a:buFont typeface="Arial" panose="020B0604020202020204" pitchFamily="34" charset="0"/>
              <a:buChar char="•"/>
            </a:pPr>
            <a:r>
              <a:rPr lang="en-US" sz="1200" kern="1200" dirty="0">
                <a:solidFill>
                  <a:schemeClr val="tx1"/>
                </a:solidFill>
                <a:latin typeface="+mn-lt"/>
                <a:ea typeface="+mn-ea"/>
                <a:cs typeface="+mn-cs"/>
              </a:rPr>
              <a:t> Tools and resources </a:t>
            </a:r>
          </a:p>
          <a:p>
            <a:pPr marL="171450" indent="-171450">
              <a:buFont typeface="Arial" panose="020B0604020202020204" pitchFamily="34" charset="0"/>
              <a:buChar char="•"/>
            </a:pPr>
            <a:r>
              <a:rPr lang="en-US" sz="1200" kern="1200" dirty="0">
                <a:solidFill>
                  <a:schemeClr val="tx1"/>
                </a:solidFill>
                <a:latin typeface="+mn-lt"/>
                <a:ea typeface="+mn-ea"/>
                <a:cs typeface="+mn-cs"/>
              </a:rPr>
              <a:t> Team model and structure </a:t>
            </a:r>
          </a:p>
          <a:p>
            <a:pPr marL="171450" indent="-171450">
              <a:buFont typeface="Arial" panose="020B0604020202020204" pitchFamily="34" charset="0"/>
              <a:buChar char="•"/>
            </a:pPr>
            <a:r>
              <a:rPr lang="en-US" sz="1200" kern="1200" dirty="0">
                <a:solidFill>
                  <a:schemeClr val="tx1"/>
                </a:solidFill>
                <a:latin typeface="+mn-lt"/>
                <a:ea typeface="+mn-ea"/>
                <a:cs typeface="+mn-cs"/>
              </a:rPr>
              <a:t> Incident handler training and education </a:t>
            </a:r>
          </a:p>
          <a:p>
            <a:pPr marL="171450" indent="-171450">
              <a:buFont typeface="Arial" panose="020B0604020202020204" pitchFamily="34" charset="0"/>
              <a:buChar char="•"/>
            </a:pPr>
            <a:r>
              <a:rPr lang="en-US" sz="1200" kern="1200" dirty="0">
                <a:solidFill>
                  <a:schemeClr val="tx1"/>
                </a:solidFill>
                <a:latin typeface="+mn-lt"/>
                <a:ea typeface="+mn-ea"/>
                <a:cs typeface="+mn-cs"/>
              </a:rPr>
              <a:t> Incident documentation and reports </a:t>
            </a:r>
          </a:p>
          <a:p>
            <a:pPr marL="171450" indent="-171450">
              <a:buFont typeface="Arial" panose="020B0604020202020204" pitchFamily="34" charset="0"/>
              <a:buChar char="•"/>
            </a:pPr>
            <a:r>
              <a:rPr lang="en-US" sz="1200" kern="1200" dirty="0">
                <a:solidFill>
                  <a:schemeClr val="tx1"/>
                </a:solidFill>
                <a:latin typeface="+mn-lt"/>
                <a:ea typeface="+mn-ea"/>
                <a:cs typeface="+mn-cs"/>
              </a:rPr>
              <a:t> The measures of success discussed earlier in this section. </a:t>
            </a:r>
          </a:p>
        </p:txBody>
      </p:sp>
      <p:sp>
        <p:nvSpPr>
          <p:cNvPr id="4" name="Slide Number Placeholder 3"/>
          <p:cNvSpPr>
            <a:spLocks noGrp="1"/>
          </p:cNvSpPr>
          <p:nvPr>
            <p:ph type="sldNum" sz="quarter" idx="10"/>
          </p:nvPr>
        </p:nvSpPr>
        <p:spPr/>
        <p:txBody>
          <a:bodyPr/>
          <a:lstStyle/>
          <a:p>
            <a:fld id="{29A04304-B135-4D54-BEFB-4DCF8A3AC62D}" type="slidenum">
              <a:rPr lang="en-US" smtClean="0"/>
              <a:t>26</a:t>
            </a:fld>
            <a:endParaRPr lang="en-US"/>
          </a:p>
        </p:txBody>
      </p:sp>
    </p:spTree>
    <p:extLst>
      <p:ext uri="{BB962C8B-B14F-4D97-AF65-F5344CB8AC3E}">
        <p14:creationId xmlns:p14="http://schemas.microsoft.com/office/powerpoint/2010/main" val="19974928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Dept. of Commerce. Retrieved from http://nvlpubs.nist.gov/nistpubs/SpecialPublications/NIST.SP.800-61r2.pdf. </a:t>
            </a:r>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27</a:t>
            </a:fld>
            <a:endParaRPr lang="en-US"/>
          </a:p>
        </p:txBody>
      </p:sp>
    </p:spTree>
    <p:extLst>
      <p:ext uri="{BB962C8B-B14F-4D97-AF65-F5344CB8AC3E}">
        <p14:creationId xmlns:p14="http://schemas.microsoft.com/office/powerpoint/2010/main" val="5628421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Department of</a:t>
            </a:r>
            <a:r>
              <a:rPr lang="en-US" baseline="0" dirty="0" smtClean="0">
                <a:effectLst/>
              </a:rPr>
              <a:t> </a:t>
            </a:r>
            <a:r>
              <a:rPr lang="en-US" dirty="0" smtClean="0">
                <a:effectLst/>
              </a:rPr>
              <a:t>Homeland Security. </a:t>
            </a:r>
            <a:r>
              <a:rPr lang="en-US" i="1" dirty="0" smtClean="0">
                <a:effectLst/>
              </a:rPr>
              <a:t>Developing an Industrial Control Systems Cybersecurity Incident Response Capability </a:t>
            </a:r>
            <a:r>
              <a:rPr lang="en-US" dirty="0" smtClean="0">
                <a:effectLst/>
              </a:rPr>
              <a:t>- final. Published October</a:t>
            </a:r>
            <a:r>
              <a:rPr lang="en-US" baseline="0" dirty="0" smtClean="0">
                <a:effectLst/>
              </a:rPr>
              <a:t> </a:t>
            </a:r>
            <a:r>
              <a:rPr lang="en-US" dirty="0" smtClean="0">
                <a:effectLst/>
              </a:rPr>
              <a:t>2009. Retrieved December 7, 2016, from https://ics-cert.us-cert.gov/sites/default/files/recommended_practices/final-RP_ics_cybersecurity_incident_response_100609.pdf/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sz="1200" kern="1200" dirty="0" smtClean="0">
                <a:solidFill>
                  <a:schemeClr val="tx1"/>
                </a:solidFill>
                <a:effectLst/>
                <a:latin typeface="+mn-lt"/>
                <a:ea typeface="+mn-ea"/>
                <a:cs typeface="+mn-cs"/>
              </a:rPr>
              <a:t>The Department of Homeland Security ICS-CERT is chartered to reduce control system cybersecurity risks within and across all critical infrastructure sectors. This program works in coordination with the DHS-created United States Computer Emergency Readiness Team (US-CERT) with regard to cybersecurity but with an ICS focus. Supporting the ICS-CERT are expert staff that are familiar with vulnerabilities, intrusion techniques and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tools, and methods to prevent or mitigate ICS incidents. They are current on cyber attack methods and preventive techniques. In addition, the Control Systems Security Program (CSSP) provides products and services to reduce security risks to ICS asset owners. Other products and services include recommended practices, self assessment tools, ICS security documents, procurement recommendations, and standards support.  CSSP information can be found at </a:t>
            </a:r>
          </a:p>
          <a:p>
            <a:r>
              <a:rPr lang="en-US" dirty="0" smtClean="0"/>
              <a:t> http://www.us-cert.gov/control_systems/index.html.</a:t>
            </a:r>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28</a:t>
            </a:fld>
            <a:endParaRPr lang="en-US"/>
          </a:p>
        </p:txBody>
      </p:sp>
    </p:spTree>
    <p:extLst>
      <p:ext uri="{BB962C8B-B14F-4D97-AF65-F5344CB8AC3E}">
        <p14:creationId xmlns:p14="http://schemas.microsoft.com/office/powerpoint/2010/main" val="6205767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With </a:t>
            </a:r>
            <a:r>
              <a:rPr lang="en-US" dirty="0"/>
              <a:t>ICS, differentiating between cyber-based incidents and those caused by other sources is critical. For example, the reaction to equipment damaged by a disgruntled employee with a crowbar would be vastly different than damage to the same piece of equipment caused by an unknown attacker who manipulated controls on the equipment. It’s important to identify and define each incident type so that the appropriate response can be followed for that unique </a:t>
            </a:r>
            <a:r>
              <a:rPr lang="en-US" dirty="0" smtClean="0"/>
              <a:t>situation.</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https</a:t>
            </a:r>
            <a:r>
              <a:rPr lang="en-US" dirty="0"/>
              <a:t>://ics-cert.us-cert.gov/sites/default/files/recommended_practices/final-RP_ics_cybersecurity_incident_response_100609.pdf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Department of</a:t>
            </a:r>
            <a:r>
              <a:rPr lang="en-US" baseline="0" dirty="0" smtClean="0">
                <a:effectLst/>
              </a:rPr>
              <a:t> </a:t>
            </a:r>
            <a:r>
              <a:rPr lang="en-US" dirty="0" smtClean="0">
                <a:effectLst/>
              </a:rPr>
              <a:t>Homeland Security. </a:t>
            </a:r>
            <a:r>
              <a:rPr lang="en-US" i="1" dirty="0" smtClean="0">
                <a:effectLst/>
              </a:rPr>
              <a:t>Developing an Industrial Control Systems Cybersecurity Incident Response Capability </a:t>
            </a:r>
            <a:r>
              <a:rPr lang="en-US" dirty="0" smtClean="0">
                <a:effectLst/>
              </a:rPr>
              <a:t>- final. Published October</a:t>
            </a:r>
            <a:r>
              <a:rPr lang="en-US" baseline="0" dirty="0" smtClean="0">
                <a:effectLst/>
              </a:rPr>
              <a:t> </a:t>
            </a:r>
            <a:r>
              <a:rPr lang="en-US" dirty="0" smtClean="0">
                <a:effectLst/>
              </a:rPr>
              <a:t>2009. Retrieved December 7, 2016, from https://ics-cert.us-cert.gov/sites/default/files/recommended_practices/final-RP_ics_cybersecurity_incident_response_100609.pdf.</a:t>
            </a:r>
            <a:r>
              <a:rPr lang="en-US" baseline="0" dirty="0" smtClean="0">
                <a:effectLst/>
              </a:rPr>
              <a:t> </a:t>
            </a:r>
            <a:r>
              <a:rPr lang="en-US" dirty="0" smtClean="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29</a:t>
            </a:fld>
            <a:endParaRPr lang="en-US"/>
          </a:p>
        </p:txBody>
      </p:sp>
    </p:spTree>
    <p:extLst>
      <p:ext uri="{BB962C8B-B14F-4D97-AF65-F5344CB8AC3E}">
        <p14:creationId xmlns:p14="http://schemas.microsoft.com/office/powerpoint/2010/main" val="23334845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Information</a:t>
            </a:r>
            <a:r>
              <a:rPr lang="en-US" baseline="0" dirty="0" smtClean="0">
                <a:effectLst/>
              </a:rPr>
              <a:t> included in the table, is located on pages 10-12, </a:t>
            </a:r>
            <a:r>
              <a:rPr lang="en-US" dirty="0" smtClean="0">
                <a:effectLst/>
              </a:rPr>
              <a:t>Department of</a:t>
            </a:r>
            <a:r>
              <a:rPr lang="en-US" baseline="0" dirty="0" smtClean="0">
                <a:effectLst/>
              </a:rPr>
              <a:t> </a:t>
            </a:r>
            <a:r>
              <a:rPr lang="en-US" dirty="0" smtClean="0">
                <a:effectLst/>
              </a:rPr>
              <a:t>Homeland Security. </a:t>
            </a:r>
            <a:r>
              <a:rPr lang="en-US" i="1" dirty="0" smtClean="0">
                <a:effectLst/>
              </a:rPr>
              <a:t>Developing an Industrial Control Systems Cybersecurity Incident Response Capability </a:t>
            </a:r>
            <a:r>
              <a:rPr lang="en-US" dirty="0" smtClean="0">
                <a:effectLst/>
              </a:rPr>
              <a:t>- final. Published October</a:t>
            </a:r>
            <a:r>
              <a:rPr lang="en-US" baseline="0" dirty="0" smtClean="0">
                <a:effectLst/>
              </a:rPr>
              <a:t> </a:t>
            </a:r>
            <a:r>
              <a:rPr lang="en-US" dirty="0" smtClean="0">
                <a:effectLst/>
              </a:rPr>
              <a:t>2009. Retrieved December 7, 2016, from https://ics-cert.us-cert.gov/sites/default/files/recommended_practices/final-RP_ics_cybersecurity_incident_response_100609.pdf.</a:t>
            </a:r>
            <a:r>
              <a:rPr lang="en-US" baseline="0" dirty="0" smtClean="0">
                <a:effectLst/>
              </a:rPr>
              <a:t> </a:t>
            </a:r>
            <a:r>
              <a:rPr lang="en-US" dirty="0" smtClean="0"/>
              <a:t>Note to instructors:</a:t>
            </a:r>
            <a:r>
              <a:rPr lang="en-US" baseline="0" dirty="0" smtClean="0"/>
              <a:t> Students can reference the full document and familiarize themselves with the details that would be included in the plan.</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Department of</a:t>
            </a:r>
            <a:r>
              <a:rPr lang="en-US" baseline="0" dirty="0" smtClean="0">
                <a:effectLst/>
              </a:rPr>
              <a:t> </a:t>
            </a:r>
            <a:r>
              <a:rPr lang="en-US" dirty="0" smtClean="0">
                <a:effectLst/>
              </a:rPr>
              <a:t>Homeland Security. </a:t>
            </a:r>
            <a:r>
              <a:rPr lang="en-US" i="1" dirty="0" smtClean="0">
                <a:effectLst/>
              </a:rPr>
              <a:t>Developing an Industrial Control Systems Cybersecurity Incident Response Capability </a:t>
            </a:r>
            <a:r>
              <a:rPr lang="en-US" dirty="0" smtClean="0">
                <a:effectLst/>
              </a:rPr>
              <a:t>- final. Published October</a:t>
            </a:r>
            <a:r>
              <a:rPr lang="en-US" baseline="0" dirty="0" smtClean="0">
                <a:effectLst/>
              </a:rPr>
              <a:t> </a:t>
            </a:r>
            <a:r>
              <a:rPr lang="en-US" dirty="0" smtClean="0">
                <a:effectLst/>
              </a:rPr>
              <a:t>2009. Retrieved December 7, 2016, from https://ics-cert.us-cert.gov/sites/default/files/recommended_practices/final-RP_ics_cybersecurity_incident_response_100609.pdf.</a:t>
            </a:r>
            <a:r>
              <a:rPr lang="en-US" baseline="0" dirty="0" smtClean="0">
                <a:effectLst/>
              </a:rPr>
              <a:t> </a:t>
            </a:r>
            <a:r>
              <a:rPr lang="en-US" dirty="0" smtClean="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30</a:t>
            </a:fld>
            <a:endParaRPr lang="en-US"/>
          </a:p>
        </p:txBody>
      </p:sp>
    </p:spTree>
    <p:extLst>
      <p:ext uri="{BB962C8B-B14F-4D97-AF65-F5344CB8AC3E}">
        <p14:creationId xmlns:p14="http://schemas.microsoft.com/office/powerpoint/2010/main" val="2143935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Additional information on the </a:t>
            </a:r>
            <a:r>
              <a:rPr lang="en-US" sz="1200" b="0" i="0" u="none" strike="noStrike" kern="1200" baseline="0" dirty="0" err="1">
                <a:solidFill>
                  <a:schemeClr val="tx1"/>
                </a:solidFill>
                <a:latin typeface="+mn-lt"/>
                <a:ea typeface="+mn-ea"/>
                <a:cs typeface="+mn-cs"/>
              </a:rPr>
              <a:t>Maroochy</a:t>
            </a:r>
            <a:r>
              <a:rPr lang="en-US" sz="1200" b="0" i="0" u="none" strike="noStrike" kern="1200" baseline="0" dirty="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Water Services Incident can </a:t>
            </a:r>
            <a:r>
              <a:rPr lang="en-US" sz="1200" b="0" i="0" u="none" strike="noStrike" kern="1200" baseline="0" dirty="0">
                <a:solidFill>
                  <a:schemeClr val="tx1"/>
                </a:solidFill>
                <a:latin typeface="+mn-lt"/>
                <a:ea typeface="+mn-ea"/>
                <a:cs typeface="+mn-cs"/>
              </a:rPr>
              <a:t>be found at</a:t>
            </a:r>
            <a:r>
              <a:rPr lang="en-US" sz="1200" b="0" i="0" u="none" strike="noStrike" kern="1200" baseline="0" dirty="0" smtClean="0">
                <a:solidFill>
                  <a:schemeClr val="tx1"/>
                </a:solidFill>
                <a:latin typeface="+mn-lt"/>
                <a:ea typeface="+mn-ea"/>
                <a:cs typeface="+mn-cs"/>
              </a:rPr>
              <a:t>: http</a:t>
            </a:r>
            <a:r>
              <a:rPr lang="en-US" sz="1200" b="0" i="0" u="none" strike="noStrike" kern="1200" baseline="0" dirty="0">
                <a:solidFill>
                  <a:schemeClr val="tx1"/>
                </a:solidFill>
                <a:latin typeface="+mn-lt"/>
                <a:ea typeface="+mn-ea"/>
                <a:cs typeface="+mn-cs"/>
              </a:rPr>
              <a:t>://</a:t>
            </a:r>
            <a:r>
              <a:rPr lang="en-US" sz="1200" b="0" i="0" u="none" strike="noStrike" kern="1200" baseline="0" dirty="0" smtClean="0">
                <a:solidFill>
                  <a:schemeClr val="tx1"/>
                </a:solidFill>
                <a:latin typeface="+mn-lt"/>
                <a:ea typeface="+mn-ea"/>
                <a:cs typeface="+mn-cs"/>
              </a:rPr>
              <a:t>www.theregister.co.uk/2001/10/31/hacker_jailed_for_revenge_sewage/. </a:t>
            </a:r>
          </a:p>
          <a:p>
            <a:endParaRPr lang="en-US" sz="1200" b="0" i="0" u="none" strike="noStrike" kern="1200" baseline="0" dirty="0" smtClean="0">
              <a:solidFill>
                <a:schemeClr val="tx1"/>
              </a:solidFill>
              <a:latin typeface="+mn-lt"/>
              <a:ea typeface="+mn-ea"/>
              <a:cs typeface="+mn-cs"/>
            </a:endParaRPr>
          </a:p>
          <a:p>
            <a:r>
              <a:rPr lang="en-US" dirty="0" smtClean="0"/>
              <a:t>“pipe-dune-sand-water-sea-waste-1721735” by </a:t>
            </a:r>
            <a:r>
              <a:rPr lang="en-US" sz="1200" kern="1200" dirty="0" err="1" smtClean="0">
                <a:solidFill>
                  <a:schemeClr val="tx1"/>
                </a:solidFill>
                <a:effectLst/>
                <a:latin typeface="+mn-lt"/>
                <a:ea typeface="+mn-ea"/>
                <a:cs typeface="+mn-cs"/>
              </a:rPr>
              <a:t>quicksandala</a:t>
            </a:r>
            <a:r>
              <a:rPr lang="en-US" sz="1200" kern="1200" dirty="0" smtClean="0">
                <a:solidFill>
                  <a:schemeClr val="tx1"/>
                </a:solidFill>
                <a:effectLst/>
                <a:latin typeface="+mn-lt"/>
                <a:ea typeface="+mn-ea"/>
                <a:cs typeface="+mn-cs"/>
              </a:rPr>
              <a:t> </a:t>
            </a:r>
            <a:r>
              <a:rPr lang="en-US" dirty="0" smtClean="0"/>
              <a:t>CC0 Public Domain</a:t>
            </a:r>
            <a:r>
              <a:rPr lang="en-US" baseline="0" dirty="0" smtClean="0"/>
              <a:t> via </a:t>
            </a:r>
            <a:r>
              <a:rPr lang="en-US" baseline="0" dirty="0" err="1" smtClean="0"/>
              <a:t>Pixabay</a:t>
            </a:r>
            <a:r>
              <a:rPr lang="en-US" baseline="0" dirty="0" smtClean="0"/>
              <a:t>. https://pixabay.com/en/pipe-dune-sand-water-sea-waste-1721735/  </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9A04304-B135-4D54-BEFB-4DCF8A3AC62D}" type="slidenum">
              <a:rPr lang="en-US" smtClean="0"/>
              <a:t>4</a:t>
            </a:fld>
            <a:endParaRPr lang="en-US"/>
          </a:p>
        </p:txBody>
      </p:sp>
    </p:spTree>
    <p:extLst>
      <p:ext uri="{BB962C8B-B14F-4D97-AF65-F5344CB8AC3E}">
        <p14:creationId xmlns:p14="http://schemas.microsoft.com/office/powerpoint/2010/main" val="35626862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https</a:t>
            </a:r>
            <a:r>
              <a:rPr lang="en-US" dirty="0"/>
              <a:t>://ics-cert.us-cert.gov/sites/default/files/recommended_practices/final-RP_ics_cybersecurity_incident_response_100609.pdf. Note to instructors:</a:t>
            </a:r>
            <a:r>
              <a:rPr lang="en-US" baseline="0" dirty="0"/>
              <a:t>  Students </a:t>
            </a:r>
            <a:r>
              <a:rPr lang="en-US" baseline="0" dirty="0" smtClean="0"/>
              <a:t>can </a:t>
            </a:r>
            <a:r>
              <a:rPr lang="en-US" baseline="0" dirty="0"/>
              <a:t>reference the full document and familiarize themselves with the details that would be included in the plan.</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Department of</a:t>
            </a:r>
            <a:r>
              <a:rPr lang="en-US" baseline="0" dirty="0" smtClean="0">
                <a:effectLst/>
              </a:rPr>
              <a:t> </a:t>
            </a:r>
            <a:r>
              <a:rPr lang="en-US" dirty="0" smtClean="0">
                <a:effectLst/>
              </a:rPr>
              <a:t>Homeland Security. </a:t>
            </a:r>
            <a:r>
              <a:rPr lang="en-US" i="1" dirty="0" smtClean="0">
                <a:effectLst/>
              </a:rPr>
              <a:t>Developing an Industrial Control Systems Cybersecurity Incident Response Capability </a:t>
            </a:r>
            <a:r>
              <a:rPr lang="en-US" dirty="0" smtClean="0">
                <a:effectLst/>
              </a:rPr>
              <a:t>- final. Published October</a:t>
            </a:r>
            <a:r>
              <a:rPr lang="en-US" baseline="0" dirty="0" smtClean="0">
                <a:effectLst/>
              </a:rPr>
              <a:t> </a:t>
            </a:r>
            <a:r>
              <a:rPr lang="en-US" dirty="0" smtClean="0">
                <a:effectLst/>
              </a:rPr>
              <a:t>2009. Retrieved December 7, 2016, from https://ics-cert.us-cert.gov/sites/default/files/recommended_practices/final-RP_ics_cybersecurity_incident_response_100609.pdf.</a:t>
            </a:r>
            <a:r>
              <a:rPr lang="en-US" baseline="0" dirty="0" smtClean="0">
                <a:effectLst/>
              </a:rPr>
              <a:t> </a:t>
            </a:r>
            <a:r>
              <a:rPr lang="en-US" dirty="0" smtClean="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31</a:t>
            </a:fld>
            <a:endParaRPr lang="en-US"/>
          </a:p>
        </p:txBody>
      </p:sp>
    </p:spTree>
    <p:extLst>
      <p:ext uri="{BB962C8B-B14F-4D97-AF65-F5344CB8AC3E}">
        <p14:creationId xmlns:p14="http://schemas.microsoft.com/office/powerpoint/2010/main" val="7678626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https://ics-cert.us-cert.gov/sites/default/files/recommended_practices/final-RP_ics_cybersecurity_incident_response_100609.pdf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Department of</a:t>
            </a:r>
            <a:r>
              <a:rPr lang="en-US" baseline="0" dirty="0" smtClean="0">
                <a:effectLst/>
              </a:rPr>
              <a:t> </a:t>
            </a:r>
            <a:r>
              <a:rPr lang="en-US" dirty="0" smtClean="0">
                <a:effectLst/>
              </a:rPr>
              <a:t>Homeland Security. </a:t>
            </a:r>
            <a:r>
              <a:rPr lang="en-US" i="1" dirty="0" smtClean="0">
                <a:effectLst/>
              </a:rPr>
              <a:t>Developing an Industrial Control Systems Cybersecurity Incident Response Capability </a:t>
            </a:r>
            <a:r>
              <a:rPr lang="en-US" dirty="0" smtClean="0">
                <a:effectLst/>
              </a:rPr>
              <a:t>- final. Published October</a:t>
            </a:r>
            <a:r>
              <a:rPr lang="en-US" baseline="0" dirty="0" smtClean="0">
                <a:effectLst/>
              </a:rPr>
              <a:t> </a:t>
            </a:r>
            <a:r>
              <a:rPr lang="en-US" dirty="0" smtClean="0">
                <a:effectLst/>
              </a:rPr>
              <a:t>2009. Retrieved December 7, 2016, from https://ics-cert.us-cert.gov/sites/default/files/recommended_practices/final-RP_ics_cybersecurity_incident_response_100609.pdf.</a:t>
            </a:r>
            <a:r>
              <a:rPr lang="en-US" baseline="0" dirty="0" smtClean="0">
                <a:effectLst/>
              </a:rPr>
              <a:t> </a:t>
            </a:r>
            <a:r>
              <a:rPr lang="en-US" dirty="0" smtClean="0">
                <a:effectLst/>
              </a:rPr>
              <a:t> </a:t>
            </a:r>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32</a:t>
            </a:fld>
            <a:endParaRPr lang="en-US"/>
          </a:p>
        </p:txBody>
      </p:sp>
    </p:spTree>
    <p:extLst>
      <p:ext uri="{BB962C8B-B14F-4D97-AF65-F5344CB8AC3E}">
        <p14:creationId xmlns:p14="http://schemas.microsoft.com/office/powerpoint/2010/main" val="21282034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Core </a:t>
            </a:r>
            <a:r>
              <a:rPr lang="en-US" dirty="0"/>
              <a:t>capabilities are distinct critical elements necessary to achieve the </a:t>
            </a:r>
            <a:r>
              <a:rPr lang="en-US" dirty="0" smtClean="0"/>
              <a:t>goal</a:t>
            </a:r>
            <a:r>
              <a:rPr lang="en-US" dirty="0"/>
              <a:t>. They provide a common vocabulary describing the significant functions that must be developed and executed across the whole community to ensure national preparedness.</a:t>
            </a:r>
          </a:p>
          <a:p>
            <a:endParaRPr lang="en-US" dirty="0"/>
          </a:p>
          <a:p>
            <a:r>
              <a:rPr lang="en-US" dirty="0"/>
              <a:t>Three response core capabilities—Planning, Public Information and Warning, and Operational Coordination—span all five mission areas. These common core capabilities are essential to the success of the other core capabilities. They help establish unity of effort among all those involved in the Response mission area. </a:t>
            </a:r>
            <a:endParaRPr lang="en-US" dirty="0" smtClean="0"/>
          </a:p>
          <a:p>
            <a:endParaRPr lang="en-US" dirty="0"/>
          </a:p>
          <a:p>
            <a:pPr marL="171450" indent="-171450">
              <a:buFont typeface="Arial" panose="020B0604020202020204" pitchFamily="34" charset="0"/>
              <a:buChar char="•"/>
            </a:pPr>
            <a:r>
              <a:rPr lang="en-US" b="1" dirty="0"/>
              <a:t>Planning. </a:t>
            </a:r>
            <a:r>
              <a:rPr lang="en-US" dirty="0"/>
              <a:t>Planning makes it possible to manage the life cycle of a potential crisis, determine capability requirements, and help stakeholders learn their roles. It includes the collection, analysis, and dissemination of risk assessment data and the development of plans, procedures, mutual aid and assistance agreements, strategies, and other arrangements to perform specific missions and tasks. Governments at all levels have a responsibility to develop all-hazards response plans prior to and during an incident. Including a broad range of partners in the planning process helps ensure that the needs and potential contributions of all elements are integrated into workable plans. </a:t>
            </a:r>
            <a:endParaRPr lang="en-US" dirty="0" smtClean="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1" dirty="0"/>
              <a:t>Public Information and Warning</a:t>
            </a:r>
            <a:r>
              <a:rPr lang="en-US" dirty="0"/>
              <a:t>. For an effective response, jurisdictions must provide accurate and accessible information to </a:t>
            </a:r>
            <a:r>
              <a:rPr lang="en-US" dirty="0" smtClean="0"/>
              <a:t>decision-makers </a:t>
            </a:r>
            <a:r>
              <a:rPr lang="en-US" dirty="0"/>
              <a:t>and the public. This includes development of accessible message content, such as incident facts, health risk warnings, </a:t>
            </a:r>
            <a:r>
              <a:rPr lang="en-US" dirty="0" smtClean="0"/>
              <a:t>pre-incident </a:t>
            </a:r>
            <a:r>
              <a:rPr lang="en-US" dirty="0"/>
              <a:t>recommendations, evacuation guidance, and other protective measures. It also includes developing strategies for when, where, how, and by whom information will be delivered and ensuring that all levels of government agree on unified messages. Information must be shared with the public and other members of the response community efficiently, effectively, and in an accessible manner. Effective public information and warning is particularly important in dealing with incidents that start small but may evolve to have greater consequences. </a:t>
            </a:r>
            <a:endParaRPr lang="en-US" dirty="0" smtClean="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1" dirty="0"/>
              <a:t>Operational Coordination. </a:t>
            </a:r>
            <a:r>
              <a:rPr lang="en-US" dirty="0"/>
              <a:t>For incident response, coordination of operations must occur both among those tasked to deliver the various response core capabilities and with those delivering the core capabilities of other mission areas. This coordination occurs through response structures based on clearly established roles, responsibilities, and reporting protocols. Using NIMS principles, structures, and coordinating processes enhances the efficiency and effectiveness of response. Specific actions to achieve this core capability may include coordinating initial actions, managing ESFs, coordinating requests for additional support, and identifying and integrating resources and capabilities. </a:t>
            </a:r>
          </a:p>
        </p:txBody>
      </p:sp>
      <p:sp>
        <p:nvSpPr>
          <p:cNvPr id="4" name="Slide Number Placeholder 3"/>
          <p:cNvSpPr>
            <a:spLocks noGrp="1"/>
          </p:cNvSpPr>
          <p:nvPr>
            <p:ph type="sldNum" sz="quarter" idx="10"/>
          </p:nvPr>
        </p:nvSpPr>
        <p:spPr/>
        <p:txBody>
          <a:bodyPr/>
          <a:lstStyle/>
          <a:p>
            <a:fld id="{29A04304-B135-4D54-BEFB-4DCF8A3AC62D}" type="slidenum">
              <a:rPr lang="en-US" smtClean="0"/>
              <a:t>34</a:t>
            </a:fld>
            <a:endParaRPr lang="en-US"/>
          </a:p>
        </p:txBody>
      </p:sp>
    </p:spTree>
    <p:extLst>
      <p:ext uri="{BB962C8B-B14F-4D97-AF65-F5344CB8AC3E}">
        <p14:creationId xmlns:p14="http://schemas.microsoft.com/office/powerpoint/2010/main" val="33189911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29A04304-B135-4D54-BEFB-4DCF8A3AC62D}" type="slidenum">
              <a:rPr lang="en-US" smtClean="0"/>
              <a:t>35</a:t>
            </a:fld>
            <a:endParaRPr lang="en-US"/>
          </a:p>
        </p:txBody>
      </p:sp>
    </p:spTree>
    <p:extLst>
      <p:ext uri="{BB962C8B-B14F-4D97-AF65-F5344CB8AC3E}">
        <p14:creationId xmlns:p14="http://schemas.microsoft.com/office/powerpoint/2010/main" val="8588888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29A04304-B135-4D54-BEFB-4DCF8A3AC62D}" type="slidenum">
              <a:rPr lang="en-US" smtClean="0"/>
              <a:t>36</a:t>
            </a:fld>
            <a:endParaRPr lang="en-US"/>
          </a:p>
        </p:txBody>
      </p:sp>
    </p:spTree>
    <p:extLst>
      <p:ext uri="{BB962C8B-B14F-4D97-AF65-F5344CB8AC3E}">
        <p14:creationId xmlns:p14="http://schemas.microsoft.com/office/powerpoint/2010/main" val="21458050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29A04304-B135-4D54-BEFB-4DCF8A3AC62D}" type="slidenum">
              <a:rPr lang="en-US" smtClean="0"/>
              <a:t>37</a:t>
            </a:fld>
            <a:endParaRPr lang="en-US"/>
          </a:p>
        </p:txBody>
      </p:sp>
    </p:spTree>
    <p:extLst>
      <p:ext uri="{BB962C8B-B14F-4D97-AF65-F5344CB8AC3E}">
        <p14:creationId xmlns:p14="http://schemas.microsoft.com/office/powerpoint/2010/main" val="2524305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Slammer spread at a rate 250 times faster than Code Red, scanning approximately 55 million systems per second within 3 minutes of its release,</a:t>
            </a:r>
            <a:r>
              <a:rPr lang="en-US" sz="1200" kern="1200" baseline="0" dirty="0">
                <a:solidFill>
                  <a:schemeClr val="tx1"/>
                </a:solidFill>
                <a:effectLst/>
                <a:latin typeface="+mn-lt"/>
                <a:ea typeface="+mn-ea"/>
                <a:cs typeface="+mn-cs"/>
              </a:rPr>
              <a:t> doubling its rate of infection every 8.5 seconds. </a:t>
            </a:r>
            <a:r>
              <a:rPr lang="en-US" sz="1200" kern="1200" baseline="0" dirty="0" smtClean="0">
                <a:solidFill>
                  <a:schemeClr val="tx1"/>
                </a:solidFill>
                <a:effectLst/>
                <a:latin typeface="+mn-lt"/>
                <a:ea typeface="+mn-ea"/>
                <a:cs typeface="+mn-cs"/>
              </a:rPr>
              <a:t>Within </a:t>
            </a:r>
            <a:r>
              <a:rPr lang="en-US" sz="1200" kern="1200" baseline="0" dirty="0">
                <a:solidFill>
                  <a:schemeClr val="tx1"/>
                </a:solidFill>
                <a:effectLst/>
                <a:latin typeface="+mn-lt"/>
                <a:ea typeface="+mn-ea"/>
                <a:cs typeface="+mn-cs"/>
              </a:rPr>
              <a:t>10 minutes, 90% of vulnerable hosts were </a:t>
            </a:r>
            <a:r>
              <a:rPr lang="en-US" sz="1200" kern="1200" baseline="0" dirty="0" smtClean="0">
                <a:solidFill>
                  <a:schemeClr val="tx1"/>
                </a:solidFill>
                <a:effectLst/>
                <a:latin typeface="+mn-lt"/>
                <a:ea typeface="+mn-ea"/>
                <a:cs typeface="+mn-cs"/>
              </a:rPr>
              <a:t>infected </a:t>
            </a:r>
            <a:r>
              <a:rPr lang="en-US" sz="1200" kern="1200" baseline="0" dirty="0">
                <a:solidFill>
                  <a:schemeClr val="tx1"/>
                </a:solidFill>
                <a:effectLst/>
                <a:latin typeface="+mn-lt"/>
                <a:ea typeface="+mn-ea"/>
                <a:cs typeface="+mn-cs"/>
              </a:rPr>
              <a:t>worldwide.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Additional information on the Davis-</a:t>
            </a:r>
            <a:r>
              <a:rPr lang="en-US" sz="1200" b="0" i="0" u="none" strike="noStrike" kern="1200" baseline="0" dirty="0" err="1">
                <a:solidFill>
                  <a:schemeClr val="tx1"/>
                </a:solidFill>
                <a:latin typeface="+mn-lt"/>
                <a:ea typeface="+mn-ea"/>
                <a:cs typeface="+mn-cs"/>
              </a:rPr>
              <a:t>Besse</a:t>
            </a:r>
            <a:r>
              <a:rPr lang="en-US" sz="1200" b="0" i="0" u="none" strike="noStrike" kern="1200" baseline="0" dirty="0">
                <a:solidFill>
                  <a:schemeClr val="tx1"/>
                </a:solidFill>
                <a:latin typeface="+mn-lt"/>
                <a:ea typeface="+mn-ea"/>
                <a:cs typeface="+mn-cs"/>
              </a:rPr>
              <a:t> incident can found </a:t>
            </a:r>
            <a:r>
              <a:rPr lang="en-US" sz="1200" b="0" i="0" u="none" strike="noStrike" kern="1200" baseline="0" dirty="0" smtClean="0">
                <a:solidFill>
                  <a:schemeClr val="tx1"/>
                </a:solidFill>
                <a:latin typeface="+mn-lt"/>
                <a:ea typeface="+mn-ea"/>
                <a:cs typeface="+mn-cs"/>
              </a:rPr>
              <a:t>at </a:t>
            </a:r>
            <a:r>
              <a:rPr lang="en-US" sz="1200" b="0" i="0" u="none" strike="noStrike" kern="1200" baseline="0" dirty="0">
                <a:solidFill>
                  <a:schemeClr val="tx1"/>
                </a:solidFill>
                <a:latin typeface="+mn-lt"/>
                <a:ea typeface="+mn-ea"/>
                <a:cs typeface="+mn-cs"/>
              </a:rPr>
              <a:t>http://</a:t>
            </a:r>
            <a:r>
              <a:rPr lang="en-US" sz="1200" b="0" i="0" u="none" strike="noStrike" kern="1200" baseline="0" dirty="0" smtClean="0">
                <a:solidFill>
                  <a:schemeClr val="tx1"/>
                </a:solidFill>
                <a:latin typeface="+mn-lt"/>
                <a:ea typeface="+mn-ea"/>
                <a:cs typeface="+mn-cs"/>
              </a:rPr>
              <a:t>www.securityfocus.com/news/6767. </a:t>
            </a: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5</a:t>
            </a:fld>
            <a:endParaRPr lang="en-US"/>
          </a:p>
        </p:txBody>
      </p:sp>
    </p:spTree>
    <p:extLst>
      <p:ext uri="{BB962C8B-B14F-4D97-AF65-F5344CB8AC3E}">
        <p14:creationId xmlns:p14="http://schemas.microsoft.com/office/powerpoint/2010/main" val="2720098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This is the same incident as was mentioned on Slide 29 of the PowerPoint presentation for Lesson 6, Vulnerabilities.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“Wildflowers And Pipeline” by Ken </a:t>
            </a:r>
            <a:r>
              <a:rPr lang="en-US" sz="1200" b="0" i="0" u="none" strike="noStrike" kern="1200" baseline="0" dirty="0" err="1" smtClean="0">
                <a:solidFill>
                  <a:schemeClr val="tx1"/>
                </a:solidFill>
                <a:latin typeface="+mn-lt"/>
                <a:ea typeface="+mn-ea"/>
                <a:cs typeface="+mn-cs"/>
              </a:rPr>
              <a:t>Kistler</a:t>
            </a:r>
            <a:r>
              <a:rPr lang="en-US" sz="1200" b="0" i="0" u="none" strike="noStrike" kern="1200" baseline="0" dirty="0" smtClean="0">
                <a:solidFill>
                  <a:schemeClr val="tx1"/>
                </a:solidFill>
                <a:latin typeface="+mn-lt"/>
                <a:ea typeface="+mn-ea"/>
                <a:cs typeface="+mn-cs"/>
              </a:rPr>
              <a:t> via publicdomainpictures.net. http://www.publicdomainpictures.net/view-image.php?image=88047&amp;picture=polne-kwiaty-i-pipeline CC0 1.0 https://creativecommons.org/publicdomain/zero/1.0/ </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9A04304-B135-4D54-BEFB-4DCF8A3AC62D}" type="slidenum">
              <a:rPr lang="en-US" smtClean="0"/>
              <a:t>6</a:t>
            </a:fld>
            <a:endParaRPr lang="en-US"/>
          </a:p>
        </p:txBody>
      </p:sp>
    </p:spTree>
    <p:extLst>
      <p:ext uri="{BB962C8B-B14F-4D97-AF65-F5344CB8AC3E}">
        <p14:creationId xmlns:p14="http://schemas.microsoft.com/office/powerpoint/2010/main" val="2279325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Figure 3-1.</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Incident Response Life Cycle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Dept. of Commerce. Retrieved from http://nvlpubs.nist.gov/nistpubs/SpecialPublications/NIST.SP.800-61r2.pdf.</a:t>
            </a:r>
          </a:p>
          <a:p>
            <a:endParaRPr lang="en-US" dirty="0" smtClean="0"/>
          </a:p>
          <a:p>
            <a:endParaRPr lang="en-US" dirty="0" smtClean="0"/>
          </a:p>
          <a:p>
            <a:r>
              <a:rPr lang="en-US" dirty="0" smtClean="0"/>
              <a:t>This </a:t>
            </a:r>
            <a:r>
              <a:rPr lang="en-US" dirty="0"/>
              <a:t>figure,</a:t>
            </a:r>
            <a:r>
              <a:rPr lang="en-US" baseline="0" dirty="0"/>
              <a:t> from NIST’s SP </a:t>
            </a:r>
            <a:r>
              <a:rPr lang="en-US" baseline="0" dirty="0" smtClean="0"/>
              <a:t>800-61 </a:t>
            </a:r>
            <a:r>
              <a:rPr lang="en-US" i="1" baseline="0" dirty="0" smtClean="0"/>
              <a:t>Computer </a:t>
            </a:r>
            <a:r>
              <a:rPr lang="en-US" i="1" baseline="0" dirty="0"/>
              <a:t>Security Incident Handling </a:t>
            </a:r>
            <a:r>
              <a:rPr lang="en-US" i="1" baseline="0" dirty="0" smtClean="0"/>
              <a:t>Guide</a:t>
            </a:r>
            <a:r>
              <a:rPr lang="en-US" baseline="0" dirty="0" smtClean="0"/>
              <a:t>, describes </a:t>
            </a:r>
            <a:r>
              <a:rPr lang="en-US" baseline="0" dirty="0"/>
              <a:t>the phases involved with incident response. </a:t>
            </a:r>
            <a:r>
              <a:rPr lang="en-US" dirty="0"/>
              <a:t>The initial phase involves establishing and training an incident response team, and acquiring the necessary tools and resources. During preparation, the organization also attempts to limit the number of incidents that will occur by selecting and implementing a set of controls based on the results of risk assessments. However, residual risk will inevitably persist after controls are implemented. Detection of security breaches is thus necessary to alert the organization whenever incidents occur. In keeping with the severity of the incident, the organization can mitigate the impact of the incident by containing it and ultimately recovering from it. During this phase, activity often cycles back to detection and analysis—for example, to see if additional hosts are infected by malware while eradicating a malware incident. After the incident is adequately handled, the organization issues a report that details the cause and cost of the incident and the steps the organization should take to prevent future incidents.</a:t>
            </a:r>
          </a:p>
        </p:txBody>
      </p:sp>
      <p:sp>
        <p:nvSpPr>
          <p:cNvPr id="4" name="Slide Number Placeholder 3"/>
          <p:cNvSpPr>
            <a:spLocks noGrp="1"/>
          </p:cNvSpPr>
          <p:nvPr>
            <p:ph type="sldNum" sz="quarter" idx="10"/>
          </p:nvPr>
        </p:nvSpPr>
        <p:spPr/>
        <p:txBody>
          <a:bodyPr/>
          <a:lstStyle/>
          <a:p>
            <a:fld id="{29A04304-B135-4D54-BEFB-4DCF8A3AC62D}" type="slidenum">
              <a:rPr lang="en-US" smtClean="0"/>
              <a:t>7</a:t>
            </a:fld>
            <a:endParaRPr lang="en-US"/>
          </a:p>
        </p:txBody>
      </p:sp>
    </p:spTree>
    <p:extLst>
      <p:ext uri="{BB962C8B-B14F-4D97-AF65-F5344CB8AC3E}">
        <p14:creationId xmlns:p14="http://schemas.microsoft.com/office/powerpoint/2010/main" val="2272493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Dept. of Commerce. Retrieved from http://nvlpubs.nist.gov/nistpubs/SpecialPublications/NIST.SP.800-61r2.pdf.</a:t>
            </a:r>
          </a:p>
          <a:p>
            <a:endParaRPr lang="en-US" dirty="0" smtClean="0"/>
          </a:p>
          <a:p>
            <a:endParaRPr lang="en-US" dirty="0" smtClean="0"/>
          </a:p>
          <a:p>
            <a:r>
              <a:rPr lang="en-US" dirty="0" smtClean="0"/>
              <a:t>From </a:t>
            </a:r>
            <a:r>
              <a:rPr lang="en-US" dirty="0"/>
              <a:t>the SP 800-61: “Many incident response teams create a jump kit, which is a portable case that contains materials that may be needed during an investigation. The jump kit should be ready to go at all times. Jump kits contain many of the same items listed in the bulleted lists above. For example, each jump kit typically includes a laptop, loaded with appropriate software (e.g., packet sniffers, digital forensics). Other important materials include backup devices, blank media, and basic networking equipment and cables. Because the purpose of having a jump kit is to facilitate faster responses, the team should avoid borrowing items from the jump kit.  </a:t>
            </a:r>
          </a:p>
          <a:p>
            <a:endParaRPr lang="en-US" dirty="0" smtClean="0"/>
          </a:p>
          <a:p>
            <a:r>
              <a:rPr lang="en-US" dirty="0" smtClean="0"/>
              <a:t>Each </a:t>
            </a:r>
            <a:r>
              <a:rPr lang="en-US" dirty="0"/>
              <a:t>incident handler should have access to at least two computing devices (e.g., laptops). One, such as the one from the jump kit, should be used to perform packet sniffing, malware analysis, and all other actions that risk contaminating the laptop that performs them. This laptop should be scrubbed and all software reinstalled before it is used for another incident. Note that because this laptop is </a:t>
            </a:r>
            <a:r>
              <a:rPr lang="en-US" dirty="0" smtClean="0"/>
              <a:t>for a special </a:t>
            </a:r>
            <a:r>
              <a:rPr lang="en-US" dirty="0"/>
              <a:t>purpose, it is likely to use software other than the standard enterprise tools and </a:t>
            </a:r>
            <a:r>
              <a:rPr lang="en-US" dirty="0" smtClean="0"/>
              <a:t>configurations. </a:t>
            </a:r>
            <a:r>
              <a:rPr lang="en-US" dirty="0"/>
              <a:t>W</a:t>
            </a:r>
            <a:r>
              <a:rPr lang="en-US" dirty="0" smtClean="0"/>
              <a:t>henever possible, </a:t>
            </a:r>
            <a:r>
              <a:rPr lang="en-US" dirty="0"/>
              <a:t>the incident handlers should be allowed to specify basic technical requirements for these </a:t>
            </a:r>
            <a:r>
              <a:rPr lang="en-US" dirty="0" smtClean="0"/>
              <a:t>special-purpose </a:t>
            </a:r>
            <a:r>
              <a:rPr lang="en-US" dirty="0"/>
              <a:t>investigative laptops. In addition to an investigative laptop, each incident handler should also have a standard laptop, smart phone, or other computing device for writing reports, reading email, and performing other duties unrelated to the hands-on incident analysis. </a:t>
            </a:r>
            <a:endParaRPr lang="en-US" dirty="0" smtClean="0"/>
          </a:p>
          <a:p>
            <a:endParaRPr lang="en-US" dirty="0"/>
          </a:p>
          <a:p>
            <a:r>
              <a:rPr lang="en-US" dirty="0"/>
              <a:t>Exercises involving simulated incidents can also be very useful for preparing staff for incident handling; see NIST SP 800-84 for more information on </a:t>
            </a:r>
            <a:r>
              <a:rPr lang="en-US" dirty="0" smtClean="0"/>
              <a:t>exercises </a:t>
            </a:r>
            <a:r>
              <a:rPr lang="en-US" dirty="0"/>
              <a:t>and Appendix A for sample exercise scenarios. “</a:t>
            </a:r>
          </a:p>
        </p:txBody>
      </p:sp>
      <p:sp>
        <p:nvSpPr>
          <p:cNvPr id="4" name="Slide Number Placeholder 3"/>
          <p:cNvSpPr>
            <a:spLocks noGrp="1"/>
          </p:cNvSpPr>
          <p:nvPr>
            <p:ph type="sldNum" sz="quarter" idx="10"/>
          </p:nvPr>
        </p:nvSpPr>
        <p:spPr/>
        <p:txBody>
          <a:bodyPr/>
          <a:lstStyle/>
          <a:p>
            <a:fld id="{29A04304-B135-4D54-BEFB-4DCF8A3AC62D}" type="slidenum">
              <a:rPr lang="en-US" smtClean="0"/>
              <a:t>8</a:t>
            </a:fld>
            <a:endParaRPr lang="en-US"/>
          </a:p>
        </p:txBody>
      </p:sp>
    </p:spTree>
    <p:extLst>
      <p:ext uri="{BB962C8B-B14F-4D97-AF65-F5344CB8AC3E}">
        <p14:creationId xmlns:p14="http://schemas.microsoft.com/office/powerpoint/2010/main" val="4034912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a:t>
            </a:r>
            <a:r>
              <a:rPr lang="en-US" dirty="0" err="1" smtClean="0">
                <a:effectLst/>
              </a:rPr>
              <a:t>Dept</a:t>
            </a:r>
            <a:r>
              <a:rPr lang="en-US" dirty="0" smtClean="0">
                <a:effectLst/>
              </a:rPr>
              <a:t> of Commerce. Retrieved from http://nvlpubs.nist.gov/nistpubs/SpecialPublications/NIST.SP.800-61r2.pdf</a:t>
            </a:r>
          </a:p>
          <a:p>
            <a:endParaRPr lang="en-US" dirty="0" smtClean="0"/>
          </a:p>
          <a:p>
            <a:r>
              <a:rPr lang="en-US" dirty="0" smtClean="0"/>
              <a:t> </a:t>
            </a:r>
          </a:p>
          <a:p>
            <a:r>
              <a:rPr lang="en-US" dirty="0" smtClean="0"/>
              <a:t>From </a:t>
            </a:r>
            <a:r>
              <a:rPr lang="en-US" dirty="0"/>
              <a:t>the SP 800-61: </a:t>
            </a:r>
          </a:p>
          <a:p>
            <a:pPr marL="171450" indent="-171450">
              <a:buFont typeface="Arial" panose="020B0604020202020204" pitchFamily="34" charset="0"/>
              <a:buChar char="•"/>
            </a:pPr>
            <a:r>
              <a:rPr lang="en-US" b="1" dirty="0" smtClean="0"/>
              <a:t>Risk </a:t>
            </a:r>
            <a:r>
              <a:rPr lang="en-US" b="1" dirty="0"/>
              <a:t>Assessments</a:t>
            </a:r>
            <a:r>
              <a:rPr lang="en-US" dirty="0"/>
              <a:t>. Periodic risk assessments of systems and applications should determine what risks are posed by combinations of threats and vulnerabilities.25 This should include understanding the applicable threats, including organization-specific threats. Each risk should be prioritized, and the risks can be mitigated, transferred, or accepted until a reasonable overall level of risk is reached. Another benefit of conducting risk assessments regularly is that critical resources are identified, allowing staff to emphasize monitoring and response activities for those resources.</a:t>
            </a:r>
          </a:p>
          <a:p>
            <a:pPr marL="171450" indent="-171450">
              <a:buFont typeface="Arial" panose="020B0604020202020204" pitchFamily="34" charset="0"/>
              <a:buChar char="•"/>
            </a:pPr>
            <a:r>
              <a:rPr lang="en-US" b="1" dirty="0"/>
              <a:t>Host Security</a:t>
            </a:r>
            <a:r>
              <a:rPr lang="en-US" dirty="0"/>
              <a:t>. All hosts should be hardened appropriately using standard configurations. In addition to keeping each host properly patched, hosts should be configured to follow the principle of least privilege—granting users only the privileges necessary for performing their authorized tasks. Hosts should have auditing enabled and should log significant security-related events. The security of hosts and their configurations should be continuously </a:t>
            </a:r>
            <a:r>
              <a:rPr lang="en-US" dirty="0" smtClean="0"/>
              <a:t>monitored. </a:t>
            </a:r>
            <a:r>
              <a:rPr lang="en-US" dirty="0"/>
              <a:t>Many organizations use Security Content Automation Protocol (SCAP</a:t>
            </a:r>
            <a:r>
              <a:rPr lang="en-US" dirty="0" smtClean="0"/>
              <a:t>) 28 </a:t>
            </a:r>
            <a:r>
              <a:rPr lang="en-US" dirty="0"/>
              <a:t>expressed operating system and application configuration checklists to assist in securing hosts consistently and effectively.</a:t>
            </a:r>
          </a:p>
          <a:p>
            <a:pPr marL="171450" indent="-171450">
              <a:buFont typeface="Arial" panose="020B0604020202020204" pitchFamily="34" charset="0"/>
              <a:buChar char="•"/>
            </a:pPr>
            <a:r>
              <a:rPr lang="en-US" b="1" dirty="0"/>
              <a:t>Network Security</a:t>
            </a:r>
            <a:r>
              <a:rPr lang="en-US" dirty="0"/>
              <a:t>. The network perimeter should be configured to deny all activity that is not expressly permitted. This includes securing all connection points, such as virtual private networks (VPNs) and dedicated connections to other organizations. </a:t>
            </a:r>
          </a:p>
          <a:p>
            <a:pPr marL="171450" indent="-171450">
              <a:buFont typeface="Arial" panose="020B0604020202020204" pitchFamily="34" charset="0"/>
              <a:buChar char="•"/>
            </a:pPr>
            <a:r>
              <a:rPr lang="en-US" b="1" dirty="0"/>
              <a:t>Malware Prevention. </a:t>
            </a:r>
            <a:r>
              <a:rPr lang="en-US" dirty="0"/>
              <a:t>Software to detect and stop malware should be deployed throughout the organization. Malware protection should be deployed at the host level (e.g., server and workstation operating systems), the application server level (e.g., email server, web proxies), and the application client level (e.g., email clients, instant messaging clients).</a:t>
            </a:r>
          </a:p>
          <a:p>
            <a:pPr marL="171450" indent="-171450">
              <a:buFont typeface="Arial" panose="020B0604020202020204" pitchFamily="34" charset="0"/>
              <a:buChar char="•"/>
            </a:pPr>
            <a:r>
              <a:rPr lang="en-US" b="1" dirty="0"/>
              <a:t>User Awareness and Training</a:t>
            </a:r>
            <a:r>
              <a:rPr lang="en-US" dirty="0"/>
              <a:t>. Users should be made aware of policies and procedures regarding appropriate use of networks, systems, and applications. Applicable lessons learned from previous incidents should also be shared with users so they can see how their actions could affect the organization. Improving user awareness regarding incidents should reduce the frequency of incidents. IT staff should be trained so that they can maintain their networks, systems, and applications in accordance with the organization’s security standards. </a:t>
            </a:r>
          </a:p>
        </p:txBody>
      </p:sp>
      <p:sp>
        <p:nvSpPr>
          <p:cNvPr id="4" name="Slide Number Placeholder 3"/>
          <p:cNvSpPr>
            <a:spLocks noGrp="1"/>
          </p:cNvSpPr>
          <p:nvPr>
            <p:ph type="sldNum" sz="quarter" idx="10"/>
          </p:nvPr>
        </p:nvSpPr>
        <p:spPr/>
        <p:txBody>
          <a:bodyPr/>
          <a:lstStyle/>
          <a:p>
            <a:fld id="{29A04304-B135-4D54-BEFB-4DCF8A3AC62D}" type="slidenum">
              <a:rPr lang="en-US" smtClean="0"/>
              <a:t>9</a:t>
            </a:fld>
            <a:endParaRPr lang="en-US"/>
          </a:p>
        </p:txBody>
      </p:sp>
    </p:spTree>
    <p:extLst>
      <p:ext uri="{BB962C8B-B14F-4D97-AF65-F5344CB8AC3E}">
        <p14:creationId xmlns:p14="http://schemas.microsoft.com/office/powerpoint/2010/main" val="2303425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Figure 3-2. Incident Response Life Cycle (Detection and Analysis) </a:t>
            </a:r>
            <a:endParaRPr lang="en-US"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Cichonski</a:t>
            </a:r>
            <a:r>
              <a:rPr lang="en-US" dirty="0" smtClean="0">
                <a:effectLst/>
              </a:rPr>
              <a:t>, P., Millar, T., </a:t>
            </a:r>
            <a:r>
              <a:rPr lang="en-US" dirty="0" err="1" smtClean="0">
                <a:effectLst/>
              </a:rPr>
              <a:t>Grance</a:t>
            </a:r>
            <a:r>
              <a:rPr lang="en-US" dirty="0" smtClean="0">
                <a:effectLst/>
              </a:rPr>
              <a:t>, T., &amp; </a:t>
            </a:r>
            <a:r>
              <a:rPr lang="en-US" dirty="0" err="1" smtClean="0">
                <a:effectLst/>
              </a:rPr>
              <a:t>Scarfone</a:t>
            </a:r>
            <a:r>
              <a:rPr lang="en-US" dirty="0" smtClean="0">
                <a:effectLst/>
              </a:rPr>
              <a:t>, K. (2012). </a:t>
            </a:r>
            <a:r>
              <a:rPr lang="en-US" i="1" dirty="0" smtClean="0">
                <a:effectLst/>
              </a:rPr>
              <a:t>Computer Security Incident Handling Guide : Recommendations of the National Institute of Standards and Technology</a:t>
            </a:r>
            <a:r>
              <a:rPr lang="en-US" dirty="0" smtClean="0">
                <a:effectLst/>
              </a:rPr>
              <a:t> (No. NIST SP 800-61r2). National Institute of Standards and Technology, U.S. Dept. of Commerce. Retrieved from http://nvlpubs.nist.gov/nistpubs/SpecialPublications/NIST.SP.800-61r2.pdf.</a:t>
            </a:r>
          </a:p>
          <a:p>
            <a:endParaRPr lang="en-US" dirty="0" smtClean="0"/>
          </a:p>
          <a:p>
            <a:r>
              <a:rPr lang="en-US" dirty="0" smtClean="0"/>
              <a:t>Organizations </a:t>
            </a:r>
            <a:r>
              <a:rPr lang="en-US" dirty="0"/>
              <a:t>should be prepared</a:t>
            </a:r>
            <a:r>
              <a:rPr lang="en-US" baseline="0" dirty="0"/>
              <a:t> to handle any </a:t>
            </a:r>
            <a:r>
              <a:rPr lang="en-US" baseline="0" dirty="0" smtClean="0"/>
              <a:t>incident; however, they </a:t>
            </a:r>
            <a:r>
              <a:rPr lang="en-US" baseline="0" dirty="0"/>
              <a:t>should emphasize training on incidents that use common attack </a:t>
            </a:r>
            <a:r>
              <a:rPr lang="en-US" baseline="0" dirty="0" smtClean="0"/>
              <a:t>vectors </a:t>
            </a:r>
            <a:r>
              <a:rPr lang="en-US" baseline="0" dirty="0"/>
              <a:t>or were identified in the risk assessment as being more likely to occur or have a greater impact if they did occur. Common attack vectors include:</a:t>
            </a:r>
          </a:p>
          <a:p>
            <a:endParaRPr lang="en-US" baseline="0" dirty="0"/>
          </a:p>
          <a:p>
            <a:pPr marL="171450" indent="-171450">
              <a:buFont typeface="Arial" panose="020B0604020202020204" pitchFamily="34" charset="0"/>
              <a:buChar char="•"/>
            </a:pPr>
            <a:r>
              <a:rPr lang="en-US" b="1" dirty="0"/>
              <a:t>External/Removable Media: </a:t>
            </a:r>
            <a:r>
              <a:rPr lang="en-US" dirty="0"/>
              <a:t>An attack executed from removable media or a peripheral device—for example, malicious code spreading onto a system from an infected USB flash drive. </a:t>
            </a:r>
          </a:p>
          <a:p>
            <a:pPr marL="171450" indent="-171450">
              <a:buFont typeface="Arial" panose="020B0604020202020204" pitchFamily="34" charset="0"/>
              <a:buChar char="•"/>
            </a:pPr>
            <a:r>
              <a:rPr lang="en-US" b="1" dirty="0"/>
              <a:t>Attrition</a:t>
            </a:r>
            <a:r>
              <a:rPr lang="en-US" dirty="0"/>
              <a:t>: An attack that employs brute force methods to compromise, degrade, or destroy systems, networks, or services (e.g., a DDoS intended to impair or deny access to a service or application; a brute force attack against an authentication mechanism, such as passwords, CAPTCHAS, or digital signatures). </a:t>
            </a:r>
          </a:p>
          <a:p>
            <a:pPr marL="171450" indent="-171450">
              <a:buFont typeface="Arial" panose="020B0604020202020204" pitchFamily="34" charset="0"/>
              <a:buChar char="•"/>
            </a:pPr>
            <a:r>
              <a:rPr lang="en-US" b="1" dirty="0"/>
              <a:t>Web: </a:t>
            </a:r>
            <a:r>
              <a:rPr lang="en-US" dirty="0"/>
              <a:t>An attack executed from a website or web-based application—for example, a cross-site scripting attack used to steal credentials or a redirect to a site that exploits a browser vulnerability and installs malware. </a:t>
            </a:r>
          </a:p>
          <a:p>
            <a:pPr marL="171450" indent="-171450">
              <a:buFont typeface="Arial" panose="020B0604020202020204" pitchFamily="34" charset="0"/>
              <a:buChar char="•"/>
            </a:pPr>
            <a:r>
              <a:rPr lang="en-US" b="1" dirty="0" smtClean="0"/>
              <a:t>Email</a:t>
            </a:r>
            <a:r>
              <a:rPr lang="en-US" b="1" dirty="0"/>
              <a:t>: </a:t>
            </a:r>
            <a:r>
              <a:rPr lang="en-US" dirty="0"/>
              <a:t>An attack executed via an email message or attachment—for example, exploit code disguised as an attached document or a link to a malicious website in the body of an email message. </a:t>
            </a:r>
          </a:p>
          <a:p>
            <a:pPr marL="171450" indent="-171450">
              <a:buFont typeface="Arial" panose="020B0604020202020204" pitchFamily="34" charset="0"/>
              <a:buChar char="•"/>
            </a:pPr>
            <a:r>
              <a:rPr lang="en-US" b="1" dirty="0"/>
              <a:t>Impersonation: </a:t>
            </a:r>
            <a:r>
              <a:rPr lang="en-US" dirty="0"/>
              <a:t>An attack involving replacement of something benign with something </a:t>
            </a:r>
            <a:r>
              <a:rPr lang="en-US" dirty="0" smtClean="0"/>
              <a:t>malicious. </a:t>
            </a:r>
            <a:r>
              <a:rPr lang="en-US" dirty="0"/>
              <a:t>F</a:t>
            </a:r>
            <a:r>
              <a:rPr lang="en-US" dirty="0" smtClean="0"/>
              <a:t>or </a:t>
            </a:r>
            <a:r>
              <a:rPr lang="en-US" dirty="0"/>
              <a:t>example, spoofing, </a:t>
            </a:r>
            <a:r>
              <a:rPr lang="en-US" dirty="0" smtClean="0"/>
              <a:t>Man-in-the-Middle </a:t>
            </a:r>
            <a:r>
              <a:rPr lang="en-US" dirty="0"/>
              <a:t>attacks, rogue wireless access points, and SQL injection attacks all involve impersonation. </a:t>
            </a:r>
          </a:p>
          <a:p>
            <a:pPr marL="171450" indent="-171450">
              <a:buFont typeface="Arial" panose="020B0604020202020204" pitchFamily="34" charset="0"/>
              <a:buChar char="•"/>
            </a:pPr>
            <a:r>
              <a:rPr lang="en-US" b="1" dirty="0" smtClean="0"/>
              <a:t>Improper </a:t>
            </a:r>
            <a:r>
              <a:rPr lang="en-US" b="1" dirty="0"/>
              <a:t>Usage: </a:t>
            </a:r>
            <a:r>
              <a:rPr lang="en-US" dirty="0"/>
              <a:t>Any incident resulting from violation of an organization’s acceptable usage policies by an authorized user, excluding the above categories; for example, a user installs file sharing software, leading to the loss of sensitive </a:t>
            </a:r>
            <a:r>
              <a:rPr lang="en-US" dirty="0" smtClean="0"/>
              <a:t>data, </a:t>
            </a:r>
            <a:r>
              <a:rPr lang="en-US" dirty="0"/>
              <a:t>or a user performs illegal activities on a system. </a:t>
            </a:r>
          </a:p>
          <a:p>
            <a:pPr marL="171450" indent="-171450">
              <a:buFont typeface="Arial" panose="020B0604020202020204" pitchFamily="34" charset="0"/>
              <a:buChar char="•"/>
            </a:pPr>
            <a:r>
              <a:rPr lang="en-US" b="1" dirty="0"/>
              <a:t>Loss or Theft of Equipment: </a:t>
            </a:r>
            <a:r>
              <a:rPr lang="en-US" dirty="0"/>
              <a:t>The loss or theft of a computing device or media used by the organization, such as a laptop, smartphone, or authentication token. </a:t>
            </a:r>
          </a:p>
          <a:p>
            <a:pPr marL="171450" indent="-171450">
              <a:buFont typeface="Arial" panose="020B0604020202020204" pitchFamily="34" charset="0"/>
              <a:buChar char="•"/>
            </a:pPr>
            <a:r>
              <a:rPr lang="en-US" b="1" dirty="0"/>
              <a:t>Other: </a:t>
            </a:r>
            <a:r>
              <a:rPr lang="en-US" dirty="0"/>
              <a:t>An attack that does not fit into any of the other categories. </a:t>
            </a:r>
          </a:p>
        </p:txBody>
      </p:sp>
      <p:sp>
        <p:nvSpPr>
          <p:cNvPr id="4" name="Slide Number Placeholder 3"/>
          <p:cNvSpPr>
            <a:spLocks noGrp="1"/>
          </p:cNvSpPr>
          <p:nvPr>
            <p:ph type="sldNum" sz="quarter" idx="10"/>
          </p:nvPr>
        </p:nvSpPr>
        <p:spPr/>
        <p:txBody>
          <a:bodyPr/>
          <a:lstStyle/>
          <a:p>
            <a:fld id="{29A04304-B135-4D54-BEFB-4DCF8A3AC62D}" type="slidenum">
              <a:rPr lang="en-US" smtClean="0"/>
              <a:t>10</a:t>
            </a:fld>
            <a:endParaRPr lang="en-US"/>
          </a:p>
        </p:txBody>
      </p:sp>
    </p:spTree>
    <p:extLst>
      <p:ext uri="{BB962C8B-B14F-4D97-AF65-F5344CB8AC3E}">
        <p14:creationId xmlns:p14="http://schemas.microsoft.com/office/powerpoint/2010/main" val="33777475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hyperlink" Target="http://www.cyberwatchwest.org/"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38399" y="3531626"/>
            <a:ext cx="9169401" cy="1325563"/>
          </a:xfrm>
        </p:spPr>
        <p:txBody>
          <a:bodyPr/>
          <a:lstStyle>
            <a:lvl1pPr algn="ctr">
              <a:defRPr/>
            </a:lvl1pPr>
          </a:lstStyle>
          <a:p>
            <a:r>
              <a:rPr lang="en-US" dirty="0" smtClean="0"/>
              <a:t>Module Title Here</a:t>
            </a:r>
            <a:endParaRPr lang="en-US" dirty="0"/>
          </a:p>
        </p:txBody>
      </p:sp>
      <p:sp>
        <p:nvSpPr>
          <p:cNvPr id="3" name="Slide Number Placeholder 2"/>
          <p:cNvSpPr>
            <a:spLocks noGrp="1"/>
          </p:cNvSpPr>
          <p:nvPr>
            <p:ph type="sldNum" sz="quarter" idx="10"/>
          </p:nvPr>
        </p:nvSpPr>
        <p:spPr/>
        <p:txBody>
          <a:bodyPr/>
          <a:lstStyle/>
          <a:p>
            <a:fld id="{4AADF146-C280-44DC-BBA0-E5F4D61C3D9D}" type="slidenum">
              <a:rPr lang="en-US" smtClean="0"/>
              <a:t>‹#›</a:t>
            </a:fld>
            <a:endParaRPr lang="en-US"/>
          </a:p>
        </p:txBody>
      </p:sp>
      <p:sp>
        <p:nvSpPr>
          <p:cNvPr id="7" name="TextBox 6"/>
          <p:cNvSpPr txBox="1"/>
          <p:nvPr/>
        </p:nvSpPr>
        <p:spPr>
          <a:xfrm>
            <a:off x="2438399" y="2490699"/>
            <a:ext cx="9169401" cy="830997"/>
          </a:xfrm>
          <a:prstGeom prst="rect">
            <a:avLst/>
          </a:prstGeom>
          <a:noFill/>
        </p:spPr>
        <p:txBody>
          <a:bodyPr wrap="square" rtlCol="0" anchor="ctr">
            <a:spAutoFit/>
          </a:bodyPr>
          <a:lstStyle/>
          <a:p>
            <a:r>
              <a:rPr lang="en-US" sz="4800" b="1" i="0" kern="1200" spc="-50" baseline="0" dirty="0" smtClean="0">
                <a:solidFill>
                  <a:schemeClr val="tx1"/>
                </a:solidFill>
                <a:effectLst>
                  <a:outerShdw blurRad="38100" dist="38100" dir="2700000" algn="tl">
                    <a:srgbClr val="000000">
                      <a:alpha val="43137"/>
                    </a:srgbClr>
                  </a:outerShdw>
                </a:effectLst>
                <a:latin typeface="+mn-lt"/>
                <a:ea typeface="+mn-ea"/>
                <a:cs typeface="+mn-cs"/>
              </a:rPr>
              <a:t>Critical</a:t>
            </a:r>
            <a:r>
              <a:rPr lang="en-US" sz="1800" b="1" i="0" kern="1200" dirty="0" smtClean="0">
                <a:solidFill>
                  <a:schemeClr val="tx1"/>
                </a:solidFill>
                <a:effectLst>
                  <a:outerShdw blurRad="38100" dist="38100" dir="2700000" algn="tl">
                    <a:srgbClr val="000000">
                      <a:alpha val="43137"/>
                    </a:srgbClr>
                  </a:outerShdw>
                </a:effectLst>
                <a:latin typeface="+mn-lt"/>
                <a:ea typeface="+mn-ea"/>
                <a:cs typeface="+mn-cs"/>
              </a:rPr>
              <a:t> </a:t>
            </a:r>
            <a:r>
              <a:rPr lang="en-US" sz="4800" b="1" i="0" kern="1200" spc="-50" baseline="0" dirty="0" smtClean="0">
                <a:solidFill>
                  <a:schemeClr val="tx1"/>
                </a:solidFill>
                <a:effectLst>
                  <a:outerShdw blurRad="38100" dist="38100" dir="2700000" algn="tl">
                    <a:srgbClr val="000000">
                      <a:alpha val="43137"/>
                    </a:srgbClr>
                  </a:outerShdw>
                </a:effectLst>
                <a:latin typeface="+mn-lt"/>
                <a:ea typeface="+mn-ea"/>
                <a:cs typeface="+mn-cs"/>
              </a:rPr>
              <a:t>Infrastructure</a:t>
            </a:r>
            <a:r>
              <a:rPr lang="en-US" sz="1800" b="1" i="0" kern="1200" dirty="0" smtClean="0">
                <a:solidFill>
                  <a:schemeClr val="tx1"/>
                </a:solidFill>
                <a:effectLst>
                  <a:outerShdw blurRad="38100" dist="38100" dir="2700000" algn="tl">
                    <a:srgbClr val="000000">
                      <a:alpha val="43137"/>
                    </a:srgbClr>
                  </a:outerShdw>
                </a:effectLst>
                <a:latin typeface="+mn-lt"/>
                <a:ea typeface="+mn-ea"/>
                <a:cs typeface="+mn-cs"/>
              </a:rPr>
              <a:t> </a:t>
            </a:r>
            <a:r>
              <a:rPr lang="en-US" sz="4800" b="1" i="0" kern="1200" spc="-50" baseline="0" dirty="0" smtClean="0">
                <a:solidFill>
                  <a:schemeClr val="tx1"/>
                </a:solidFill>
                <a:effectLst>
                  <a:outerShdw blurRad="38100" dist="38100" dir="2700000" algn="tl">
                    <a:srgbClr val="000000">
                      <a:alpha val="43137"/>
                    </a:srgbClr>
                  </a:outerShdw>
                </a:effectLst>
                <a:latin typeface="+mn-lt"/>
                <a:ea typeface="+mn-ea"/>
                <a:cs typeface="+mn-cs"/>
              </a:rPr>
              <a:t>Cybersecurity</a:t>
            </a:r>
            <a:r>
              <a:rPr lang="en-US" sz="1800" b="1" dirty="0" smtClean="0">
                <a:effectLst>
                  <a:outerShdw blurRad="38100" dist="38100" dir="2700000" algn="tl">
                    <a:srgbClr val="000000">
                      <a:alpha val="43137"/>
                    </a:srgbClr>
                  </a:outerShdw>
                </a:effectLst>
              </a:rPr>
              <a:t> </a:t>
            </a:r>
            <a:endParaRPr lang="en-US" dirty="0"/>
          </a:p>
        </p:txBody>
      </p:sp>
      <p:pic>
        <p:nvPicPr>
          <p:cNvPr id="8" name="Picture 8" descr="CyberWatch West Logo." title="CyberWatch West 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037" y="292099"/>
            <a:ext cx="30829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Whatcom Community College Logo" title="Whatcom Community College Logo"/>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3799" y="1530287"/>
            <a:ext cx="256540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NSF Logo" title="NSF Logo"/>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515600" y="144894"/>
            <a:ext cx="1368425"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84043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4AADF146-C280-44DC-BBA0-E5F4D61C3D9D}" type="slidenum">
              <a:rPr lang="en-US" smtClean="0"/>
              <a:t>‹#›</a:t>
            </a:fld>
            <a:endParaRPr lang="en-US"/>
          </a:p>
        </p:txBody>
      </p:sp>
      <p:sp>
        <p:nvSpPr>
          <p:cNvPr id="7" name="Picture Placeholder 6"/>
          <p:cNvSpPr>
            <a:spLocks noGrp="1"/>
          </p:cNvSpPr>
          <p:nvPr>
            <p:ph type="pic" sz="quarter" idx="12"/>
          </p:nvPr>
        </p:nvSpPr>
        <p:spPr>
          <a:xfrm>
            <a:off x="6019800" y="1981200"/>
            <a:ext cx="4953000" cy="3733800"/>
          </a:xfrm>
          <a:prstGeom prst="rect">
            <a:avLst/>
          </a:prstGeom>
        </p:spPr>
        <p:txBody>
          <a:bodyPr/>
          <a:lstStyle/>
          <a:p>
            <a:r>
              <a:rPr lang="en-US" smtClean="0"/>
              <a:t>Click icon to add picture</a:t>
            </a:r>
            <a:endParaRPr lang="en-US"/>
          </a:p>
        </p:txBody>
      </p:sp>
      <p:sp>
        <p:nvSpPr>
          <p:cNvPr id="6" name="Content Placeholder 5"/>
          <p:cNvSpPr>
            <a:spLocks noGrp="1"/>
          </p:cNvSpPr>
          <p:nvPr>
            <p:ph sz="quarter" idx="13"/>
          </p:nvPr>
        </p:nvSpPr>
        <p:spPr>
          <a:xfrm>
            <a:off x="838200" y="1981200"/>
            <a:ext cx="4953000" cy="3733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23167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296400" y="457200"/>
            <a:ext cx="2590800" cy="304801"/>
          </a:xfrm>
          <a:solidFill>
            <a:schemeClr val="bg1"/>
          </a:solidFill>
        </p:spPr>
        <p:txBody>
          <a:bodyPr>
            <a:noAutofit/>
          </a:bodyPr>
          <a:lstStyle>
            <a:lvl1pPr algn="ctr" eaLnBrk="1" hangingPunct="1">
              <a:spcBef>
                <a:spcPct val="0"/>
              </a:spcBef>
              <a:buFontTx/>
              <a:buNone/>
              <a:defRPr sz="1600" b="0" baseline="0">
                <a:solidFill>
                  <a:schemeClr val="bg1"/>
                </a:solidFill>
              </a:defRPr>
            </a:lvl1pPr>
          </a:lstStyle>
          <a:p>
            <a:pPr algn="ctr" eaLnBrk="1" hangingPunct="1">
              <a:spcBef>
                <a:spcPct val="0"/>
              </a:spcBef>
              <a:buFontTx/>
              <a:buNone/>
            </a:pPr>
            <a:r>
              <a:rPr lang="en-US" altLang="en-US" sz="1800" b="1" dirty="0" smtClean="0">
                <a:solidFill>
                  <a:srgbClr val="000000"/>
                </a:solidFill>
                <a:latin typeface="Gill Sans MT" panose="020B0502020104020203" pitchFamily="34" charset="0"/>
              </a:rPr>
              <a:t>Thank you!</a:t>
            </a:r>
            <a:endParaRPr lang="en-US" altLang="en-US" sz="1800" b="1" dirty="0">
              <a:solidFill>
                <a:srgbClr val="000000"/>
              </a:solidFill>
              <a:latin typeface="Gill Sans MT" panose="020B0502020104020203" pitchFamily="34" charset="0"/>
            </a:endParaRPr>
          </a:p>
        </p:txBody>
      </p:sp>
      <p:pic>
        <p:nvPicPr>
          <p:cNvPr id="7"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89776" y="4645026"/>
            <a:ext cx="1368425"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4989514"/>
            <a:ext cx="256540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484562" y="1796761"/>
            <a:ext cx="4953001" cy="2862322"/>
          </a:xfrm>
          <a:prstGeom prst="rect">
            <a:avLst/>
          </a:prstGeom>
          <a:solidFill>
            <a:schemeClr val="bg1"/>
          </a:solidFill>
        </p:spPr>
        <p:txBody>
          <a:bodyPr wrap="square" rtlCol="0">
            <a:spAutoFit/>
          </a:bodyPr>
          <a:lstStyle/>
          <a:p>
            <a:pPr algn="ctr"/>
            <a:r>
              <a:rPr lang="en-US" altLang="en-US" sz="1800" b="1" dirty="0" err="1" smtClean="0">
                <a:solidFill>
                  <a:srgbClr val="000000"/>
                </a:solidFill>
                <a:latin typeface="Gill Sans MT" panose="020B0502020104020203" pitchFamily="34" charset="0"/>
              </a:rPr>
              <a:t>CyberWatch</a:t>
            </a:r>
            <a:r>
              <a:rPr lang="en-US" altLang="en-US" sz="1800" b="1" baseline="0" dirty="0" smtClean="0">
                <a:solidFill>
                  <a:srgbClr val="000000"/>
                </a:solidFill>
                <a:latin typeface="Gill Sans MT" panose="020B0502020104020203" pitchFamily="34" charset="0"/>
              </a:rPr>
              <a:t> West</a:t>
            </a:r>
            <a:endParaRPr lang="en-US" altLang="en-US" sz="1800" b="1" dirty="0" smtClean="0">
              <a:solidFill>
                <a:srgbClr val="000000"/>
              </a:solidFill>
              <a:latin typeface="Gill Sans MT" panose="020B0502020104020203" pitchFamily="34" charset="0"/>
            </a:endParaRPr>
          </a:p>
          <a:p>
            <a:pPr algn="ctr"/>
            <a:r>
              <a:rPr lang="en-US" altLang="en-US" sz="1800" dirty="0" smtClean="0">
                <a:solidFill>
                  <a:srgbClr val="000000"/>
                </a:solidFill>
                <a:latin typeface="Gill Sans MT" panose="020B0502020104020203" pitchFamily="34" charset="0"/>
              </a:rPr>
              <a:t>Is funded by a National Science Foundation Advanced Technology Education Grant and is located at Whatcom Community College</a:t>
            </a:r>
            <a:br>
              <a:rPr lang="en-US" altLang="en-US" sz="1800" dirty="0" smtClean="0">
                <a:solidFill>
                  <a:srgbClr val="000000"/>
                </a:solidFill>
                <a:latin typeface="Gill Sans MT" panose="020B0502020104020203" pitchFamily="34" charset="0"/>
              </a:rPr>
            </a:br>
            <a:r>
              <a:rPr lang="en-US" altLang="en-US" sz="1800" dirty="0" smtClean="0">
                <a:solidFill>
                  <a:srgbClr val="000000"/>
                </a:solidFill>
                <a:latin typeface="Gill Sans MT" panose="020B0502020104020203" pitchFamily="34" charset="0"/>
              </a:rPr>
              <a:t/>
            </a:r>
            <a:br>
              <a:rPr lang="en-US" altLang="en-US" sz="1800" dirty="0" smtClean="0">
                <a:solidFill>
                  <a:srgbClr val="000000"/>
                </a:solidFill>
                <a:latin typeface="Gill Sans MT" panose="020B0502020104020203" pitchFamily="34" charset="0"/>
              </a:rPr>
            </a:br>
            <a:r>
              <a:rPr lang="en-US" altLang="en-US" sz="1800" dirty="0" smtClean="0">
                <a:solidFill>
                  <a:srgbClr val="000000"/>
                </a:solidFill>
                <a:latin typeface="Gill Sans MT" panose="020B0502020104020203" pitchFamily="34" charset="0"/>
              </a:rPr>
              <a:t>237 West Kellogg Road</a:t>
            </a:r>
            <a:br>
              <a:rPr lang="en-US" altLang="en-US" sz="1800" dirty="0" smtClean="0">
                <a:solidFill>
                  <a:srgbClr val="000000"/>
                </a:solidFill>
                <a:latin typeface="Gill Sans MT" panose="020B0502020104020203" pitchFamily="34" charset="0"/>
              </a:rPr>
            </a:br>
            <a:r>
              <a:rPr lang="en-US" altLang="en-US" sz="1800" dirty="0" smtClean="0">
                <a:solidFill>
                  <a:srgbClr val="000000"/>
                </a:solidFill>
                <a:latin typeface="Gill Sans MT" panose="020B0502020104020203" pitchFamily="34" charset="0"/>
              </a:rPr>
              <a:t>Bellingham, WA 98226</a:t>
            </a:r>
            <a:br>
              <a:rPr lang="en-US" altLang="en-US" sz="1800" dirty="0" smtClean="0">
                <a:solidFill>
                  <a:srgbClr val="000000"/>
                </a:solidFill>
                <a:latin typeface="Gill Sans MT" panose="020B0502020104020203" pitchFamily="34" charset="0"/>
              </a:rPr>
            </a:br>
            <a:r>
              <a:rPr lang="en-US" altLang="en-US" sz="1800" dirty="0" smtClean="0">
                <a:solidFill>
                  <a:srgbClr val="000000"/>
                </a:solidFill>
                <a:latin typeface="Gill Sans MT" panose="020B0502020104020203" pitchFamily="34" charset="0"/>
              </a:rPr>
              <a:t>T: 360.383.3176</a:t>
            </a:r>
            <a:br>
              <a:rPr lang="en-US" altLang="en-US" sz="1800" dirty="0" smtClean="0">
                <a:solidFill>
                  <a:srgbClr val="000000"/>
                </a:solidFill>
                <a:latin typeface="Gill Sans MT" panose="020B0502020104020203" pitchFamily="34" charset="0"/>
              </a:rPr>
            </a:br>
            <a:r>
              <a:rPr lang="en-US" altLang="en-US" sz="1800" dirty="0" smtClean="0">
                <a:solidFill>
                  <a:srgbClr val="000000"/>
                </a:solidFill>
                <a:latin typeface="Gill Sans MT" panose="020B0502020104020203" pitchFamily="34" charset="0"/>
              </a:rPr>
              <a:t/>
            </a:r>
            <a:br>
              <a:rPr lang="en-US" altLang="en-US" sz="1800" dirty="0" smtClean="0">
                <a:solidFill>
                  <a:srgbClr val="000000"/>
                </a:solidFill>
                <a:latin typeface="Gill Sans MT" panose="020B0502020104020203" pitchFamily="34" charset="0"/>
              </a:rPr>
            </a:br>
            <a:r>
              <a:rPr lang="en-US" altLang="en-US" sz="1800" b="1" dirty="0" smtClean="0">
                <a:solidFill>
                  <a:srgbClr val="000000"/>
                </a:solidFill>
                <a:latin typeface="Gill Sans MT" panose="020B0502020104020203" pitchFamily="34" charset="0"/>
                <a:hlinkClick r:id="rId4"/>
              </a:rPr>
              <a:t>www.cyberwatchwest.org</a:t>
            </a:r>
            <a:endParaRPr lang="en-US" dirty="0"/>
          </a:p>
        </p:txBody>
      </p:sp>
      <p:pic>
        <p:nvPicPr>
          <p:cNvPr id="4" name="Picture 8"/>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19601" y="457200"/>
            <a:ext cx="30829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57040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1366ED0-090E-423F-BB70-8E07E35C53EE}" type="datetimeFigureOut">
              <a:rPr lang="en-US" smtClean="0"/>
              <a:t>1/19/2017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4AADF146-C280-44DC-BBA0-E5F4D61C3D9D}" type="slidenum">
              <a:rPr lang="en-US" smtClean="0"/>
              <a:t>‹#›</a:t>
            </a:fld>
            <a:endParaRPr lang="en-US"/>
          </a:p>
        </p:txBody>
      </p:sp>
    </p:spTree>
    <p:extLst>
      <p:ext uri="{BB962C8B-B14F-4D97-AF65-F5344CB8AC3E}">
        <p14:creationId xmlns:p14="http://schemas.microsoft.com/office/powerpoint/2010/main" val="3448549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1366ED0-090E-423F-BB70-8E07E35C53EE}" type="datetimeFigureOut">
              <a:rPr lang="en-US" smtClean="0"/>
              <a:t>1/19/2017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4AADF146-C280-44DC-BBA0-E5F4D61C3D9D}" type="slidenum">
              <a:rPr lang="en-US" smtClean="0"/>
              <a:t>‹#›</a:t>
            </a:fld>
            <a:endParaRPr lang="en-US"/>
          </a:p>
        </p:txBody>
      </p:sp>
    </p:spTree>
    <p:extLst>
      <p:ext uri="{BB962C8B-B14F-4D97-AF65-F5344CB8AC3E}">
        <p14:creationId xmlns:p14="http://schemas.microsoft.com/office/powerpoint/2010/main" val="147100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D1366ED0-090E-423F-BB70-8E07E35C53EE}" type="datetimeFigureOut">
              <a:rPr lang="en-US" smtClean="0"/>
              <a:t>1/19/2017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4AADF146-C280-44DC-BBA0-E5F4D61C3D9D}" type="slidenum">
              <a:rPr lang="en-US" smtClean="0"/>
              <a:t>‹#›</a:t>
            </a:fld>
            <a:endParaRPr lang="en-US"/>
          </a:p>
        </p:txBody>
      </p:sp>
    </p:spTree>
    <p:extLst>
      <p:ext uri="{BB962C8B-B14F-4D97-AF65-F5344CB8AC3E}">
        <p14:creationId xmlns:p14="http://schemas.microsoft.com/office/powerpoint/2010/main" val="2527143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cyberwatchwest.org/" TargetMode="Externa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hyperlink" Target="https://creativecommons.org/licenses/by/4.0/" TargetMode="External"/><Relationship Id="rId4" Type="http://schemas.openxmlformats.org/officeDocument/2006/relationships/slideLayout" Target="../slideLayouts/slideLayout4.xml"/><Relationship Id="rId9" Type="http://schemas.openxmlformats.org/officeDocument/2006/relationships/hyperlink" Target="http://whatcom.edu/"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314"/>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extBox 1"/>
          <p:cNvSpPr txBox="1"/>
          <p:nvPr/>
        </p:nvSpPr>
        <p:spPr>
          <a:xfrm>
            <a:off x="36668" y="6466312"/>
            <a:ext cx="410224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bg1"/>
                </a:solidFill>
              </a:rPr>
              <a:t>Except where otherwise noted,  this presentation is licensed under </a:t>
            </a:r>
            <a:r>
              <a:rPr lang="en-US" sz="1100" u="none" dirty="0" smtClean="0">
                <a:solidFill>
                  <a:schemeClr val="bg1"/>
                </a:solidFill>
              </a:rPr>
              <a:t>a</a:t>
            </a:r>
            <a:r>
              <a:rPr lang="en-US" sz="1100" dirty="0" smtClean="0">
                <a:solidFill>
                  <a:schemeClr val="bg1"/>
                </a:solidFill>
              </a:rPr>
              <a:t> </a:t>
            </a:r>
          </a:p>
        </p:txBody>
      </p:sp>
      <p:sp>
        <p:nvSpPr>
          <p:cNvPr id="3" name="TextBox 2" descr="Link to cyberwatch west" title="link ">
            <a:hlinkClick r:id="rId8"/>
          </p:cNvPr>
          <p:cNvSpPr txBox="1"/>
          <p:nvPr/>
        </p:nvSpPr>
        <p:spPr>
          <a:xfrm>
            <a:off x="7710802" y="6466312"/>
            <a:ext cx="1333499" cy="276999"/>
          </a:xfrm>
          <a:prstGeom prst="rect">
            <a:avLst/>
          </a:prstGeom>
          <a:noFill/>
        </p:spPr>
        <p:txBody>
          <a:bodyPr wrap="square" rtlCol="0">
            <a:spAutoFit/>
          </a:bodyPr>
          <a:lstStyle/>
          <a:p>
            <a:r>
              <a:rPr lang="en-US" sz="1100" u="sng" dirty="0" smtClean="0">
                <a:solidFill>
                  <a:schemeClr val="bg1"/>
                </a:solidFill>
              </a:rPr>
              <a:t>CyberWatch</a:t>
            </a:r>
            <a:r>
              <a:rPr lang="en-US" sz="1200" u="sng" dirty="0" smtClean="0">
                <a:solidFill>
                  <a:schemeClr val="bg1"/>
                </a:solidFill>
              </a:rPr>
              <a:t> West</a:t>
            </a:r>
            <a:r>
              <a:rPr lang="en-US" sz="1200" u="none" dirty="0" smtClean="0">
                <a:solidFill>
                  <a:schemeClr val="bg1"/>
                </a:solidFill>
              </a:rPr>
              <a:t>,</a:t>
            </a:r>
            <a:endParaRPr lang="en-US" sz="1200" u="none" dirty="0">
              <a:solidFill>
                <a:schemeClr val="bg1"/>
              </a:solidFill>
            </a:endParaRPr>
          </a:p>
        </p:txBody>
      </p:sp>
      <p:sp>
        <p:nvSpPr>
          <p:cNvPr id="5" name="Rectangle 4" descr="link to Whatcom Community College" title="link">
            <a:hlinkClick r:id="rId9"/>
          </p:cNvPr>
          <p:cNvSpPr/>
          <p:nvPr/>
        </p:nvSpPr>
        <p:spPr>
          <a:xfrm>
            <a:off x="8839200" y="6466312"/>
            <a:ext cx="2051074"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smtClean="0">
                <a:solidFill>
                  <a:schemeClr val="bg1"/>
                </a:solidFill>
              </a:rPr>
              <a:t>Whatcom </a:t>
            </a:r>
            <a:r>
              <a:rPr lang="en-US" sz="1100" u="sng" dirty="0" smtClean="0">
                <a:solidFill>
                  <a:schemeClr val="bg1"/>
                </a:solidFill>
              </a:rPr>
              <a:t>Community</a:t>
            </a:r>
            <a:r>
              <a:rPr lang="en-US" sz="1200" u="sng" dirty="0" smtClean="0">
                <a:solidFill>
                  <a:schemeClr val="bg1"/>
                </a:solidFill>
              </a:rPr>
              <a:t> College.</a:t>
            </a:r>
          </a:p>
        </p:txBody>
      </p:sp>
      <p:sp>
        <p:nvSpPr>
          <p:cNvPr id="6" name="TextBox 5"/>
          <p:cNvSpPr txBox="1"/>
          <p:nvPr/>
        </p:nvSpPr>
        <p:spPr>
          <a:xfrm>
            <a:off x="7237640" y="6482973"/>
            <a:ext cx="610960" cy="261610"/>
          </a:xfrm>
          <a:prstGeom prst="rect">
            <a:avLst/>
          </a:prstGeom>
          <a:noFill/>
        </p:spPr>
        <p:txBody>
          <a:bodyPr wrap="square" rtlCol="0">
            <a:spAutoFit/>
          </a:bodyPr>
          <a:lstStyle/>
          <a:p>
            <a:r>
              <a:rPr lang="en-US" sz="1100" dirty="0" smtClean="0">
                <a:solidFill>
                  <a:schemeClr val="bg1"/>
                </a:solidFill>
              </a:rPr>
              <a:t>©2017</a:t>
            </a:r>
            <a:endParaRPr lang="en-US" sz="1100" dirty="0">
              <a:solidFill>
                <a:schemeClr val="bg1"/>
              </a:solidFill>
            </a:endParaRPr>
          </a:p>
        </p:txBody>
      </p:sp>
      <p:sp>
        <p:nvSpPr>
          <p:cNvPr id="8" name="Rectangle 7" descr="CC license link" title="link to CC license">
            <a:hlinkClick r:id="rId10"/>
          </p:cNvPr>
          <p:cNvSpPr/>
          <p:nvPr/>
        </p:nvSpPr>
        <p:spPr>
          <a:xfrm>
            <a:off x="3992650" y="6466312"/>
            <a:ext cx="3403496" cy="261610"/>
          </a:xfrm>
          <a:prstGeom prst="rect">
            <a:avLst/>
          </a:prstGeom>
        </p:spPr>
        <p:txBody>
          <a:bodyPr wrap="none">
            <a:spAutoFit/>
          </a:bodyPr>
          <a:lstStyle/>
          <a:p>
            <a:pPr algn="l"/>
            <a:r>
              <a:rPr lang="en-US" sz="1100" u="sng" dirty="0" smtClean="0">
                <a:solidFill>
                  <a:schemeClr val="bg1"/>
                </a:solidFill>
              </a:rPr>
              <a:t>Creative</a:t>
            </a:r>
            <a:r>
              <a:rPr lang="en-US" sz="1100" u="sng" baseline="0" dirty="0" smtClean="0">
                <a:solidFill>
                  <a:schemeClr val="bg1"/>
                </a:solidFill>
              </a:rPr>
              <a:t> Commons </a:t>
            </a:r>
            <a:r>
              <a:rPr lang="en-US" sz="1100" u="sng" dirty="0" smtClean="0">
                <a:solidFill>
                  <a:schemeClr val="bg1"/>
                </a:solidFill>
              </a:rPr>
              <a:t>Attribution 4.0 International License</a:t>
            </a:r>
            <a:r>
              <a:rPr lang="en-US" sz="1100" u="none" dirty="0" smtClean="0">
                <a:solidFill>
                  <a:schemeClr val="bg1"/>
                </a:solidFill>
              </a:rPr>
              <a:t>.</a:t>
            </a:r>
            <a:endParaRPr lang="en-US" sz="1100" dirty="0"/>
          </a:p>
        </p:txBody>
      </p:sp>
      <p:pic>
        <p:nvPicPr>
          <p:cNvPr id="12" name="Picture 11" descr="picture of CC BY license" title="CC License"/>
          <p:cNvPicPr>
            <a:picLocks noChangeAspect="1"/>
          </p:cNvPicPr>
          <p:nvPr/>
        </p:nvPicPr>
        <p:blipFill rotWithShape="1">
          <a:blip r:embed="rId11" cstate="print">
            <a:extLst>
              <a:ext uri="{28A0092B-C50C-407E-A947-70E740481C1C}">
                <a14:useLocalDpi xmlns:a14="http://schemas.microsoft.com/office/drawing/2010/main" val="0"/>
              </a:ext>
            </a:extLst>
          </a:blip>
          <a:srcRect/>
          <a:stretch/>
        </p:blipFill>
        <p:spPr>
          <a:xfrm>
            <a:off x="10890274" y="6466312"/>
            <a:ext cx="916690" cy="323169"/>
          </a:xfrm>
          <a:prstGeom prst="rect">
            <a:avLst/>
          </a:prstGeom>
        </p:spPr>
      </p:pic>
      <p:sp>
        <p:nvSpPr>
          <p:cNvPr id="4" name="Title Placeholder 3"/>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 name="Slide Number Placeholder 9"/>
          <p:cNvSpPr>
            <a:spLocks noGrp="1"/>
          </p:cNvSpPr>
          <p:nvPr>
            <p:ph type="sldNum" sz="quarter" idx="4"/>
          </p:nvPr>
        </p:nvSpPr>
        <p:spPr>
          <a:xfrm>
            <a:off x="11577791" y="5885626"/>
            <a:ext cx="45834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ADF146-C280-44DC-BBA0-E5F4D61C3D9D}" type="slidenum">
              <a:rPr lang="en-US" smtClean="0"/>
              <a:t>‹#›</a:t>
            </a:fld>
            <a:endParaRPr lang="en-US"/>
          </a:p>
        </p:txBody>
      </p:sp>
    </p:spTree>
    <p:extLst>
      <p:ext uri="{BB962C8B-B14F-4D97-AF65-F5344CB8AC3E}">
        <p14:creationId xmlns:p14="http://schemas.microsoft.com/office/powerpoint/2010/main" val="2777880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txStyles>
    <p:titleStyle>
      <a:lvl1pPr algn="ctr"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www.fema.gov/media-library-data/20130726-1914-25045-1246/final_national_response_framework_20130501.pdf"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20684" y="3488083"/>
            <a:ext cx="9169401" cy="1325563"/>
          </a:xfrm>
        </p:spPr>
        <p:txBody>
          <a:bodyPr>
            <a:normAutofit fontScale="90000"/>
          </a:bodyPr>
          <a:lstStyle/>
          <a:p>
            <a:r>
              <a:rPr lang="en-US" b="1" dirty="0" smtClean="0"/>
              <a:t>Module</a:t>
            </a:r>
            <a:r>
              <a:rPr lang="en-US" b="1" dirty="0" smtClean="0"/>
              <a:t> </a:t>
            </a:r>
            <a:r>
              <a:rPr lang="en-US" b="1" dirty="0"/>
              <a:t>9</a:t>
            </a:r>
            <a:br>
              <a:rPr lang="en-US" b="1" dirty="0"/>
            </a:br>
            <a:r>
              <a:rPr lang="en-US" b="1" dirty="0"/>
              <a:t>Incident </a:t>
            </a:r>
            <a:r>
              <a:rPr lang="en-US" b="1" dirty="0" smtClean="0"/>
              <a:t>Response</a:t>
            </a:r>
            <a:endParaRPr lang="en-US" dirty="0"/>
          </a:p>
        </p:txBody>
      </p:sp>
    </p:spTree>
    <p:extLst>
      <p:ext uri="{BB962C8B-B14F-4D97-AF65-F5344CB8AC3E}">
        <p14:creationId xmlns:p14="http://schemas.microsoft.com/office/powerpoint/2010/main" val="2698738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Incident Response Phases – Detection and Analysis"/>
          <p:cNvSpPr>
            <a:spLocks noGrp="1"/>
          </p:cNvSpPr>
          <p:nvPr>
            <p:ph type="title"/>
          </p:nvPr>
        </p:nvSpPr>
        <p:spPr>
          <a:xfrm>
            <a:off x="838200" y="485116"/>
            <a:ext cx="11136086" cy="1325563"/>
          </a:xfrm>
        </p:spPr>
        <p:txBody>
          <a:bodyPr>
            <a:normAutofit/>
          </a:bodyPr>
          <a:lstStyle/>
          <a:p>
            <a:pPr algn="l"/>
            <a:r>
              <a:rPr lang="en-US" dirty="0" smtClean="0"/>
              <a:t>Detection </a:t>
            </a:r>
            <a:r>
              <a:rPr lang="en-US" dirty="0"/>
              <a:t>and </a:t>
            </a:r>
            <a:r>
              <a:rPr lang="en-US" dirty="0" smtClean="0"/>
              <a:t>Analysis Visual Overview</a:t>
            </a:r>
            <a:endParaRPr lang="en-US" dirty="0"/>
          </a:p>
        </p:txBody>
      </p:sp>
      <p:pic>
        <p:nvPicPr>
          <p:cNvPr id="9" name="Content Placeholder 8" descr="Incident Response Phases – Detection and Analysi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78360" y="1810679"/>
            <a:ext cx="7544254" cy="3581936"/>
          </a:xfrm>
          <a:prstGeom prst="rect">
            <a:avLst/>
          </a:prstGeom>
        </p:spPr>
      </p:pic>
      <p:sp>
        <p:nvSpPr>
          <p:cNvPr id="5" name="TextBox 4"/>
          <p:cNvSpPr txBox="1"/>
          <p:nvPr/>
        </p:nvSpPr>
        <p:spPr>
          <a:xfrm>
            <a:off x="3030756" y="5666797"/>
            <a:ext cx="5824223" cy="369332"/>
          </a:xfrm>
          <a:prstGeom prst="rect">
            <a:avLst/>
          </a:prstGeom>
          <a:noFill/>
        </p:spPr>
        <p:txBody>
          <a:bodyPr wrap="none" rtlCol="0">
            <a:spAutoFit/>
          </a:bodyPr>
          <a:lstStyle/>
          <a:p>
            <a:r>
              <a:rPr lang="en-US" dirty="0" smtClean="0"/>
              <a:t>NIST </a:t>
            </a:r>
            <a:r>
              <a:rPr lang="en-US" dirty="0"/>
              <a:t>SP </a:t>
            </a:r>
            <a:r>
              <a:rPr lang="en-US" dirty="0" smtClean="0"/>
              <a:t>800-61, </a:t>
            </a:r>
            <a:r>
              <a:rPr lang="en-US" i="1" dirty="0" smtClean="0"/>
              <a:t>Computer </a:t>
            </a:r>
            <a:r>
              <a:rPr lang="en-US" i="1" dirty="0"/>
              <a:t>Security Incident Handling </a:t>
            </a:r>
            <a:r>
              <a:rPr lang="en-US" i="1" dirty="0" smtClean="0"/>
              <a:t>Guide </a:t>
            </a:r>
            <a:endParaRPr lang="en-US" i="1" dirty="0"/>
          </a:p>
        </p:txBody>
      </p:sp>
    </p:spTree>
    <p:extLst>
      <p:ext uri="{BB962C8B-B14F-4D97-AF65-F5344CB8AC3E}">
        <p14:creationId xmlns:p14="http://schemas.microsoft.com/office/powerpoint/2010/main" val="2665173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59353" cy="1284381"/>
          </a:xfrm>
        </p:spPr>
        <p:txBody>
          <a:bodyPr>
            <a:normAutofit/>
          </a:bodyPr>
          <a:lstStyle/>
          <a:p>
            <a:pPr algn="l"/>
            <a:r>
              <a:rPr lang="en-US" sz="4400" dirty="0"/>
              <a:t>Incident Response Phases – </a:t>
            </a:r>
            <a:r>
              <a:rPr lang="en-US" sz="4400" dirty="0" smtClean="0"/>
              <a:t>Detection Challenges</a:t>
            </a:r>
            <a:endParaRPr lang="en-US" sz="4400" dirty="0"/>
          </a:p>
        </p:txBody>
      </p:sp>
      <p:sp>
        <p:nvSpPr>
          <p:cNvPr id="3" name="Content Placeholder 2"/>
          <p:cNvSpPr>
            <a:spLocks noGrp="1"/>
          </p:cNvSpPr>
          <p:nvPr>
            <p:ph idx="1"/>
          </p:nvPr>
        </p:nvSpPr>
        <p:spPr>
          <a:xfrm>
            <a:off x="838201" y="2040777"/>
            <a:ext cx="10959352" cy="3965575"/>
          </a:xfrm>
        </p:spPr>
        <p:txBody>
          <a:bodyPr>
            <a:normAutofit fontScale="85000" lnSpcReduction="20000"/>
          </a:bodyPr>
          <a:lstStyle/>
          <a:p>
            <a:pPr marL="0" indent="0">
              <a:buNone/>
            </a:pPr>
            <a:r>
              <a:rPr lang="en-US" sz="3500" dirty="0" smtClean="0"/>
              <a:t>Challenges </a:t>
            </a:r>
            <a:r>
              <a:rPr lang="en-US" sz="3500" dirty="0"/>
              <a:t>to accurately detecting that an incident has occurred include:</a:t>
            </a:r>
          </a:p>
          <a:p>
            <a:pPr lvl="1"/>
            <a:r>
              <a:rPr lang="en-US" sz="3500" dirty="0"/>
              <a:t>Large number of detection methods, including </a:t>
            </a:r>
            <a:r>
              <a:rPr lang="en-US" sz="3500" dirty="0" smtClean="0"/>
              <a:t>network-  or host-based </a:t>
            </a:r>
            <a:r>
              <a:rPr lang="en-US" sz="3500" dirty="0"/>
              <a:t>IDS/IPSs, antivirus software, firewalls, protocol analyzers, etc., reporting using different formats that may not be easily aggregated.</a:t>
            </a:r>
          </a:p>
          <a:p>
            <a:pPr lvl="1"/>
            <a:r>
              <a:rPr lang="en-US" sz="3500" dirty="0"/>
              <a:t>Signs of potential signs of incidents can be high (IDSs may receive thousands or even millions of intrusion detection sensor alerts per day).</a:t>
            </a:r>
          </a:p>
          <a:p>
            <a:pPr lvl="1"/>
            <a:r>
              <a:rPr lang="en-US" sz="3500" dirty="0"/>
              <a:t>Deep, specialized technical knowledge and extensive experience required for efficient analysis of incident-related data</a:t>
            </a:r>
          </a:p>
          <a:p>
            <a:pPr marL="457200" lvl="1" indent="0">
              <a:buNone/>
            </a:pPr>
            <a:endParaRPr lang="en-US" dirty="0"/>
          </a:p>
          <a:p>
            <a:pPr lvl="1"/>
            <a:endParaRPr lang="en-US" dirty="0"/>
          </a:p>
          <a:p>
            <a:pPr lvl="1"/>
            <a:endParaRPr lang="en-US" dirty="0"/>
          </a:p>
          <a:p>
            <a:pPr lvl="1"/>
            <a:endParaRPr lang="en-US" dirty="0"/>
          </a:p>
          <a:p>
            <a:pPr lvl="1"/>
            <a:endParaRPr lang="en-US" dirty="0"/>
          </a:p>
          <a:p>
            <a:pPr marL="0" indent="0">
              <a:buNone/>
            </a:pPr>
            <a:endParaRPr lang="en-US" dirty="0"/>
          </a:p>
          <a:p>
            <a:pPr lvl="1"/>
            <a:endParaRPr lang="en-US" dirty="0"/>
          </a:p>
        </p:txBody>
      </p:sp>
    </p:spTree>
    <p:extLst>
      <p:ext uri="{BB962C8B-B14F-4D97-AF65-F5344CB8AC3E}">
        <p14:creationId xmlns:p14="http://schemas.microsoft.com/office/powerpoint/2010/main" val="821070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223172" cy="1212663"/>
          </a:xfrm>
        </p:spPr>
        <p:txBody>
          <a:bodyPr>
            <a:noAutofit/>
          </a:bodyPr>
          <a:lstStyle/>
          <a:p>
            <a:pPr algn="l"/>
            <a:r>
              <a:rPr lang="en-US" sz="4400" dirty="0"/>
              <a:t>Incident Response Phases </a:t>
            </a:r>
            <a:r>
              <a:rPr lang="en-US" sz="4400" dirty="0" smtClean="0"/>
              <a:t>— Detection Precursors</a:t>
            </a:r>
            <a:endParaRPr lang="en-US" sz="4400" dirty="0"/>
          </a:p>
        </p:txBody>
      </p:sp>
      <p:sp>
        <p:nvSpPr>
          <p:cNvPr id="3" name="Content Placeholder 2"/>
          <p:cNvSpPr>
            <a:spLocks noGrp="1"/>
          </p:cNvSpPr>
          <p:nvPr>
            <p:ph idx="1"/>
          </p:nvPr>
        </p:nvSpPr>
        <p:spPr>
          <a:xfrm>
            <a:off x="838200" y="1846730"/>
            <a:ext cx="10515600" cy="4307328"/>
          </a:xfrm>
        </p:spPr>
        <p:txBody>
          <a:bodyPr>
            <a:normAutofit/>
          </a:bodyPr>
          <a:lstStyle/>
          <a:p>
            <a:pPr marL="0" indent="0">
              <a:buNone/>
            </a:pPr>
            <a:r>
              <a:rPr lang="en-US" sz="3200" dirty="0"/>
              <a:t>Signs of an incident fall under </a:t>
            </a:r>
            <a:r>
              <a:rPr lang="en-US" sz="3200" dirty="0" smtClean="0"/>
              <a:t>two </a:t>
            </a:r>
            <a:r>
              <a:rPr lang="en-US" sz="3200" dirty="0"/>
              <a:t>categories</a:t>
            </a:r>
            <a:r>
              <a:rPr lang="en-US" sz="3200" dirty="0" smtClean="0"/>
              <a:t>: </a:t>
            </a:r>
            <a:r>
              <a:rPr lang="en-US" sz="3200" dirty="0"/>
              <a:t>precursors and indicators.</a:t>
            </a:r>
          </a:p>
          <a:p>
            <a:r>
              <a:rPr lang="en-US" sz="3200" dirty="0"/>
              <a:t>A </a:t>
            </a:r>
            <a:r>
              <a:rPr lang="en-US" sz="3200" i="1" dirty="0"/>
              <a:t>precursor</a:t>
            </a:r>
            <a:r>
              <a:rPr lang="en-US" sz="3200" dirty="0"/>
              <a:t> is a sign that an incident may occur in the </a:t>
            </a:r>
            <a:r>
              <a:rPr lang="en-US" sz="3200" dirty="0" smtClean="0"/>
              <a:t>future. Examples </a:t>
            </a:r>
            <a:r>
              <a:rPr lang="en-US" sz="3200" dirty="0"/>
              <a:t>of precursors include:</a:t>
            </a:r>
          </a:p>
          <a:p>
            <a:pPr lvl="1"/>
            <a:r>
              <a:rPr lang="en-US" sz="3200" dirty="0"/>
              <a:t>Log entries that show usage of vulnerability scanners</a:t>
            </a:r>
          </a:p>
          <a:p>
            <a:pPr lvl="1"/>
            <a:r>
              <a:rPr lang="en-US" sz="3200" dirty="0"/>
              <a:t>Announcements of software vulnerabilities in use</a:t>
            </a:r>
          </a:p>
          <a:p>
            <a:pPr lvl="1"/>
            <a:r>
              <a:rPr lang="en-US" sz="3200" dirty="0"/>
              <a:t>Threats from groups stating they will attack the organization</a:t>
            </a:r>
          </a:p>
          <a:p>
            <a:pPr marL="457200" lvl="1" indent="0">
              <a:buNone/>
            </a:pPr>
            <a:endParaRPr lang="en-US" dirty="0"/>
          </a:p>
          <a:p>
            <a:pPr marL="0" indent="0">
              <a:buNone/>
            </a:pPr>
            <a:endParaRPr lang="en-US" dirty="0"/>
          </a:p>
          <a:p>
            <a:pPr lvl="1"/>
            <a:endParaRPr lang="en-US" dirty="0"/>
          </a:p>
        </p:txBody>
      </p:sp>
    </p:spTree>
    <p:extLst>
      <p:ext uri="{BB962C8B-B14F-4D97-AF65-F5344CB8AC3E}">
        <p14:creationId xmlns:p14="http://schemas.microsoft.com/office/powerpoint/2010/main" val="3277755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69706" cy="1266451"/>
          </a:xfrm>
        </p:spPr>
        <p:txBody>
          <a:bodyPr>
            <a:normAutofit/>
          </a:bodyPr>
          <a:lstStyle/>
          <a:p>
            <a:pPr algn="l"/>
            <a:r>
              <a:rPr lang="en-US" sz="4300" dirty="0"/>
              <a:t>Incident Response Phases </a:t>
            </a:r>
            <a:r>
              <a:rPr lang="en-US" sz="4300" dirty="0" smtClean="0"/>
              <a:t>— Detection Indicators</a:t>
            </a:r>
            <a:endParaRPr lang="en-US" sz="4300" dirty="0"/>
          </a:p>
        </p:txBody>
      </p:sp>
      <p:sp>
        <p:nvSpPr>
          <p:cNvPr id="3" name="Content Placeholder 2"/>
          <p:cNvSpPr>
            <a:spLocks noGrp="1"/>
          </p:cNvSpPr>
          <p:nvPr>
            <p:ph idx="1"/>
          </p:nvPr>
        </p:nvSpPr>
        <p:spPr>
          <a:xfrm>
            <a:off x="838200" y="1631576"/>
            <a:ext cx="10515600" cy="4517571"/>
          </a:xfrm>
        </p:spPr>
        <p:txBody>
          <a:bodyPr>
            <a:normAutofit lnSpcReduction="10000"/>
          </a:bodyPr>
          <a:lstStyle/>
          <a:p>
            <a:pPr marL="0" indent="0">
              <a:buNone/>
            </a:pPr>
            <a:r>
              <a:rPr lang="en-US" sz="2800" dirty="0" smtClean="0"/>
              <a:t>Signs of an incident fall under two categories: precursors and indicators.</a:t>
            </a:r>
          </a:p>
          <a:p>
            <a:pPr marL="0" indent="0">
              <a:buNone/>
            </a:pPr>
            <a:r>
              <a:rPr lang="en-US" sz="2800" dirty="0" smtClean="0"/>
              <a:t>An </a:t>
            </a:r>
            <a:r>
              <a:rPr lang="en-US" sz="2800" i="1" dirty="0" smtClean="0"/>
              <a:t>indicator</a:t>
            </a:r>
            <a:r>
              <a:rPr lang="en-US" sz="2800" dirty="0" smtClean="0"/>
              <a:t> is a sign that an incident may have occurred or may be occurring now. Examples of indicators include:</a:t>
            </a:r>
          </a:p>
          <a:p>
            <a:pPr lvl="1"/>
            <a:r>
              <a:rPr lang="en-US" sz="2400" dirty="0" smtClean="0"/>
              <a:t>IDS sensors alert to buffer overflow or SQL injection attacks against a server</a:t>
            </a:r>
          </a:p>
          <a:p>
            <a:pPr lvl="1"/>
            <a:r>
              <a:rPr lang="en-US" sz="2400" dirty="0" smtClean="0"/>
              <a:t>Antivirus </a:t>
            </a:r>
            <a:r>
              <a:rPr lang="en-US" sz="2400" dirty="0"/>
              <a:t>software detects malware</a:t>
            </a:r>
          </a:p>
          <a:p>
            <a:pPr lvl="1"/>
            <a:r>
              <a:rPr lang="en-US" sz="2400" dirty="0"/>
              <a:t>Filenames with unusual characters</a:t>
            </a:r>
          </a:p>
          <a:p>
            <a:pPr lvl="1"/>
            <a:r>
              <a:rPr lang="en-US" sz="2400" dirty="0"/>
              <a:t>Missing records in audit logs</a:t>
            </a:r>
          </a:p>
          <a:p>
            <a:pPr lvl="1"/>
            <a:r>
              <a:rPr lang="en-US" sz="2400" dirty="0"/>
              <a:t>Failed login attempts</a:t>
            </a:r>
          </a:p>
          <a:p>
            <a:pPr lvl="1"/>
            <a:r>
              <a:rPr lang="en-US" sz="2400" dirty="0"/>
              <a:t>Bounced emails with suspicious content</a:t>
            </a:r>
          </a:p>
          <a:p>
            <a:pPr lvl="1"/>
            <a:r>
              <a:rPr lang="en-US" sz="2400" dirty="0"/>
              <a:t>Unusual traffic flows</a:t>
            </a:r>
          </a:p>
          <a:p>
            <a:pPr marL="457200" lvl="1" indent="0">
              <a:buNone/>
            </a:pPr>
            <a:endParaRPr lang="en-US" dirty="0"/>
          </a:p>
          <a:p>
            <a:pPr marL="0" indent="0">
              <a:buNone/>
            </a:pPr>
            <a:endParaRPr lang="en-US" dirty="0"/>
          </a:p>
          <a:p>
            <a:pPr lvl="1"/>
            <a:endParaRPr lang="en-US" dirty="0"/>
          </a:p>
        </p:txBody>
      </p:sp>
    </p:spTree>
    <p:extLst>
      <p:ext uri="{BB962C8B-B14F-4D97-AF65-F5344CB8AC3E}">
        <p14:creationId xmlns:p14="http://schemas.microsoft.com/office/powerpoint/2010/main" val="3152348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50600" cy="835025"/>
          </a:xfrm>
        </p:spPr>
        <p:txBody>
          <a:bodyPr>
            <a:normAutofit/>
          </a:bodyPr>
          <a:lstStyle/>
          <a:p>
            <a:pPr algn="l"/>
            <a:r>
              <a:rPr lang="en-US" dirty="0"/>
              <a:t>Incident Response Phases – </a:t>
            </a:r>
            <a:r>
              <a:rPr lang="en-US" dirty="0" smtClean="0"/>
              <a:t>Detection</a:t>
            </a:r>
            <a:r>
              <a:rPr lang="en-US" dirty="0"/>
              <a:t>	</a:t>
            </a:r>
            <a:r>
              <a:rPr lang="en-US" dirty="0" smtClean="0"/>
              <a:t>Alerts</a:t>
            </a:r>
            <a:endParaRPr lang="en-US" dirty="0"/>
          </a:p>
        </p:txBody>
      </p:sp>
      <p:sp>
        <p:nvSpPr>
          <p:cNvPr id="3" name="Content Placeholder 2" descr="Common Sources of Precursors and Indicators&#10;"/>
          <p:cNvSpPr>
            <a:spLocks noGrp="1"/>
          </p:cNvSpPr>
          <p:nvPr>
            <p:ph idx="1"/>
          </p:nvPr>
        </p:nvSpPr>
        <p:spPr>
          <a:xfrm>
            <a:off x="2180492" y="1200151"/>
            <a:ext cx="7995139" cy="417634"/>
          </a:xfrm>
        </p:spPr>
        <p:txBody>
          <a:bodyPr>
            <a:normAutofit/>
          </a:bodyPr>
          <a:lstStyle/>
          <a:p>
            <a:pPr marL="0" indent="0" algn="ctr">
              <a:buNone/>
            </a:pPr>
            <a:r>
              <a:rPr lang="en-US" b="1" dirty="0" smtClean="0"/>
              <a:t>Common </a:t>
            </a:r>
            <a:r>
              <a:rPr lang="en-US" b="1" dirty="0"/>
              <a:t>Sources of Precursors and </a:t>
            </a:r>
            <a:r>
              <a:rPr lang="en-US" b="1" dirty="0" smtClean="0"/>
              <a:t>Indicators: Alerts</a:t>
            </a:r>
            <a:endParaRPr lang="en-US" b="1" dirty="0"/>
          </a:p>
          <a:p>
            <a:endParaRPr lang="en-US" dirty="0"/>
          </a:p>
          <a:p>
            <a:pPr marL="457200" lvl="1" indent="0">
              <a:buNone/>
            </a:pPr>
            <a:endParaRPr lang="en-US" dirty="0"/>
          </a:p>
          <a:p>
            <a:pPr marL="0" indent="0">
              <a:buNone/>
            </a:pPr>
            <a:endParaRPr lang="en-US" dirty="0"/>
          </a:p>
          <a:p>
            <a:pPr lvl="1"/>
            <a:endParaRPr lang="en-US" dirty="0"/>
          </a:p>
        </p:txBody>
      </p:sp>
      <p:graphicFrame>
        <p:nvGraphicFramePr>
          <p:cNvPr id="4" name="Table 3" descr="Common Sources of Precursors and Indicators&#10;"/>
          <p:cNvGraphicFramePr>
            <a:graphicFrameLocks noGrp="1"/>
          </p:cNvGraphicFramePr>
          <p:nvPr>
            <p:extLst>
              <p:ext uri="{D42A27DB-BD31-4B8C-83A1-F6EECF244321}">
                <p14:modId xmlns:p14="http://schemas.microsoft.com/office/powerpoint/2010/main" val="3830869269"/>
              </p:ext>
            </p:extLst>
          </p:nvPr>
        </p:nvGraphicFramePr>
        <p:xfrm>
          <a:off x="1196975" y="1792482"/>
          <a:ext cx="9798050" cy="3984414"/>
        </p:xfrm>
        <a:graphic>
          <a:graphicData uri="http://schemas.openxmlformats.org/drawingml/2006/table">
            <a:tbl>
              <a:tblPr firstRow="1" bandRow="1">
                <a:tableStyleId>{5C22544A-7EE6-4342-B048-85BDC9FD1C3A}</a:tableStyleId>
              </a:tblPr>
              <a:tblGrid>
                <a:gridCol w="4899025">
                  <a:extLst>
                    <a:ext uri="{9D8B030D-6E8A-4147-A177-3AD203B41FA5}">
                      <a16:colId xmlns:a16="http://schemas.microsoft.com/office/drawing/2014/main" xmlns="" val="4126629940"/>
                    </a:ext>
                  </a:extLst>
                </a:gridCol>
                <a:gridCol w="4899025">
                  <a:extLst>
                    <a:ext uri="{9D8B030D-6E8A-4147-A177-3AD203B41FA5}">
                      <a16:colId xmlns:a16="http://schemas.microsoft.com/office/drawing/2014/main" xmlns="" val="2185273128"/>
                    </a:ext>
                  </a:extLst>
                </a:gridCol>
              </a:tblGrid>
              <a:tr h="499534">
                <a:tc>
                  <a:txBody>
                    <a:bodyPr/>
                    <a:lstStyle/>
                    <a:p>
                      <a:r>
                        <a:rPr lang="en-US" dirty="0"/>
                        <a:t>Source</a:t>
                      </a:r>
                    </a:p>
                  </a:txBody>
                  <a:tcPr/>
                </a:tc>
                <a:tc>
                  <a:txBody>
                    <a:bodyPr/>
                    <a:lstStyle/>
                    <a:p>
                      <a:r>
                        <a:rPr lang="en-US" dirty="0"/>
                        <a:t>Description</a:t>
                      </a:r>
                    </a:p>
                  </a:txBody>
                  <a:tcPr/>
                </a:tc>
                <a:extLst>
                  <a:ext uri="{0D108BD9-81ED-4DB2-BD59-A6C34878D82A}">
                    <a16:rowId xmlns:a16="http://schemas.microsoft.com/office/drawing/2014/main" xmlns="" val="4000660288"/>
                  </a:ext>
                </a:extLst>
              </a:tr>
              <a:tr h="370840">
                <a:tc>
                  <a:txBody>
                    <a:bodyPr/>
                    <a:lstStyle/>
                    <a:p>
                      <a:r>
                        <a:rPr lang="en-US" b="1" dirty="0"/>
                        <a:t>Intrusion Detection and Prevention </a:t>
                      </a:r>
                      <a:r>
                        <a:rPr lang="en-US" b="1" dirty="0" smtClean="0"/>
                        <a:t>Systems </a:t>
                      </a:r>
                    </a:p>
                    <a:p>
                      <a:r>
                        <a:rPr lang="en-US" b="1" dirty="0" smtClean="0"/>
                        <a:t>(IDPSs)</a:t>
                      </a:r>
                      <a:endParaRPr lang="en-US" b="1" dirty="0"/>
                    </a:p>
                  </a:txBody>
                  <a:tcPr/>
                </a:tc>
                <a:tc>
                  <a:txBody>
                    <a:bodyPr/>
                    <a:lstStyle/>
                    <a:p>
                      <a:r>
                        <a:rPr lang="en-US" dirty="0"/>
                        <a:t>IDPSs</a:t>
                      </a:r>
                      <a:r>
                        <a:rPr lang="en-US" baseline="0" dirty="0"/>
                        <a:t> identify suspicious events and record date and time of the attack, type of attack, source and destination IP addresses, and username</a:t>
                      </a:r>
                      <a:endParaRPr lang="en-US" dirty="0"/>
                    </a:p>
                  </a:txBody>
                  <a:tcPr/>
                </a:tc>
                <a:extLst>
                  <a:ext uri="{0D108BD9-81ED-4DB2-BD59-A6C34878D82A}">
                    <a16:rowId xmlns:a16="http://schemas.microsoft.com/office/drawing/2014/main" xmlns="" val="2351682956"/>
                  </a:ext>
                </a:extLst>
              </a:tr>
              <a:tr h="370840">
                <a:tc>
                  <a:txBody>
                    <a:bodyPr/>
                    <a:lstStyle/>
                    <a:p>
                      <a:r>
                        <a:rPr lang="en-US" b="1" dirty="0"/>
                        <a:t>Security</a:t>
                      </a:r>
                      <a:r>
                        <a:rPr lang="en-US" b="1" baseline="0" dirty="0"/>
                        <a:t> Information and Event Management (SIEM)</a:t>
                      </a:r>
                      <a:endParaRPr lang="en-US" b="1" dirty="0"/>
                    </a:p>
                  </a:txBody>
                  <a:tcPr/>
                </a:tc>
                <a:tc>
                  <a:txBody>
                    <a:bodyPr/>
                    <a:lstStyle/>
                    <a:p>
                      <a:r>
                        <a:rPr lang="en-US" dirty="0"/>
                        <a:t>Similar to IDPS, but generate</a:t>
                      </a:r>
                      <a:r>
                        <a:rPr lang="en-US" baseline="0" dirty="0"/>
                        <a:t> alerts on aggregated log data</a:t>
                      </a:r>
                      <a:endParaRPr lang="en-US" dirty="0"/>
                    </a:p>
                  </a:txBody>
                  <a:tcPr/>
                </a:tc>
                <a:extLst>
                  <a:ext uri="{0D108BD9-81ED-4DB2-BD59-A6C34878D82A}">
                    <a16:rowId xmlns:a16="http://schemas.microsoft.com/office/drawing/2014/main" xmlns="" val="3183746643"/>
                  </a:ext>
                </a:extLst>
              </a:tr>
              <a:tr h="370840">
                <a:tc>
                  <a:txBody>
                    <a:bodyPr/>
                    <a:lstStyle/>
                    <a:p>
                      <a:r>
                        <a:rPr lang="en-US" b="1" dirty="0"/>
                        <a:t>Antivirus</a:t>
                      </a:r>
                      <a:r>
                        <a:rPr lang="en-US" b="1" baseline="0" dirty="0"/>
                        <a:t> and antispam software</a:t>
                      </a:r>
                      <a:endParaRPr lang="en-US" b="1" dirty="0"/>
                    </a:p>
                  </a:txBody>
                  <a:tcPr/>
                </a:tc>
                <a:tc>
                  <a:txBody>
                    <a:bodyPr/>
                    <a:lstStyle/>
                    <a:p>
                      <a:r>
                        <a:rPr lang="en-US" dirty="0"/>
                        <a:t>Malware,</a:t>
                      </a:r>
                      <a:r>
                        <a:rPr lang="en-US" baseline="0" dirty="0"/>
                        <a:t> spam</a:t>
                      </a:r>
                      <a:endParaRPr lang="en-US" dirty="0"/>
                    </a:p>
                  </a:txBody>
                  <a:tcPr/>
                </a:tc>
                <a:extLst>
                  <a:ext uri="{0D108BD9-81ED-4DB2-BD59-A6C34878D82A}">
                    <a16:rowId xmlns:a16="http://schemas.microsoft.com/office/drawing/2014/main" xmlns="" val="1420393638"/>
                  </a:ext>
                </a:extLst>
              </a:tr>
              <a:tr h="370840">
                <a:tc>
                  <a:txBody>
                    <a:bodyPr/>
                    <a:lstStyle/>
                    <a:p>
                      <a:r>
                        <a:rPr lang="en-US" b="1" dirty="0"/>
                        <a:t>File and integrity checking software</a:t>
                      </a:r>
                    </a:p>
                  </a:txBody>
                  <a:tcPr/>
                </a:tc>
                <a:tc>
                  <a:txBody>
                    <a:bodyPr/>
                    <a:lstStyle/>
                    <a:p>
                      <a:r>
                        <a:rPr lang="en-US" dirty="0"/>
                        <a:t>Detects</a:t>
                      </a:r>
                      <a:r>
                        <a:rPr lang="en-US" baseline="0" dirty="0"/>
                        <a:t> changes made to files</a:t>
                      </a:r>
                      <a:endParaRPr lang="en-US" dirty="0"/>
                    </a:p>
                  </a:txBody>
                  <a:tcPr/>
                </a:tc>
                <a:extLst>
                  <a:ext uri="{0D108BD9-81ED-4DB2-BD59-A6C34878D82A}">
                    <a16:rowId xmlns:a16="http://schemas.microsoft.com/office/drawing/2014/main" xmlns="" val="3031132173"/>
                  </a:ext>
                </a:extLst>
              </a:tr>
              <a:tr h="370840">
                <a:tc>
                  <a:txBody>
                    <a:bodyPr/>
                    <a:lstStyle/>
                    <a:p>
                      <a:r>
                        <a:rPr lang="en-US" b="1" dirty="0"/>
                        <a:t>Third-party monitoring services</a:t>
                      </a:r>
                    </a:p>
                  </a:txBody>
                  <a:tcPr/>
                </a:tc>
                <a:tc>
                  <a:txBody>
                    <a:bodyPr/>
                    <a:lstStyle/>
                    <a:p>
                      <a:r>
                        <a:rPr lang="en-US" dirty="0"/>
                        <a:t>Subscription</a:t>
                      </a:r>
                      <a:r>
                        <a:rPr lang="en-US" baseline="0" dirty="0"/>
                        <a:t>-based and free monitoring services (fraud detection services that notify if an IP address, domain name, etc. is associated with current activity)</a:t>
                      </a:r>
                      <a:endParaRPr lang="en-US" dirty="0"/>
                    </a:p>
                  </a:txBody>
                  <a:tcPr/>
                </a:tc>
                <a:extLst>
                  <a:ext uri="{0D108BD9-81ED-4DB2-BD59-A6C34878D82A}">
                    <a16:rowId xmlns:a16="http://schemas.microsoft.com/office/drawing/2014/main" xmlns="" val="3378831025"/>
                  </a:ext>
                </a:extLst>
              </a:tr>
            </a:tbl>
          </a:graphicData>
        </a:graphic>
      </p:graphicFrame>
    </p:spTree>
    <p:extLst>
      <p:ext uri="{BB962C8B-B14F-4D97-AF65-F5344CB8AC3E}">
        <p14:creationId xmlns:p14="http://schemas.microsoft.com/office/powerpoint/2010/main" val="1787511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5025"/>
          </a:xfrm>
        </p:spPr>
        <p:txBody>
          <a:bodyPr>
            <a:normAutofit/>
          </a:bodyPr>
          <a:lstStyle/>
          <a:p>
            <a:pPr algn="l"/>
            <a:r>
              <a:rPr lang="en-US" dirty="0"/>
              <a:t>Incident Response Phases – </a:t>
            </a:r>
            <a:r>
              <a:rPr lang="en-US" dirty="0" smtClean="0"/>
              <a:t>Detection</a:t>
            </a:r>
            <a:r>
              <a:rPr lang="en-US" dirty="0"/>
              <a:t>	</a:t>
            </a:r>
            <a:r>
              <a:rPr lang="en-US" dirty="0" smtClean="0"/>
              <a:t>Logs</a:t>
            </a:r>
            <a:endParaRPr lang="en-US" dirty="0"/>
          </a:p>
        </p:txBody>
      </p:sp>
      <p:sp>
        <p:nvSpPr>
          <p:cNvPr id="3" name="Content Placeholder 2"/>
          <p:cNvSpPr>
            <a:spLocks noGrp="1"/>
          </p:cNvSpPr>
          <p:nvPr>
            <p:ph idx="1"/>
          </p:nvPr>
        </p:nvSpPr>
        <p:spPr>
          <a:xfrm>
            <a:off x="838199" y="1381004"/>
            <a:ext cx="10224247" cy="460798"/>
          </a:xfrm>
        </p:spPr>
        <p:txBody>
          <a:bodyPr>
            <a:normAutofit/>
          </a:bodyPr>
          <a:lstStyle/>
          <a:p>
            <a:pPr marL="0" indent="0" algn="ctr">
              <a:buNone/>
            </a:pPr>
            <a:r>
              <a:rPr lang="en-US" b="1" dirty="0" smtClean="0"/>
              <a:t>Common </a:t>
            </a:r>
            <a:r>
              <a:rPr lang="en-US" b="1" dirty="0"/>
              <a:t>Sources of Precursors and </a:t>
            </a:r>
            <a:r>
              <a:rPr lang="en-US" b="1" dirty="0" smtClean="0"/>
              <a:t>Indicators Logs &amp; Publically Available Information</a:t>
            </a:r>
            <a:endParaRPr lang="en-US" b="1" dirty="0"/>
          </a:p>
          <a:p>
            <a:endParaRPr lang="en-US" dirty="0"/>
          </a:p>
          <a:p>
            <a:pPr marL="457200" lvl="1" indent="0">
              <a:buNone/>
            </a:pPr>
            <a:endParaRPr lang="en-US" dirty="0"/>
          </a:p>
          <a:p>
            <a:pPr marL="0" indent="0">
              <a:buNone/>
            </a:pPr>
            <a:endParaRPr lang="en-US" dirty="0"/>
          </a:p>
          <a:p>
            <a:pPr lvl="1"/>
            <a:endParaRPr lang="en-US" dirty="0"/>
          </a:p>
        </p:txBody>
      </p:sp>
      <p:graphicFrame>
        <p:nvGraphicFramePr>
          <p:cNvPr id="4" name="Table 3" descr="More Common Sources of Precursors and Indicators&#10;"/>
          <p:cNvGraphicFramePr>
            <a:graphicFrameLocks noGrp="1"/>
          </p:cNvGraphicFramePr>
          <p:nvPr>
            <p:extLst>
              <p:ext uri="{D42A27DB-BD31-4B8C-83A1-F6EECF244321}">
                <p14:modId xmlns:p14="http://schemas.microsoft.com/office/powerpoint/2010/main" val="4079390295"/>
              </p:ext>
            </p:extLst>
          </p:nvPr>
        </p:nvGraphicFramePr>
        <p:xfrm>
          <a:off x="1088570" y="1841802"/>
          <a:ext cx="9973876" cy="4128693"/>
        </p:xfrm>
        <a:graphic>
          <a:graphicData uri="http://schemas.openxmlformats.org/drawingml/2006/table">
            <a:tbl>
              <a:tblPr firstRow="1" bandRow="1">
                <a:tableStyleId>{5C22544A-7EE6-4342-B048-85BDC9FD1C3A}</a:tableStyleId>
              </a:tblPr>
              <a:tblGrid>
                <a:gridCol w="4986938">
                  <a:extLst>
                    <a:ext uri="{9D8B030D-6E8A-4147-A177-3AD203B41FA5}">
                      <a16:colId xmlns:a16="http://schemas.microsoft.com/office/drawing/2014/main" xmlns="" val="4126629940"/>
                    </a:ext>
                  </a:extLst>
                </a:gridCol>
                <a:gridCol w="4986938">
                  <a:extLst>
                    <a:ext uri="{9D8B030D-6E8A-4147-A177-3AD203B41FA5}">
                      <a16:colId xmlns:a16="http://schemas.microsoft.com/office/drawing/2014/main" xmlns="" val="2185273128"/>
                    </a:ext>
                  </a:extLst>
                </a:gridCol>
              </a:tblGrid>
              <a:tr h="570743">
                <a:tc>
                  <a:txBody>
                    <a:bodyPr/>
                    <a:lstStyle/>
                    <a:p>
                      <a:r>
                        <a:rPr lang="en-US" dirty="0"/>
                        <a:t>Source</a:t>
                      </a:r>
                    </a:p>
                  </a:txBody>
                  <a:tcPr/>
                </a:tc>
                <a:tc>
                  <a:txBody>
                    <a:bodyPr/>
                    <a:lstStyle/>
                    <a:p>
                      <a:r>
                        <a:rPr lang="en-US" dirty="0"/>
                        <a:t>Description</a:t>
                      </a:r>
                    </a:p>
                  </a:txBody>
                  <a:tcPr/>
                </a:tc>
                <a:extLst>
                  <a:ext uri="{0D108BD9-81ED-4DB2-BD59-A6C34878D82A}">
                    <a16:rowId xmlns:a16="http://schemas.microsoft.com/office/drawing/2014/main" xmlns="" val="4000660288"/>
                  </a:ext>
                </a:extLst>
              </a:tr>
              <a:tr h="731324">
                <a:tc>
                  <a:txBody>
                    <a:bodyPr/>
                    <a:lstStyle/>
                    <a:p>
                      <a:r>
                        <a:rPr lang="en-US" b="1" dirty="0"/>
                        <a:t>Operating system,</a:t>
                      </a:r>
                      <a:r>
                        <a:rPr lang="en-US" b="1" baseline="0" dirty="0"/>
                        <a:t> application, service logs</a:t>
                      </a:r>
                      <a:endParaRPr lang="en-US" b="1" dirty="0"/>
                    </a:p>
                  </a:txBody>
                  <a:tcPr/>
                </a:tc>
                <a:tc>
                  <a:txBody>
                    <a:bodyPr/>
                    <a:lstStyle/>
                    <a:p>
                      <a:r>
                        <a:rPr lang="en-US" dirty="0"/>
                        <a:t>Audit-related data recording what was accessed, accounts used, actions performed</a:t>
                      </a:r>
                    </a:p>
                  </a:txBody>
                  <a:tcPr/>
                </a:tc>
                <a:extLst>
                  <a:ext uri="{0D108BD9-81ED-4DB2-BD59-A6C34878D82A}">
                    <a16:rowId xmlns:a16="http://schemas.microsoft.com/office/drawing/2014/main" xmlns="" val="2351682956"/>
                  </a:ext>
                </a:extLst>
              </a:tr>
              <a:tr h="731324">
                <a:tc>
                  <a:txBody>
                    <a:bodyPr/>
                    <a:lstStyle/>
                    <a:p>
                      <a:r>
                        <a:rPr lang="en-US" b="1" dirty="0"/>
                        <a:t>Network device logs</a:t>
                      </a:r>
                    </a:p>
                  </a:txBody>
                  <a:tcPr/>
                </a:tc>
                <a:tc>
                  <a:txBody>
                    <a:bodyPr/>
                    <a:lstStyle/>
                    <a:p>
                      <a:r>
                        <a:rPr lang="en-US" dirty="0"/>
                        <a:t>Logs</a:t>
                      </a:r>
                      <a:r>
                        <a:rPr lang="en-US" baseline="0" dirty="0"/>
                        <a:t> from firewalls, routers that can indicate trends or correlate events</a:t>
                      </a:r>
                      <a:endParaRPr lang="en-US" dirty="0"/>
                    </a:p>
                  </a:txBody>
                  <a:tcPr/>
                </a:tc>
                <a:extLst>
                  <a:ext uri="{0D108BD9-81ED-4DB2-BD59-A6C34878D82A}">
                    <a16:rowId xmlns:a16="http://schemas.microsoft.com/office/drawing/2014/main" xmlns="" val="3183746643"/>
                  </a:ext>
                </a:extLst>
              </a:tr>
              <a:tr h="423704">
                <a:tc>
                  <a:txBody>
                    <a:bodyPr/>
                    <a:lstStyle/>
                    <a:p>
                      <a:r>
                        <a:rPr lang="en-US" b="1" dirty="0"/>
                        <a:t>Network flows</a:t>
                      </a:r>
                    </a:p>
                  </a:txBody>
                  <a:tcPr/>
                </a:tc>
                <a:tc>
                  <a:txBody>
                    <a:bodyPr/>
                    <a:lstStyle/>
                    <a:p>
                      <a:r>
                        <a:rPr lang="en-US" dirty="0"/>
                        <a:t>Communication</a:t>
                      </a:r>
                      <a:r>
                        <a:rPr lang="en-US" baseline="0" dirty="0"/>
                        <a:t> session between hosts</a:t>
                      </a:r>
                      <a:endParaRPr lang="en-US" dirty="0"/>
                    </a:p>
                  </a:txBody>
                  <a:tcPr/>
                </a:tc>
                <a:extLst>
                  <a:ext uri="{0D108BD9-81ED-4DB2-BD59-A6C34878D82A}">
                    <a16:rowId xmlns:a16="http://schemas.microsoft.com/office/drawing/2014/main" xmlns="" val="1420393638"/>
                  </a:ext>
                </a:extLst>
              </a:tr>
              <a:tr h="1671598">
                <a:tc>
                  <a:txBody>
                    <a:bodyPr/>
                    <a:lstStyle/>
                    <a:p>
                      <a:r>
                        <a:rPr lang="en-US" b="1" dirty="0"/>
                        <a:t>Information on new vulnerabilities and</a:t>
                      </a:r>
                      <a:r>
                        <a:rPr lang="en-US" b="1" baseline="0" dirty="0"/>
                        <a:t> exploits</a:t>
                      </a:r>
                      <a:endParaRPr lang="en-US" b="1" dirty="0"/>
                    </a:p>
                  </a:txBody>
                  <a:tcPr/>
                </a:tc>
                <a:tc>
                  <a:txBody>
                    <a:bodyPr/>
                    <a:lstStyle/>
                    <a:p>
                      <a:r>
                        <a:rPr lang="en-US" dirty="0"/>
                        <a:t>The National Vulnerability Database (NVD) contains information on vulnerabilities.32 Organizations such as US-CERT33 and CERT®/CC periodically provide threat update information through briefings, web postings, and mailing lists.</a:t>
                      </a:r>
                    </a:p>
                  </a:txBody>
                  <a:tcPr/>
                </a:tc>
                <a:extLst>
                  <a:ext uri="{0D108BD9-81ED-4DB2-BD59-A6C34878D82A}">
                    <a16:rowId xmlns:a16="http://schemas.microsoft.com/office/drawing/2014/main" xmlns="" val="3378831025"/>
                  </a:ext>
                </a:extLst>
              </a:tr>
            </a:tbl>
          </a:graphicData>
        </a:graphic>
      </p:graphicFrame>
    </p:spTree>
    <p:extLst>
      <p:ext uri="{BB962C8B-B14F-4D97-AF65-F5344CB8AC3E}">
        <p14:creationId xmlns:p14="http://schemas.microsoft.com/office/powerpoint/2010/main" val="1098096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6743"/>
            <a:ext cx="10990944" cy="1201057"/>
          </a:xfrm>
        </p:spPr>
        <p:txBody>
          <a:bodyPr>
            <a:normAutofit/>
          </a:bodyPr>
          <a:lstStyle/>
          <a:p>
            <a:pPr algn="l"/>
            <a:r>
              <a:rPr lang="en-US" dirty="0"/>
              <a:t>Incident Response Phases – </a:t>
            </a:r>
            <a:r>
              <a:rPr lang="en-US" dirty="0" smtClean="0"/>
              <a:t>Detection People</a:t>
            </a:r>
            <a:endParaRPr lang="en-US" dirty="0"/>
          </a:p>
        </p:txBody>
      </p:sp>
      <p:sp>
        <p:nvSpPr>
          <p:cNvPr id="3" name="Content Placeholder 2"/>
          <p:cNvSpPr>
            <a:spLocks noGrp="1"/>
          </p:cNvSpPr>
          <p:nvPr>
            <p:ph idx="1"/>
          </p:nvPr>
        </p:nvSpPr>
        <p:spPr>
          <a:xfrm>
            <a:off x="838200" y="1447801"/>
            <a:ext cx="10278035" cy="527812"/>
          </a:xfrm>
        </p:spPr>
        <p:txBody>
          <a:bodyPr>
            <a:normAutofit/>
          </a:bodyPr>
          <a:lstStyle/>
          <a:p>
            <a:pPr marL="0" indent="0" algn="ctr">
              <a:buNone/>
            </a:pPr>
            <a:r>
              <a:rPr lang="en-US" b="1" dirty="0"/>
              <a:t>Common Sources of Precursors and </a:t>
            </a:r>
            <a:r>
              <a:rPr lang="en-US" b="1" dirty="0" smtClean="0"/>
              <a:t>Indicators: People</a:t>
            </a:r>
            <a:endParaRPr lang="en-US" dirty="0"/>
          </a:p>
          <a:p>
            <a:pPr marL="0" indent="0" algn="ctr">
              <a:buNone/>
            </a:pPr>
            <a:endParaRPr lang="en-US" dirty="0"/>
          </a:p>
        </p:txBody>
      </p:sp>
      <p:graphicFrame>
        <p:nvGraphicFramePr>
          <p:cNvPr id="4" name="Table 3" descr="Final table on Common Sources of Precursors and Indicators&#10;"/>
          <p:cNvGraphicFramePr>
            <a:graphicFrameLocks noGrp="1"/>
          </p:cNvGraphicFramePr>
          <p:nvPr>
            <p:extLst>
              <p:ext uri="{D42A27DB-BD31-4B8C-83A1-F6EECF244321}">
                <p14:modId xmlns:p14="http://schemas.microsoft.com/office/powerpoint/2010/main" val="455871581"/>
              </p:ext>
            </p:extLst>
          </p:nvPr>
        </p:nvGraphicFramePr>
        <p:xfrm>
          <a:off x="1074965" y="1975612"/>
          <a:ext cx="10041270" cy="3887305"/>
        </p:xfrm>
        <a:graphic>
          <a:graphicData uri="http://schemas.openxmlformats.org/drawingml/2006/table">
            <a:tbl>
              <a:tblPr firstRow="1" bandRow="1">
                <a:tableStyleId>{5C22544A-7EE6-4342-B048-85BDC9FD1C3A}</a:tableStyleId>
              </a:tblPr>
              <a:tblGrid>
                <a:gridCol w="5020635">
                  <a:extLst>
                    <a:ext uri="{9D8B030D-6E8A-4147-A177-3AD203B41FA5}">
                      <a16:colId xmlns:a16="http://schemas.microsoft.com/office/drawing/2014/main" xmlns="" val="4126629940"/>
                    </a:ext>
                  </a:extLst>
                </a:gridCol>
                <a:gridCol w="5020635">
                  <a:extLst>
                    <a:ext uri="{9D8B030D-6E8A-4147-A177-3AD203B41FA5}">
                      <a16:colId xmlns:a16="http://schemas.microsoft.com/office/drawing/2014/main" xmlns="" val="2185273128"/>
                    </a:ext>
                  </a:extLst>
                </a:gridCol>
              </a:tblGrid>
              <a:tr h="566859">
                <a:tc>
                  <a:txBody>
                    <a:bodyPr/>
                    <a:lstStyle/>
                    <a:p>
                      <a:r>
                        <a:rPr lang="en-US" dirty="0"/>
                        <a:t>Source</a:t>
                      </a:r>
                    </a:p>
                  </a:txBody>
                  <a:tcPr/>
                </a:tc>
                <a:tc>
                  <a:txBody>
                    <a:bodyPr/>
                    <a:lstStyle/>
                    <a:p>
                      <a:r>
                        <a:rPr lang="en-US" dirty="0"/>
                        <a:t>Description</a:t>
                      </a:r>
                    </a:p>
                  </a:txBody>
                  <a:tcPr/>
                </a:tc>
                <a:extLst>
                  <a:ext uri="{0D108BD9-81ED-4DB2-BD59-A6C34878D82A}">
                    <a16:rowId xmlns:a16="http://schemas.microsoft.com/office/drawing/2014/main" xmlns="" val="4000660288"/>
                  </a:ext>
                </a:extLst>
              </a:tr>
              <a:tr h="1348931">
                <a:tc>
                  <a:txBody>
                    <a:bodyPr/>
                    <a:lstStyle/>
                    <a:p>
                      <a:r>
                        <a:rPr lang="en-US" b="1" dirty="0"/>
                        <a:t>People</a:t>
                      </a:r>
                      <a:r>
                        <a:rPr lang="en-US" b="1" baseline="0" dirty="0"/>
                        <a:t> from within the organization</a:t>
                      </a:r>
                      <a:endParaRPr lang="en-US" b="1" dirty="0"/>
                    </a:p>
                  </a:txBody>
                  <a:tcPr/>
                </a:tc>
                <a:tc>
                  <a:txBody>
                    <a:bodyPr/>
                    <a:lstStyle/>
                    <a:p>
                      <a:r>
                        <a:rPr lang="en-US" dirty="0"/>
                        <a:t>Users, system administrators, network administrators, security staff, and others from within the organization may report signs of incidents. </a:t>
                      </a:r>
                    </a:p>
                  </a:txBody>
                  <a:tcPr/>
                </a:tc>
                <a:extLst>
                  <a:ext uri="{0D108BD9-81ED-4DB2-BD59-A6C34878D82A}">
                    <a16:rowId xmlns:a16="http://schemas.microsoft.com/office/drawing/2014/main" xmlns="" val="2351682956"/>
                  </a:ext>
                </a:extLst>
              </a:tr>
              <a:tr h="1971515">
                <a:tc>
                  <a:txBody>
                    <a:bodyPr/>
                    <a:lstStyle/>
                    <a:p>
                      <a:r>
                        <a:rPr lang="en-US" b="1" dirty="0"/>
                        <a:t>People from other</a:t>
                      </a:r>
                      <a:r>
                        <a:rPr lang="en-US" b="1" baseline="0" dirty="0"/>
                        <a:t> organizations</a:t>
                      </a:r>
                      <a:endParaRPr lang="en-US" b="1" dirty="0"/>
                    </a:p>
                  </a:txBody>
                  <a:tcPr/>
                </a:tc>
                <a:tc>
                  <a:txBody>
                    <a:bodyPr/>
                    <a:lstStyle/>
                    <a:p>
                      <a:r>
                        <a:rPr lang="en-US" dirty="0"/>
                        <a:t>The organization might be contacted by a party claiming a system at the organization is attacking its systems. External users may also report other indicators, such as a defaced web page or an unavailable service. Other incident response teams also may report incidents. </a:t>
                      </a:r>
                    </a:p>
                  </a:txBody>
                  <a:tcPr/>
                </a:tc>
                <a:extLst>
                  <a:ext uri="{0D108BD9-81ED-4DB2-BD59-A6C34878D82A}">
                    <a16:rowId xmlns:a16="http://schemas.microsoft.com/office/drawing/2014/main" xmlns="" val="3183746643"/>
                  </a:ext>
                </a:extLst>
              </a:tr>
            </a:tbl>
          </a:graphicData>
        </a:graphic>
      </p:graphicFrame>
    </p:spTree>
    <p:extLst>
      <p:ext uri="{BB962C8B-B14F-4D97-AF65-F5344CB8AC3E}">
        <p14:creationId xmlns:p14="http://schemas.microsoft.com/office/powerpoint/2010/main" val="32736335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3125"/>
          </a:xfrm>
        </p:spPr>
        <p:txBody>
          <a:bodyPr>
            <a:normAutofit/>
          </a:bodyPr>
          <a:lstStyle/>
          <a:p>
            <a:pPr algn="l"/>
            <a:r>
              <a:rPr lang="en-US" dirty="0"/>
              <a:t>Incident Response Phases – </a:t>
            </a:r>
            <a:r>
              <a:rPr lang="en-US" dirty="0" smtClean="0"/>
              <a:t>Analysis</a:t>
            </a:r>
            <a:r>
              <a:rPr lang="en-US" dirty="0"/>
              <a:t>	</a:t>
            </a:r>
          </a:p>
        </p:txBody>
      </p:sp>
      <p:sp>
        <p:nvSpPr>
          <p:cNvPr id="3" name="Content Placeholder 2"/>
          <p:cNvSpPr>
            <a:spLocks noGrp="1"/>
          </p:cNvSpPr>
          <p:nvPr>
            <p:ph idx="1"/>
          </p:nvPr>
        </p:nvSpPr>
        <p:spPr>
          <a:xfrm>
            <a:off x="838200" y="1468665"/>
            <a:ext cx="10515600" cy="4627335"/>
          </a:xfrm>
        </p:spPr>
        <p:txBody>
          <a:bodyPr>
            <a:normAutofit/>
          </a:bodyPr>
          <a:lstStyle/>
          <a:p>
            <a:pPr>
              <a:buFont typeface="Arial" panose="020B0604020202020204" pitchFamily="34" charset="0"/>
              <a:buChar char="•"/>
            </a:pPr>
            <a:r>
              <a:rPr lang="en-US" sz="2400" dirty="0" smtClean="0"/>
              <a:t> The </a:t>
            </a:r>
            <a:r>
              <a:rPr lang="en-US" sz="2400" dirty="0"/>
              <a:t>Incident Response Team should work quickly to analyze and validate incidents, following a predefined process </a:t>
            </a:r>
            <a:r>
              <a:rPr lang="en-US" sz="2400" dirty="0" smtClean="0"/>
              <a:t>and </a:t>
            </a:r>
            <a:r>
              <a:rPr lang="en-US" sz="2400" dirty="0"/>
              <a:t>documenting each step taken. </a:t>
            </a:r>
          </a:p>
          <a:p>
            <a:pPr>
              <a:buFont typeface="Arial" panose="020B0604020202020204" pitchFamily="34" charset="0"/>
              <a:buChar char="•"/>
            </a:pPr>
            <a:r>
              <a:rPr lang="en-US" sz="2400" dirty="0" smtClean="0"/>
              <a:t> When </a:t>
            </a:r>
            <a:r>
              <a:rPr lang="en-US" sz="2400" dirty="0"/>
              <a:t>the team believes that an incident has occurred, the team should rapidly perform an initial analysis to determine the incident’s scope, such as which networks, systems, or applications are affected; who or what originated the incident; and how the incident is occurring (e.g., what tools or attack methods are being used, what vulnerabilities are being exploited). </a:t>
            </a:r>
          </a:p>
          <a:p>
            <a:pPr>
              <a:buFont typeface="Arial" panose="020B0604020202020204" pitchFamily="34" charset="0"/>
              <a:buChar char="•"/>
            </a:pPr>
            <a:r>
              <a:rPr lang="en-US" sz="2400" dirty="0" smtClean="0"/>
              <a:t> The </a:t>
            </a:r>
            <a:r>
              <a:rPr lang="en-US" sz="2400" dirty="0"/>
              <a:t>initial analysis should provide enough information for the team to prioritize subsequent activities, such as containment of the incident and deeper analysis of the effects of the incident. </a:t>
            </a:r>
          </a:p>
          <a:p>
            <a:pPr>
              <a:buFont typeface="Arial" panose="020B0604020202020204" pitchFamily="34" charset="0"/>
              <a:buChar char="•"/>
            </a:pPr>
            <a:r>
              <a:rPr lang="en-US" sz="2400" dirty="0" smtClean="0"/>
              <a:t> Logbooks</a:t>
            </a:r>
            <a:r>
              <a:rPr lang="en-US" sz="2400" dirty="0"/>
              <a:t>, laptops, audio recorders, and digital cameras can be used to document the response.</a:t>
            </a:r>
          </a:p>
          <a:p>
            <a:pPr marL="0" indent="0">
              <a:buNone/>
            </a:pPr>
            <a:endParaRPr lang="en-US" dirty="0"/>
          </a:p>
          <a:p>
            <a:pPr lvl="1"/>
            <a:endParaRPr lang="en-US" dirty="0"/>
          </a:p>
        </p:txBody>
      </p:sp>
    </p:spTree>
    <p:extLst>
      <p:ext uri="{BB962C8B-B14F-4D97-AF65-F5344CB8AC3E}">
        <p14:creationId xmlns:p14="http://schemas.microsoft.com/office/powerpoint/2010/main" val="58982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3125"/>
          </a:xfrm>
        </p:spPr>
        <p:txBody>
          <a:bodyPr>
            <a:normAutofit/>
          </a:bodyPr>
          <a:lstStyle/>
          <a:p>
            <a:pPr algn="l"/>
            <a:r>
              <a:rPr lang="en-US" dirty="0"/>
              <a:t>Incident Response Phases – </a:t>
            </a:r>
            <a:r>
              <a:rPr lang="en-US" dirty="0" smtClean="0"/>
              <a:t>Analysis (cont.)</a:t>
            </a:r>
            <a:endParaRPr lang="en-US" dirty="0"/>
          </a:p>
        </p:txBody>
      </p:sp>
      <p:sp>
        <p:nvSpPr>
          <p:cNvPr id="3" name="Content Placeholder 2"/>
          <p:cNvSpPr>
            <a:spLocks noGrp="1"/>
          </p:cNvSpPr>
          <p:nvPr>
            <p:ph idx="1"/>
          </p:nvPr>
        </p:nvSpPr>
        <p:spPr>
          <a:xfrm>
            <a:off x="838200" y="1447800"/>
            <a:ext cx="10515600" cy="5276849"/>
          </a:xfrm>
        </p:spPr>
        <p:txBody>
          <a:bodyPr>
            <a:normAutofit/>
          </a:bodyPr>
          <a:lstStyle/>
          <a:p>
            <a:pPr marL="0" indent="0">
              <a:buNone/>
            </a:pPr>
            <a:r>
              <a:rPr lang="en-US" sz="2400" dirty="0" smtClean="0"/>
              <a:t>Prioritization</a:t>
            </a:r>
            <a:r>
              <a:rPr lang="en-US" sz="2400" dirty="0"/>
              <a:t> </a:t>
            </a:r>
            <a:r>
              <a:rPr lang="en-US" sz="2400" dirty="0" smtClean="0"/>
              <a:t>is the </a:t>
            </a:r>
            <a:r>
              <a:rPr lang="en-US" sz="2400" dirty="0"/>
              <a:t>m</a:t>
            </a:r>
            <a:r>
              <a:rPr lang="en-US" sz="2400" dirty="0" smtClean="0"/>
              <a:t>ost </a:t>
            </a:r>
            <a:r>
              <a:rPr lang="en-US" sz="2400" dirty="0"/>
              <a:t>critical decision point in the process. Decisions are based on</a:t>
            </a:r>
          </a:p>
          <a:p>
            <a:pPr lvl="1"/>
            <a:r>
              <a:rPr lang="en-US" sz="2400" dirty="0"/>
              <a:t>Functional impact of the incident</a:t>
            </a:r>
          </a:p>
          <a:p>
            <a:pPr lvl="1"/>
            <a:r>
              <a:rPr lang="en-US" sz="2400" dirty="0"/>
              <a:t>Information impact of the incident</a:t>
            </a:r>
          </a:p>
          <a:p>
            <a:pPr lvl="1"/>
            <a:r>
              <a:rPr lang="en-US" sz="2400" dirty="0"/>
              <a:t>Recoverability </a:t>
            </a:r>
            <a:r>
              <a:rPr lang="en-US" sz="2400" dirty="0" smtClean="0"/>
              <a:t>from </a:t>
            </a:r>
            <a:r>
              <a:rPr lang="en-US" sz="2400" dirty="0"/>
              <a:t>the incident</a:t>
            </a:r>
          </a:p>
          <a:p>
            <a:pPr marL="0" indent="0">
              <a:buNone/>
            </a:pPr>
            <a:r>
              <a:rPr lang="en-US" sz="2400" dirty="0" smtClean="0"/>
              <a:t>Organizations </a:t>
            </a:r>
            <a:r>
              <a:rPr lang="en-US" sz="2400" dirty="0"/>
              <a:t>should identify target timeframes for response and establish an escalation </a:t>
            </a:r>
            <a:r>
              <a:rPr lang="en-US" sz="2400" dirty="0" smtClean="0"/>
              <a:t>process </a:t>
            </a:r>
            <a:r>
              <a:rPr lang="en-US" sz="2400" dirty="0"/>
              <a:t>for instances </a:t>
            </a:r>
            <a:r>
              <a:rPr lang="en-US" sz="2400" dirty="0" smtClean="0"/>
              <a:t>in which </a:t>
            </a:r>
            <a:r>
              <a:rPr lang="en-US" sz="2400" dirty="0"/>
              <a:t>the </a:t>
            </a:r>
            <a:r>
              <a:rPr lang="en-US" sz="2400" dirty="0" smtClean="0"/>
              <a:t>team </a:t>
            </a:r>
            <a:r>
              <a:rPr lang="en-US" sz="2400" dirty="0"/>
              <a:t>responds within the designated time.</a:t>
            </a:r>
          </a:p>
          <a:p>
            <a:pPr marL="0" indent="0">
              <a:buNone/>
            </a:pPr>
            <a:r>
              <a:rPr lang="en-US" sz="2400" dirty="0"/>
              <a:t>Incident response times should identify the appropriate individuals who would need to be involved on the team.</a:t>
            </a:r>
          </a:p>
        </p:txBody>
      </p:sp>
    </p:spTree>
    <p:extLst>
      <p:ext uri="{BB962C8B-B14F-4D97-AF65-F5344CB8AC3E}">
        <p14:creationId xmlns:p14="http://schemas.microsoft.com/office/powerpoint/2010/main" val="17018328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2650"/>
            <a:ext cx="10515600" cy="1325563"/>
          </a:xfrm>
        </p:spPr>
        <p:txBody>
          <a:bodyPr/>
          <a:lstStyle/>
          <a:p>
            <a:pPr algn="l"/>
            <a:r>
              <a:rPr lang="en-US" dirty="0"/>
              <a:t>Incident Response Phases – Containment</a:t>
            </a:r>
          </a:p>
        </p:txBody>
      </p:sp>
      <p:pic>
        <p:nvPicPr>
          <p:cNvPr id="9" name="Content Placeholder 8" descr="Containment Phas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66590" y="1578213"/>
            <a:ext cx="6853589" cy="3486156"/>
          </a:xfrm>
          <a:prstGeom prst="rect">
            <a:avLst/>
          </a:prstGeom>
        </p:spPr>
      </p:pic>
      <p:sp>
        <p:nvSpPr>
          <p:cNvPr id="5" name="TextBox 4"/>
          <p:cNvSpPr txBox="1"/>
          <p:nvPr/>
        </p:nvSpPr>
        <p:spPr>
          <a:xfrm>
            <a:off x="3183887" y="5565196"/>
            <a:ext cx="5824223" cy="369332"/>
          </a:xfrm>
          <a:prstGeom prst="rect">
            <a:avLst/>
          </a:prstGeom>
          <a:noFill/>
        </p:spPr>
        <p:txBody>
          <a:bodyPr wrap="none" rtlCol="0">
            <a:spAutoFit/>
          </a:bodyPr>
          <a:lstStyle/>
          <a:p>
            <a:r>
              <a:rPr lang="en-US" dirty="0" smtClean="0"/>
              <a:t>NIST </a:t>
            </a:r>
            <a:r>
              <a:rPr lang="en-US" dirty="0"/>
              <a:t>SP </a:t>
            </a:r>
            <a:r>
              <a:rPr lang="en-US" dirty="0" smtClean="0"/>
              <a:t>800-61, </a:t>
            </a:r>
            <a:r>
              <a:rPr lang="en-US" i="1" dirty="0" smtClean="0"/>
              <a:t>Computer </a:t>
            </a:r>
            <a:r>
              <a:rPr lang="en-US" i="1" dirty="0"/>
              <a:t>Security Incident Handling </a:t>
            </a:r>
            <a:r>
              <a:rPr lang="en-US" i="1" dirty="0" smtClean="0"/>
              <a:t>Guide </a:t>
            </a:r>
            <a:endParaRPr lang="en-US" i="1" dirty="0"/>
          </a:p>
        </p:txBody>
      </p:sp>
    </p:spTree>
    <p:extLst>
      <p:ext uri="{BB962C8B-B14F-4D97-AF65-F5344CB8AC3E}">
        <p14:creationId xmlns:p14="http://schemas.microsoft.com/office/powerpoint/2010/main" val="2113151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Lesson Objectives</a:t>
            </a:r>
          </a:p>
        </p:txBody>
      </p:sp>
      <p:sp>
        <p:nvSpPr>
          <p:cNvPr id="3" name="Content Placeholder 2"/>
          <p:cNvSpPr>
            <a:spLocks noGrp="1"/>
          </p:cNvSpPr>
          <p:nvPr>
            <p:ph idx="1"/>
          </p:nvPr>
        </p:nvSpPr>
        <p:spPr>
          <a:xfrm>
            <a:off x="838200" y="1690688"/>
            <a:ext cx="10515600" cy="4479384"/>
          </a:xfrm>
        </p:spPr>
        <p:txBody>
          <a:bodyPr>
            <a:noAutofit/>
          </a:bodyPr>
          <a:lstStyle/>
          <a:p>
            <a:pPr lvl="0">
              <a:buFont typeface="Arial" panose="020B0604020202020204" pitchFamily="34" charset="0"/>
              <a:buChar char="•"/>
            </a:pPr>
            <a:r>
              <a:rPr lang="en-US" sz="2400" dirty="0" smtClean="0"/>
              <a:t> List </a:t>
            </a:r>
            <a:r>
              <a:rPr lang="en-US" sz="2400" dirty="0"/>
              <a:t>some common types of incidents that may occur in SCADA/ICS </a:t>
            </a:r>
            <a:r>
              <a:rPr lang="en-US" sz="2400" dirty="0" smtClean="0"/>
              <a:t>systems. </a:t>
            </a:r>
            <a:endParaRPr lang="en-US" sz="2400" dirty="0"/>
          </a:p>
          <a:p>
            <a:pPr lvl="0">
              <a:buFont typeface="Arial" panose="020B0604020202020204" pitchFamily="34" charset="0"/>
              <a:buChar char="•"/>
            </a:pPr>
            <a:r>
              <a:rPr lang="en-US" sz="2400" dirty="0" smtClean="0"/>
              <a:t> Identify </a:t>
            </a:r>
            <a:r>
              <a:rPr lang="en-US" sz="2400" dirty="0"/>
              <a:t>the phases of an Incident Response, as </a:t>
            </a:r>
            <a:r>
              <a:rPr lang="en-US" sz="2400" dirty="0" smtClean="0"/>
              <a:t>described </a:t>
            </a:r>
            <a:r>
              <a:rPr lang="en-US" sz="2400" dirty="0"/>
              <a:t>in </a:t>
            </a:r>
            <a:r>
              <a:rPr lang="en-US" sz="2400" dirty="0" smtClean="0"/>
              <a:t>NIST </a:t>
            </a:r>
            <a:r>
              <a:rPr lang="en-US" sz="2400" dirty="0"/>
              <a:t>SP </a:t>
            </a:r>
            <a:r>
              <a:rPr lang="en-US" sz="2400" dirty="0" smtClean="0"/>
              <a:t>800-61. </a:t>
            </a:r>
            <a:endParaRPr lang="en-US" sz="2400" dirty="0"/>
          </a:p>
          <a:p>
            <a:pPr lvl="0">
              <a:buFont typeface="Arial" panose="020B0604020202020204" pitchFamily="34" charset="0"/>
              <a:buChar char="•"/>
            </a:pPr>
            <a:r>
              <a:rPr lang="en-US" sz="2400" dirty="0" smtClean="0"/>
              <a:t> Define </a:t>
            </a:r>
            <a:r>
              <a:rPr lang="en-US" sz="2400" dirty="0"/>
              <a:t>incident containment and describe how it is applied to an </a:t>
            </a:r>
            <a:r>
              <a:rPr lang="en-US" sz="2400" dirty="0" smtClean="0"/>
              <a:t>incident. </a:t>
            </a:r>
            <a:endParaRPr lang="en-US" sz="2400" dirty="0"/>
          </a:p>
          <a:p>
            <a:pPr lvl="0">
              <a:buFont typeface="Arial" panose="020B0604020202020204" pitchFamily="34" charset="0"/>
              <a:buChar char="•"/>
            </a:pPr>
            <a:r>
              <a:rPr lang="en-US" sz="2400" dirty="0" smtClean="0"/>
              <a:t> Discuss </a:t>
            </a:r>
            <a:r>
              <a:rPr lang="en-US" sz="2400" dirty="0"/>
              <a:t>the IR reaction strategies unique to each category of </a:t>
            </a:r>
            <a:r>
              <a:rPr lang="en-US" sz="2400" dirty="0" smtClean="0"/>
              <a:t>incident. </a:t>
            </a:r>
          </a:p>
          <a:p>
            <a:pPr>
              <a:buFont typeface="Arial" panose="020B0604020202020204" pitchFamily="34" charset="0"/>
              <a:buChar char="•"/>
            </a:pPr>
            <a:r>
              <a:rPr lang="en-US" sz="2400" dirty="0" smtClean="0"/>
              <a:t> Explain </a:t>
            </a:r>
            <a:r>
              <a:rPr lang="en-US" sz="2400" dirty="0"/>
              <a:t>the components of an Incident Response Plan.  </a:t>
            </a:r>
          </a:p>
          <a:p>
            <a:pPr>
              <a:buFont typeface="Arial" panose="020B0604020202020204" pitchFamily="34" charset="0"/>
              <a:buChar char="•"/>
            </a:pPr>
            <a:r>
              <a:rPr lang="en-US" sz="2400" dirty="0" smtClean="0"/>
              <a:t> Identify </a:t>
            </a:r>
            <a:r>
              <a:rPr lang="en-US" sz="2400" dirty="0"/>
              <a:t>the 14 response core capabilities covered in the National Response </a:t>
            </a:r>
            <a:r>
              <a:rPr lang="en-US" sz="2400" dirty="0" smtClean="0"/>
              <a:t>Framework. </a:t>
            </a:r>
            <a:endParaRPr lang="en-US" sz="2400" dirty="0"/>
          </a:p>
        </p:txBody>
      </p:sp>
    </p:spTree>
    <p:extLst>
      <p:ext uri="{BB962C8B-B14F-4D97-AF65-F5344CB8AC3E}">
        <p14:creationId xmlns:p14="http://schemas.microsoft.com/office/powerpoint/2010/main" val="18481494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049000" cy="1325564"/>
          </a:xfrm>
        </p:spPr>
        <p:txBody>
          <a:bodyPr>
            <a:normAutofit/>
          </a:bodyPr>
          <a:lstStyle/>
          <a:p>
            <a:pPr algn="l"/>
            <a:r>
              <a:rPr lang="en-US" sz="4000" dirty="0"/>
              <a:t>Incident Response Phases </a:t>
            </a:r>
            <a:r>
              <a:rPr lang="en-US" sz="4000" dirty="0" smtClean="0"/>
              <a:t>— Containment Strategies</a:t>
            </a:r>
            <a:endParaRPr lang="en-US" sz="4000" dirty="0"/>
          </a:p>
        </p:txBody>
      </p:sp>
      <p:sp>
        <p:nvSpPr>
          <p:cNvPr id="3" name="Content Placeholder 2"/>
          <p:cNvSpPr>
            <a:spLocks noGrp="1"/>
          </p:cNvSpPr>
          <p:nvPr>
            <p:ph idx="1"/>
          </p:nvPr>
        </p:nvSpPr>
        <p:spPr>
          <a:xfrm>
            <a:off x="573741" y="1690689"/>
            <a:ext cx="11313459" cy="4405311"/>
          </a:xfrm>
        </p:spPr>
        <p:txBody>
          <a:bodyPr>
            <a:normAutofit/>
          </a:bodyPr>
          <a:lstStyle/>
          <a:p>
            <a:pPr marL="0" indent="0">
              <a:buNone/>
            </a:pPr>
            <a:r>
              <a:rPr lang="en-US" sz="2400" dirty="0" smtClean="0"/>
              <a:t>Strategies </a:t>
            </a:r>
            <a:r>
              <a:rPr lang="en-US" sz="2400" dirty="0"/>
              <a:t>will differ depending on the type of incident and will include consideration of the following criteria:</a:t>
            </a:r>
          </a:p>
          <a:p>
            <a:pPr lvl="1"/>
            <a:r>
              <a:rPr lang="en-US" sz="2200" dirty="0"/>
              <a:t>Potential damage to and theft of resources</a:t>
            </a:r>
          </a:p>
          <a:p>
            <a:pPr lvl="1"/>
            <a:r>
              <a:rPr lang="en-US" sz="2200" dirty="0"/>
              <a:t>Need for evidence preservation</a:t>
            </a:r>
          </a:p>
          <a:p>
            <a:pPr lvl="1"/>
            <a:r>
              <a:rPr lang="en-US" sz="2200" dirty="0"/>
              <a:t>Service availability (e.g. network connectivity, services provided)</a:t>
            </a:r>
          </a:p>
          <a:p>
            <a:pPr lvl="1"/>
            <a:r>
              <a:rPr lang="en-US" sz="2200" dirty="0"/>
              <a:t>Time and resources needed to implement the strategy</a:t>
            </a:r>
          </a:p>
          <a:p>
            <a:pPr lvl="1"/>
            <a:r>
              <a:rPr lang="en-US" sz="2200" dirty="0"/>
              <a:t>Effectiveness of the strategy (partial containment)</a:t>
            </a:r>
          </a:p>
          <a:p>
            <a:pPr lvl="1"/>
            <a:r>
              <a:rPr lang="en-US" sz="2200" dirty="0"/>
              <a:t>Duration of the solution (is it an emergency workaround or permanent solution?)</a:t>
            </a:r>
          </a:p>
          <a:p>
            <a:pPr marL="0" indent="0">
              <a:buNone/>
            </a:pPr>
            <a:endParaRPr lang="en-US" dirty="0" smtClean="0"/>
          </a:p>
          <a:p>
            <a:pPr marL="0" indent="0">
              <a:buNone/>
            </a:pPr>
            <a:r>
              <a:rPr lang="en-US" sz="2400" dirty="0" smtClean="0"/>
              <a:t>Be </a:t>
            </a:r>
            <a:r>
              <a:rPr lang="en-US" sz="2400" dirty="0"/>
              <a:t>aware that some attacks may cause additional damage when they are contained </a:t>
            </a:r>
            <a:r>
              <a:rPr lang="en-US" sz="2400" dirty="0" smtClean="0"/>
              <a:t>(e.g., </a:t>
            </a:r>
            <a:r>
              <a:rPr lang="en-US" sz="2400" dirty="0"/>
              <a:t>deletion of files</a:t>
            </a:r>
            <a:r>
              <a:rPr lang="en-US" sz="2400" dirty="0" smtClean="0"/>
              <a:t>).</a:t>
            </a:r>
            <a:endParaRPr lang="en-US" sz="2400" dirty="0"/>
          </a:p>
        </p:txBody>
      </p:sp>
    </p:spTree>
    <p:extLst>
      <p:ext uri="{BB962C8B-B14F-4D97-AF65-F5344CB8AC3E}">
        <p14:creationId xmlns:p14="http://schemas.microsoft.com/office/powerpoint/2010/main" val="19223150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887635" cy="1293132"/>
          </a:xfrm>
        </p:spPr>
        <p:txBody>
          <a:bodyPr>
            <a:normAutofit/>
          </a:bodyPr>
          <a:lstStyle/>
          <a:p>
            <a:pPr algn="l"/>
            <a:r>
              <a:rPr lang="en-US" sz="4000" dirty="0"/>
              <a:t>Incident Response Phases </a:t>
            </a:r>
            <a:r>
              <a:rPr lang="en-US" sz="4000" dirty="0" smtClean="0"/>
              <a:t>— Containment Evidence</a:t>
            </a:r>
            <a:endParaRPr lang="en-US" sz="4000" dirty="0"/>
          </a:p>
        </p:txBody>
      </p:sp>
      <p:sp>
        <p:nvSpPr>
          <p:cNvPr id="3" name="Content Placeholder 2"/>
          <p:cNvSpPr>
            <a:spLocks noGrp="1"/>
          </p:cNvSpPr>
          <p:nvPr>
            <p:ph idx="1"/>
          </p:nvPr>
        </p:nvSpPr>
        <p:spPr>
          <a:xfrm>
            <a:off x="838200" y="1658257"/>
            <a:ext cx="10515600" cy="4437743"/>
          </a:xfrm>
        </p:spPr>
        <p:txBody>
          <a:bodyPr>
            <a:normAutofit/>
          </a:bodyPr>
          <a:lstStyle/>
          <a:p>
            <a:pPr marL="0" indent="0">
              <a:buNone/>
            </a:pPr>
            <a:r>
              <a:rPr lang="en-US" sz="2800" dirty="0" smtClean="0"/>
              <a:t>Evidence </a:t>
            </a:r>
            <a:r>
              <a:rPr lang="en-US" sz="2800" dirty="0"/>
              <a:t>Gathering and Handling</a:t>
            </a:r>
          </a:p>
          <a:p>
            <a:pPr lvl="1"/>
            <a:r>
              <a:rPr lang="en-US" sz="2400" dirty="0"/>
              <a:t>Evidence should be gathered as soon as possible after a suspected incident</a:t>
            </a:r>
          </a:p>
          <a:p>
            <a:pPr lvl="1"/>
            <a:r>
              <a:rPr lang="en-US" sz="2400" dirty="0"/>
              <a:t>Maintain a “chain of custody” and logs containing the following:</a:t>
            </a:r>
          </a:p>
          <a:p>
            <a:pPr lvl="2"/>
            <a:r>
              <a:rPr lang="en-US" sz="2400" dirty="0"/>
              <a:t>Identifying information (e.g., the location, serial number, model number, hostname, media access control (MAC) addresses, and IP addresses of a computer) </a:t>
            </a:r>
          </a:p>
          <a:p>
            <a:pPr lvl="2"/>
            <a:r>
              <a:rPr lang="en-US" sz="2400" dirty="0"/>
              <a:t>Name, title, and phone number of each individual who collected or handled the evidence during the investigation </a:t>
            </a:r>
          </a:p>
          <a:p>
            <a:pPr lvl="2"/>
            <a:r>
              <a:rPr lang="en-US" sz="2400" dirty="0"/>
              <a:t>Time and date (including time zone) of each occurrence of evidence handling </a:t>
            </a:r>
          </a:p>
          <a:p>
            <a:pPr lvl="2"/>
            <a:r>
              <a:rPr lang="en-US" sz="2400" dirty="0"/>
              <a:t>Locations where the evidence was stored</a:t>
            </a:r>
            <a:r>
              <a:rPr lang="en-US" sz="2400" dirty="0" smtClean="0"/>
              <a:t>.</a:t>
            </a:r>
          </a:p>
        </p:txBody>
      </p:sp>
    </p:spTree>
    <p:extLst>
      <p:ext uri="{BB962C8B-B14F-4D97-AF65-F5344CB8AC3E}">
        <p14:creationId xmlns:p14="http://schemas.microsoft.com/office/powerpoint/2010/main" val="517868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1138647" cy="1123016"/>
          </a:xfrm>
        </p:spPr>
        <p:txBody>
          <a:bodyPr>
            <a:normAutofit fontScale="90000"/>
          </a:bodyPr>
          <a:lstStyle/>
          <a:p>
            <a:pPr algn="l"/>
            <a:r>
              <a:rPr lang="en-US" sz="4000" dirty="0"/>
              <a:t>Incident Response Phases </a:t>
            </a:r>
            <a:r>
              <a:rPr lang="en-US" sz="4000" dirty="0" smtClean="0"/>
              <a:t>— Containment Identification</a:t>
            </a:r>
            <a:endParaRPr lang="en-US" sz="4000" dirty="0"/>
          </a:p>
        </p:txBody>
      </p:sp>
      <p:sp>
        <p:nvSpPr>
          <p:cNvPr id="3" name="Content Placeholder 2"/>
          <p:cNvSpPr>
            <a:spLocks noGrp="1"/>
          </p:cNvSpPr>
          <p:nvPr>
            <p:ph idx="1"/>
          </p:nvPr>
        </p:nvSpPr>
        <p:spPr>
          <a:xfrm>
            <a:off x="838200" y="1796144"/>
            <a:ext cx="10515600" cy="3835400"/>
          </a:xfrm>
        </p:spPr>
        <p:txBody>
          <a:bodyPr>
            <a:normAutofit/>
          </a:bodyPr>
          <a:lstStyle/>
          <a:p>
            <a:pPr marL="0" indent="0">
              <a:buNone/>
            </a:pPr>
            <a:r>
              <a:rPr lang="en-US" sz="2800" dirty="0" smtClean="0"/>
              <a:t>Identifying Attacking Hosts</a:t>
            </a:r>
          </a:p>
          <a:p>
            <a:pPr lvl="1"/>
            <a:r>
              <a:rPr lang="en-US" sz="2400" dirty="0" smtClean="0"/>
              <a:t>Validate the attacker’s IP address</a:t>
            </a:r>
          </a:p>
          <a:p>
            <a:pPr lvl="1"/>
            <a:r>
              <a:rPr lang="en-US" sz="2400" dirty="0" smtClean="0"/>
              <a:t>Research the attacking host through search engines</a:t>
            </a:r>
          </a:p>
          <a:p>
            <a:pPr lvl="1"/>
            <a:r>
              <a:rPr lang="en-US" sz="2400" dirty="0" smtClean="0"/>
              <a:t>Use incident databases and threat intelligence sources</a:t>
            </a:r>
          </a:p>
          <a:p>
            <a:pPr lvl="1"/>
            <a:r>
              <a:rPr lang="en-US" sz="2400" dirty="0" smtClean="0"/>
              <a:t>Monitor possible attacker communication channels</a:t>
            </a:r>
            <a:endParaRPr lang="en-US" sz="2400" dirty="0"/>
          </a:p>
        </p:txBody>
      </p:sp>
    </p:spTree>
    <p:extLst>
      <p:ext uri="{BB962C8B-B14F-4D97-AF65-F5344CB8AC3E}">
        <p14:creationId xmlns:p14="http://schemas.microsoft.com/office/powerpoint/2010/main" val="9576153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a:t>Incident Response Phases </a:t>
            </a:r>
            <a:r>
              <a:rPr lang="en-US" sz="4000" dirty="0" smtClean="0"/>
              <a:t>— Containment Recovery</a:t>
            </a:r>
            <a:endParaRPr lang="en-US" sz="4000" dirty="0"/>
          </a:p>
        </p:txBody>
      </p:sp>
      <p:sp>
        <p:nvSpPr>
          <p:cNvPr id="3" name="Content Placeholder 2"/>
          <p:cNvSpPr>
            <a:spLocks noGrp="1"/>
          </p:cNvSpPr>
          <p:nvPr>
            <p:ph idx="1"/>
          </p:nvPr>
        </p:nvSpPr>
        <p:spPr>
          <a:xfrm>
            <a:off x="838200" y="1810657"/>
            <a:ext cx="10515600" cy="3995057"/>
          </a:xfrm>
        </p:spPr>
        <p:txBody>
          <a:bodyPr>
            <a:normAutofit/>
          </a:bodyPr>
          <a:lstStyle/>
          <a:p>
            <a:pPr marL="0" indent="0">
              <a:buNone/>
            </a:pPr>
            <a:r>
              <a:rPr lang="en-US" sz="3200" dirty="0" smtClean="0"/>
              <a:t>Eradication </a:t>
            </a:r>
            <a:r>
              <a:rPr lang="en-US" sz="3200" dirty="0"/>
              <a:t>and Recovery</a:t>
            </a:r>
          </a:p>
          <a:p>
            <a:pPr lvl="1"/>
            <a:r>
              <a:rPr lang="en-US" sz="2800" dirty="0"/>
              <a:t> </a:t>
            </a:r>
            <a:r>
              <a:rPr lang="en-US" sz="2800" i="1" dirty="0"/>
              <a:t>Eradication</a:t>
            </a:r>
            <a:r>
              <a:rPr lang="en-US" sz="2800" dirty="0"/>
              <a:t> eliminates components of the incident (deleting malware and disabling breached accounts, identifying and mitigating all vulnerabilities that were exploited)</a:t>
            </a:r>
          </a:p>
          <a:p>
            <a:pPr lvl="1"/>
            <a:r>
              <a:rPr lang="en-US" sz="2800" dirty="0"/>
              <a:t>During </a:t>
            </a:r>
            <a:r>
              <a:rPr lang="en-US" sz="2800" i="1" dirty="0"/>
              <a:t>recovery</a:t>
            </a:r>
            <a:r>
              <a:rPr lang="en-US" sz="2800" b="1" dirty="0"/>
              <a:t>,</a:t>
            </a:r>
            <a:r>
              <a:rPr lang="en-US" sz="2800" dirty="0"/>
              <a:t> systems are restored to normal operation and validated that they are functioning normally</a:t>
            </a:r>
          </a:p>
          <a:p>
            <a:pPr lvl="1"/>
            <a:r>
              <a:rPr lang="en-US" sz="2800" b="1" dirty="0"/>
              <a:t>Should be done in a phased approach and could be long-term, ensuring that changes are made to increase overall security and prevent future incidents</a:t>
            </a:r>
          </a:p>
        </p:txBody>
      </p:sp>
    </p:spTree>
    <p:extLst>
      <p:ext uri="{BB962C8B-B14F-4D97-AF65-F5344CB8AC3E}">
        <p14:creationId xmlns:p14="http://schemas.microsoft.com/office/powerpoint/2010/main" val="5154489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943" y="365125"/>
            <a:ext cx="11353800" cy="1325563"/>
          </a:xfrm>
        </p:spPr>
        <p:txBody>
          <a:bodyPr>
            <a:normAutofit fontScale="90000"/>
          </a:bodyPr>
          <a:lstStyle/>
          <a:p>
            <a:pPr algn="l"/>
            <a:r>
              <a:rPr lang="en-US" dirty="0"/>
              <a:t>Incident Response Phases – Post-Incident Activity</a:t>
            </a:r>
          </a:p>
        </p:txBody>
      </p:sp>
      <p:pic>
        <p:nvPicPr>
          <p:cNvPr id="8" name="Content Placeholder 7" descr="Post-Incident Activity"/>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53599" y="1690688"/>
            <a:ext cx="7301254" cy="3490912"/>
          </a:xfrm>
          <a:prstGeom prst="rect">
            <a:avLst/>
          </a:prstGeom>
        </p:spPr>
      </p:pic>
      <p:sp>
        <p:nvSpPr>
          <p:cNvPr id="5" name="TextBox 4"/>
          <p:cNvSpPr txBox="1"/>
          <p:nvPr/>
        </p:nvSpPr>
        <p:spPr>
          <a:xfrm>
            <a:off x="3074298" y="5515424"/>
            <a:ext cx="5771324" cy="369332"/>
          </a:xfrm>
          <a:prstGeom prst="rect">
            <a:avLst/>
          </a:prstGeom>
          <a:noFill/>
        </p:spPr>
        <p:txBody>
          <a:bodyPr wrap="none" rtlCol="0">
            <a:spAutoFit/>
          </a:bodyPr>
          <a:lstStyle/>
          <a:p>
            <a:r>
              <a:rPr lang="en-US" dirty="0" smtClean="0"/>
              <a:t>NIST </a:t>
            </a:r>
            <a:r>
              <a:rPr lang="en-US" dirty="0"/>
              <a:t>SP </a:t>
            </a:r>
            <a:r>
              <a:rPr lang="en-US" dirty="0" smtClean="0"/>
              <a:t>800-61, </a:t>
            </a:r>
            <a:r>
              <a:rPr lang="en-US" i="1" dirty="0" smtClean="0"/>
              <a:t>Computer </a:t>
            </a:r>
            <a:r>
              <a:rPr lang="en-US" i="1" dirty="0"/>
              <a:t>Security Incident Handling </a:t>
            </a:r>
            <a:r>
              <a:rPr lang="en-US" i="1" dirty="0" smtClean="0"/>
              <a:t>Guide</a:t>
            </a:r>
            <a:endParaRPr lang="en-US" i="1" dirty="0"/>
          </a:p>
        </p:txBody>
      </p:sp>
    </p:spTree>
    <p:extLst>
      <p:ext uri="{BB962C8B-B14F-4D97-AF65-F5344CB8AC3E}">
        <p14:creationId xmlns:p14="http://schemas.microsoft.com/office/powerpoint/2010/main" val="29806695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028" y="336096"/>
            <a:ext cx="11353801" cy="1325563"/>
          </a:xfrm>
        </p:spPr>
        <p:txBody>
          <a:bodyPr>
            <a:normAutofit fontScale="90000"/>
          </a:bodyPr>
          <a:lstStyle/>
          <a:p>
            <a:r>
              <a:rPr lang="en-US" dirty="0"/>
              <a:t>Incident Response Phases – Post-Incident </a:t>
            </a:r>
            <a:r>
              <a:rPr lang="en-US" dirty="0" smtClean="0"/>
              <a:t>Activity Lessons Learned</a:t>
            </a:r>
            <a:endParaRPr lang="en-US" dirty="0"/>
          </a:p>
        </p:txBody>
      </p:sp>
      <p:sp>
        <p:nvSpPr>
          <p:cNvPr id="3" name="Content Placeholder 2"/>
          <p:cNvSpPr>
            <a:spLocks noGrp="1"/>
          </p:cNvSpPr>
          <p:nvPr>
            <p:ph idx="1"/>
          </p:nvPr>
        </p:nvSpPr>
        <p:spPr>
          <a:xfrm>
            <a:off x="664028" y="1661659"/>
            <a:ext cx="10515600" cy="4579484"/>
          </a:xfrm>
        </p:spPr>
        <p:txBody>
          <a:bodyPr>
            <a:normAutofit fontScale="92500"/>
          </a:bodyPr>
          <a:lstStyle/>
          <a:p>
            <a:pPr marL="0" indent="0">
              <a:buNone/>
            </a:pPr>
            <a:r>
              <a:rPr lang="en-US" sz="3000" dirty="0" smtClean="0"/>
              <a:t>Team </a:t>
            </a:r>
            <a:r>
              <a:rPr lang="en-US" sz="3000" dirty="0"/>
              <a:t>should meet to discuss “lessons learned” after the end of the incident, addressing the following:</a:t>
            </a:r>
          </a:p>
          <a:p>
            <a:pPr lvl="1"/>
            <a:r>
              <a:rPr lang="en-US" sz="2200" dirty="0"/>
              <a:t>Exactly what happened, and at what times? </a:t>
            </a:r>
          </a:p>
          <a:p>
            <a:pPr lvl="1"/>
            <a:r>
              <a:rPr lang="en-US" sz="2200" dirty="0"/>
              <a:t>How well did staff and management perform in dealing with the incident? Were the documented procedures followed? Were they adequate? </a:t>
            </a:r>
          </a:p>
          <a:p>
            <a:pPr lvl="1"/>
            <a:r>
              <a:rPr lang="en-US" sz="2200" dirty="0"/>
              <a:t>What information was needed sooner? </a:t>
            </a:r>
          </a:p>
          <a:p>
            <a:pPr lvl="1"/>
            <a:r>
              <a:rPr lang="en-US" sz="2200" dirty="0"/>
              <a:t>Were any steps or actions taken that might have inhibited the recovery? </a:t>
            </a:r>
          </a:p>
          <a:p>
            <a:pPr lvl="1"/>
            <a:r>
              <a:rPr lang="en-US" sz="2200" dirty="0"/>
              <a:t>What would the staff and management do differently the next time a similar incident occurs? </a:t>
            </a:r>
          </a:p>
          <a:p>
            <a:pPr lvl="1"/>
            <a:r>
              <a:rPr lang="en-US" sz="2200" dirty="0"/>
              <a:t>How could information sharing with other organizations have been improved? </a:t>
            </a:r>
          </a:p>
          <a:p>
            <a:pPr lvl="1"/>
            <a:r>
              <a:rPr lang="en-US" sz="2200" dirty="0"/>
              <a:t>What corrective actions can prevent similar incidents in the future? </a:t>
            </a:r>
          </a:p>
          <a:p>
            <a:pPr lvl="1"/>
            <a:r>
              <a:rPr lang="en-US" sz="2200" dirty="0"/>
              <a:t>What precursors or indicators should be watched for in the future to detect similar incidents</a:t>
            </a:r>
          </a:p>
          <a:p>
            <a:pPr lvl="1"/>
            <a:r>
              <a:rPr lang="en-US" sz="2200" dirty="0"/>
              <a:t>What additional tools or resources are needed to detect, analyze, and mitigate future incidents? </a:t>
            </a:r>
          </a:p>
        </p:txBody>
      </p:sp>
    </p:spTree>
    <p:extLst>
      <p:ext uri="{BB962C8B-B14F-4D97-AF65-F5344CB8AC3E}">
        <p14:creationId xmlns:p14="http://schemas.microsoft.com/office/powerpoint/2010/main" val="12937008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486" y="350611"/>
            <a:ext cx="11353800" cy="1325563"/>
          </a:xfrm>
        </p:spPr>
        <p:txBody>
          <a:bodyPr>
            <a:normAutofit fontScale="90000"/>
          </a:bodyPr>
          <a:lstStyle/>
          <a:p>
            <a:r>
              <a:rPr lang="en-US" dirty="0"/>
              <a:t>Incident Response Phases – Post-Incident </a:t>
            </a:r>
            <a:r>
              <a:rPr lang="en-US" dirty="0" smtClean="0"/>
              <a:t>Activity Incident Data &amp; Retention</a:t>
            </a:r>
            <a:endParaRPr lang="en-US" dirty="0"/>
          </a:p>
        </p:txBody>
      </p:sp>
      <p:sp>
        <p:nvSpPr>
          <p:cNvPr id="3" name="Content Placeholder 2"/>
          <p:cNvSpPr>
            <a:spLocks noGrp="1"/>
          </p:cNvSpPr>
          <p:nvPr>
            <p:ph idx="1"/>
          </p:nvPr>
        </p:nvSpPr>
        <p:spPr>
          <a:xfrm>
            <a:off x="620486" y="1560060"/>
            <a:ext cx="10515600" cy="4608511"/>
          </a:xfrm>
        </p:spPr>
        <p:txBody>
          <a:bodyPr>
            <a:normAutofit/>
          </a:bodyPr>
          <a:lstStyle/>
          <a:p>
            <a:pPr marL="0" indent="0">
              <a:buNone/>
            </a:pPr>
            <a:r>
              <a:rPr lang="en-US" sz="2800" b="1" dirty="0"/>
              <a:t>Using Collected Incident </a:t>
            </a:r>
            <a:r>
              <a:rPr lang="en-US" sz="2800" b="1" dirty="0" smtClean="0"/>
              <a:t>Data</a:t>
            </a:r>
          </a:p>
          <a:p>
            <a:pPr marL="0" indent="0">
              <a:buNone/>
            </a:pPr>
            <a:r>
              <a:rPr lang="en-US" sz="2400" dirty="0" smtClean="0"/>
              <a:t>Collected </a:t>
            </a:r>
            <a:r>
              <a:rPr lang="en-US" sz="2400" dirty="0"/>
              <a:t>data should be used to trend costs, response time, and other actionable metrics. Possible metrics include:</a:t>
            </a:r>
          </a:p>
          <a:p>
            <a:pPr lvl="1"/>
            <a:r>
              <a:rPr lang="en-US" sz="2000" dirty="0" smtClean="0"/>
              <a:t>Number </a:t>
            </a:r>
            <a:r>
              <a:rPr lang="en-US" sz="2000" dirty="0"/>
              <a:t>of </a:t>
            </a:r>
            <a:r>
              <a:rPr lang="en-US" sz="2000" dirty="0" smtClean="0"/>
              <a:t>incidents </a:t>
            </a:r>
            <a:r>
              <a:rPr lang="en-US" sz="2000" dirty="0"/>
              <a:t>h</a:t>
            </a:r>
            <a:r>
              <a:rPr lang="en-US" sz="2000" dirty="0" smtClean="0"/>
              <a:t>andled</a:t>
            </a:r>
            <a:endParaRPr lang="en-US" sz="2000" dirty="0"/>
          </a:p>
          <a:p>
            <a:pPr lvl="1"/>
            <a:r>
              <a:rPr lang="en-US" sz="2000" dirty="0"/>
              <a:t>Time </a:t>
            </a:r>
            <a:r>
              <a:rPr lang="en-US" sz="2000" dirty="0" smtClean="0"/>
              <a:t>per </a:t>
            </a:r>
            <a:r>
              <a:rPr lang="en-US" sz="2000" dirty="0"/>
              <a:t>i</a:t>
            </a:r>
            <a:r>
              <a:rPr lang="en-US" sz="2000" dirty="0" smtClean="0"/>
              <a:t>ncident</a:t>
            </a:r>
            <a:endParaRPr lang="en-US" sz="2000" dirty="0"/>
          </a:p>
          <a:p>
            <a:pPr lvl="1"/>
            <a:r>
              <a:rPr lang="en-US" sz="2000" dirty="0"/>
              <a:t>Objective </a:t>
            </a:r>
            <a:r>
              <a:rPr lang="en-US" sz="2000" dirty="0" smtClean="0"/>
              <a:t>assessment </a:t>
            </a:r>
            <a:r>
              <a:rPr lang="en-US" sz="2000" dirty="0"/>
              <a:t>of </a:t>
            </a:r>
            <a:r>
              <a:rPr lang="en-US" sz="2000" dirty="0" smtClean="0"/>
              <a:t>each </a:t>
            </a:r>
            <a:r>
              <a:rPr lang="en-US" sz="2000" dirty="0"/>
              <a:t>i</a:t>
            </a:r>
            <a:r>
              <a:rPr lang="en-US" sz="2000" dirty="0" smtClean="0"/>
              <a:t>ncident</a:t>
            </a:r>
            <a:endParaRPr lang="en-US" sz="2000" dirty="0"/>
          </a:p>
          <a:p>
            <a:pPr lvl="1"/>
            <a:r>
              <a:rPr lang="en-US" sz="2000" dirty="0"/>
              <a:t>Subjective </a:t>
            </a:r>
            <a:r>
              <a:rPr lang="en-US" sz="2000" dirty="0" smtClean="0"/>
              <a:t>assessment </a:t>
            </a:r>
            <a:r>
              <a:rPr lang="en-US" sz="2000" dirty="0"/>
              <a:t>of </a:t>
            </a:r>
            <a:r>
              <a:rPr lang="en-US" sz="2000" dirty="0" smtClean="0"/>
              <a:t>each </a:t>
            </a:r>
            <a:r>
              <a:rPr lang="en-US" sz="2000" dirty="0"/>
              <a:t>i</a:t>
            </a:r>
            <a:r>
              <a:rPr lang="en-US" sz="2000" dirty="0" smtClean="0"/>
              <a:t>ncident</a:t>
            </a:r>
            <a:endParaRPr lang="en-US" sz="2000" dirty="0"/>
          </a:p>
          <a:p>
            <a:pPr marL="0" indent="0">
              <a:buNone/>
            </a:pPr>
            <a:endParaRPr lang="en-US" b="1" dirty="0" smtClean="0"/>
          </a:p>
          <a:p>
            <a:pPr marL="0" indent="0">
              <a:buNone/>
            </a:pPr>
            <a:r>
              <a:rPr lang="en-US" sz="2800" b="1" dirty="0" smtClean="0"/>
              <a:t>Evidence Retention</a:t>
            </a:r>
          </a:p>
          <a:p>
            <a:pPr marL="0" indent="0">
              <a:buNone/>
            </a:pPr>
            <a:r>
              <a:rPr lang="en-US" dirty="0" smtClean="0"/>
              <a:t>Organizations </a:t>
            </a:r>
            <a:r>
              <a:rPr lang="en-US" dirty="0"/>
              <a:t>should establish a </a:t>
            </a:r>
            <a:r>
              <a:rPr lang="en-US" dirty="0" smtClean="0"/>
              <a:t>policy </a:t>
            </a:r>
            <a:r>
              <a:rPr lang="en-US" dirty="0"/>
              <a:t>addressing how long evidence should be retained, based on the possibility of prosecution and regulations governing data </a:t>
            </a:r>
            <a:r>
              <a:rPr lang="en-US" dirty="0" smtClean="0"/>
              <a:t>retention.</a:t>
            </a:r>
            <a:endParaRPr lang="en-US" dirty="0"/>
          </a:p>
        </p:txBody>
      </p:sp>
    </p:spTree>
    <p:extLst>
      <p:ext uri="{BB962C8B-B14F-4D97-AF65-F5344CB8AC3E}">
        <p14:creationId xmlns:p14="http://schemas.microsoft.com/office/powerpoint/2010/main" val="15176063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011"/>
            <a:ext cx="10515600" cy="1325563"/>
          </a:xfrm>
        </p:spPr>
        <p:txBody>
          <a:bodyPr/>
          <a:lstStyle/>
          <a:p>
            <a:pPr algn="l"/>
            <a:r>
              <a:rPr lang="en-US" dirty="0"/>
              <a:t>Incident Response Resources</a:t>
            </a:r>
          </a:p>
        </p:txBody>
      </p:sp>
      <p:sp>
        <p:nvSpPr>
          <p:cNvPr id="3" name="Content Placeholder 2"/>
          <p:cNvSpPr>
            <a:spLocks noGrp="1"/>
          </p:cNvSpPr>
          <p:nvPr>
            <p:ph idx="1"/>
          </p:nvPr>
        </p:nvSpPr>
        <p:spPr>
          <a:xfrm>
            <a:off x="838200" y="1449238"/>
            <a:ext cx="10515600" cy="4820933"/>
          </a:xfrm>
        </p:spPr>
        <p:txBody>
          <a:bodyPr>
            <a:normAutofit/>
          </a:bodyPr>
          <a:lstStyle/>
          <a:p>
            <a:pPr marL="0" indent="0">
              <a:buNone/>
            </a:pPr>
            <a:r>
              <a:rPr lang="en-US" sz="2400" dirty="0"/>
              <a:t>The National Institute of Standards and Technology (NIST) has developed several guides and  publications addressing cybersecurity in general and incident response in particular. </a:t>
            </a:r>
            <a:r>
              <a:rPr lang="en-US" sz="2400" dirty="0" smtClean="0"/>
              <a:t>Several </a:t>
            </a:r>
            <a:r>
              <a:rPr lang="en-US" sz="2400" dirty="0"/>
              <a:t>specific documents on incident handling and response include:  </a:t>
            </a:r>
          </a:p>
          <a:p>
            <a:pPr>
              <a:buFont typeface="Arial" panose="020B0604020202020204" pitchFamily="34" charset="0"/>
              <a:buChar char="•"/>
            </a:pPr>
            <a:r>
              <a:rPr lang="en-US" dirty="0" smtClean="0"/>
              <a:t> NIST </a:t>
            </a:r>
            <a:r>
              <a:rPr lang="en-US" dirty="0"/>
              <a:t>SP 800-40, </a:t>
            </a:r>
            <a:r>
              <a:rPr lang="en-US" i="1" dirty="0" smtClean="0"/>
              <a:t>Creating </a:t>
            </a:r>
            <a:r>
              <a:rPr lang="en-US" i="1" dirty="0"/>
              <a:t>a Patch and  Vulnerability Management </a:t>
            </a:r>
            <a:r>
              <a:rPr lang="en-US" i="1" dirty="0" smtClean="0"/>
              <a:t>Program </a:t>
            </a:r>
            <a:endParaRPr lang="en-US" i="1" dirty="0"/>
          </a:p>
          <a:p>
            <a:pPr>
              <a:buFont typeface="Arial" panose="020B0604020202020204" pitchFamily="34" charset="0"/>
              <a:buChar char="•"/>
            </a:pPr>
            <a:r>
              <a:rPr lang="en-US" dirty="0" smtClean="0"/>
              <a:t> NIST </a:t>
            </a:r>
            <a:r>
              <a:rPr lang="en-US" dirty="0"/>
              <a:t>SP 800-61, </a:t>
            </a:r>
            <a:r>
              <a:rPr lang="en-US" i="1" dirty="0" smtClean="0"/>
              <a:t>Computer </a:t>
            </a:r>
            <a:r>
              <a:rPr lang="en-US" i="1" dirty="0"/>
              <a:t>Security Incident Handling </a:t>
            </a:r>
            <a:r>
              <a:rPr lang="en-US" i="1" dirty="0" smtClean="0"/>
              <a:t>Guide </a:t>
            </a:r>
            <a:endParaRPr lang="en-US" i="1" dirty="0"/>
          </a:p>
          <a:p>
            <a:pPr>
              <a:buFont typeface="Arial" panose="020B0604020202020204" pitchFamily="34" charset="0"/>
              <a:buChar char="•"/>
            </a:pPr>
            <a:r>
              <a:rPr lang="en-US" dirty="0" smtClean="0"/>
              <a:t> NIST </a:t>
            </a:r>
            <a:r>
              <a:rPr lang="en-US" dirty="0"/>
              <a:t>SP 800-83, </a:t>
            </a:r>
            <a:r>
              <a:rPr lang="en-US" i="1" dirty="0" smtClean="0"/>
              <a:t>Guide </a:t>
            </a:r>
            <a:r>
              <a:rPr lang="en-US" i="1" dirty="0"/>
              <a:t>to Malware Incident Prevention and </a:t>
            </a:r>
            <a:r>
              <a:rPr lang="en-US" i="1" dirty="0" smtClean="0"/>
              <a:t>Handling </a:t>
            </a:r>
            <a:endParaRPr lang="en-US" i="1" dirty="0"/>
          </a:p>
          <a:p>
            <a:pPr>
              <a:buFont typeface="Arial" panose="020B0604020202020204" pitchFamily="34" charset="0"/>
              <a:buChar char="•"/>
            </a:pPr>
            <a:r>
              <a:rPr lang="en-US" dirty="0" smtClean="0"/>
              <a:t> NIST </a:t>
            </a:r>
            <a:r>
              <a:rPr lang="en-US" dirty="0"/>
              <a:t>SP 800-86, </a:t>
            </a:r>
            <a:r>
              <a:rPr lang="en-US" i="1" dirty="0" smtClean="0"/>
              <a:t>Guide </a:t>
            </a:r>
            <a:r>
              <a:rPr lang="en-US" i="1" dirty="0"/>
              <a:t>to Integrating Forensic Techniques into Incident </a:t>
            </a:r>
            <a:r>
              <a:rPr lang="en-US" i="1" dirty="0" smtClean="0"/>
              <a:t>Response</a:t>
            </a:r>
            <a:r>
              <a:rPr lang="en-US" dirty="0" smtClean="0"/>
              <a:t> </a:t>
            </a:r>
            <a:endParaRPr lang="en-US" dirty="0"/>
          </a:p>
          <a:p>
            <a:pPr>
              <a:buFont typeface="Arial" panose="020B0604020202020204" pitchFamily="34" charset="0"/>
              <a:buChar char="•"/>
            </a:pPr>
            <a:r>
              <a:rPr lang="en-US" dirty="0" smtClean="0"/>
              <a:t> NIST </a:t>
            </a:r>
            <a:r>
              <a:rPr lang="en-US" dirty="0"/>
              <a:t>SP 800-92, </a:t>
            </a:r>
            <a:r>
              <a:rPr lang="en-US" i="1" dirty="0" smtClean="0"/>
              <a:t>Guide </a:t>
            </a:r>
            <a:r>
              <a:rPr lang="en-US" i="1" dirty="0"/>
              <a:t>to Computer Security Log </a:t>
            </a:r>
            <a:r>
              <a:rPr lang="en-US" i="1" dirty="0" smtClean="0"/>
              <a:t>Management</a:t>
            </a:r>
            <a:endParaRPr lang="en-US" i="1" dirty="0"/>
          </a:p>
          <a:p>
            <a:pPr marL="0" indent="0">
              <a:buNone/>
            </a:pPr>
            <a:r>
              <a:rPr lang="en-US" sz="2400" dirty="0"/>
              <a:t>While these documents have a traditional IT orientation, they provide guidance for implementing ICS incident response policies and procedures as well. </a:t>
            </a:r>
          </a:p>
          <a:p>
            <a:endParaRPr lang="en-US" dirty="0"/>
          </a:p>
        </p:txBody>
      </p:sp>
    </p:spTree>
    <p:extLst>
      <p:ext uri="{BB962C8B-B14F-4D97-AF65-F5344CB8AC3E}">
        <p14:creationId xmlns:p14="http://schemas.microsoft.com/office/powerpoint/2010/main" val="40649492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ICS Cyber Incident Response Plan</a:t>
            </a:r>
          </a:p>
        </p:txBody>
      </p:sp>
      <p:sp>
        <p:nvSpPr>
          <p:cNvPr id="3" name="Content Placeholder 2"/>
          <p:cNvSpPr>
            <a:spLocks noGrp="1"/>
          </p:cNvSpPr>
          <p:nvPr>
            <p:ph idx="1"/>
          </p:nvPr>
        </p:nvSpPr>
        <p:spPr>
          <a:xfrm>
            <a:off x="838200" y="1690688"/>
            <a:ext cx="10769600" cy="4593997"/>
          </a:xfrm>
        </p:spPr>
        <p:txBody>
          <a:bodyPr>
            <a:normAutofit fontScale="25000" lnSpcReduction="20000"/>
          </a:bodyPr>
          <a:lstStyle/>
          <a:p>
            <a:pPr>
              <a:buFont typeface="Arial" panose="020B0604020202020204" pitchFamily="34" charset="0"/>
              <a:buChar char="•"/>
            </a:pPr>
            <a:r>
              <a:rPr lang="en-US" sz="9600" b="1" dirty="0"/>
              <a:t>DHS ICS-CERT </a:t>
            </a:r>
            <a:r>
              <a:rPr lang="en-US" sz="9600" dirty="0"/>
              <a:t>is chartered to reduce risks across all critical infrastructure sectors and works with the </a:t>
            </a:r>
            <a:r>
              <a:rPr lang="en-US" sz="9600" dirty="0" smtClean="0"/>
              <a:t>U.S. </a:t>
            </a:r>
            <a:r>
              <a:rPr lang="en-US" sz="9600" dirty="0"/>
              <a:t>Computer Emergency Readiness Team (US-CERT), but with an ICS focus.  The organization  provides products and services to reduce security risks to ICS asset owners, including best practices, self assessment tools, ICS security documents, and incident response guidance.</a:t>
            </a:r>
          </a:p>
          <a:p>
            <a:pPr>
              <a:buFont typeface="Arial" panose="020B0604020202020204" pitchFamily="34" charset="0"/>
              <a:buChar char="•"/>
            </a:pPr>
            <a:r>
              <a:rPr lang="en-US" sz="9600" dirty="0"/>
              <a:t>The </a:t>
            </a:r>
            <a:r>
              <a:rPr lang="en-US" sz="9600" b="1" dirty="0"/>
              <a:t>ICS Cyber Incident Response Plan </a:t>
            </a:r>
            <a:r>
              <a:rPr lang="en-US" sz="9600" dirty="0"/>
              <a:t>presents recommendations to help those facilities that use control systems better prepare for and respond </a:t>
            </a:r>
            <a:r>
              <a:rPr lang="en-US" sz="9600" dirty="0" smtClean="0"/>
              <a:t>to </a:t>
            </a:r>
            <a:r>
              <a:rPr lang="en-US" sz="9600" dirty="0"/>
              <a:t>cyber </a:t>
            </a:r>
            <a:r>
              <a:rPr lang="en-US" sz="9600" dirty="0" smtClean="0"/>
              <a:t>incidents, </a:t>
            </a:r>
            <a:r>
              <a:rPr lang="en-US" sz="9600" dirty="0"/>
              <a:t>regardless of source. The document also suggests ways to learn from incidents and to strengthen </a:t>
            </a:r>
            <a:r>
              <a:rPr lang="en-US" sz="9600" dirty="0" smtClean="0"/>
              <a:t>systems </a:t>
            </a:r>
            <a:r>
              <a:rPr lang="en-US" sz="9600" dirty="0"/>
              <a:t>against potential attacks. The document includes accepted methods and approaches from tradition information technology, but </a:t>
            </a:r>
            <a:r>
              <a:rPr lang="en-US" sz="9600" dirty="0" smtClean="0"/>
              <a:t>it is </a:t>
            </a:r>
            <a:r>
              <a:rPr lang="en-US" sz="9600" dirty="0"/>
              <a:t>primarily focused on the unique aspects of industrial control systems</a:t>
            </a:r>
          </a:p>
          <a:p>
            <a:pPr>
              <a:buFont typeface="Arial" panose="020B0604020202020204" pitchFamily="34" charset="0"/>
              <a:buChar char="•"/>
            </a:pPr>
            <a:r>
              <a:rPr lang="en-US" sz="9600" dirty="0"/>
              <a:t>The ICS Cyber Incident Response Plan document augments the NIST SP 800-61 document to provide </a:t>
            </a:r>
            <a:r>
              <a:rPr lang="en-US" sz="9600" dirty="0" smtClean="0"/>
              <a:t>ICS-specific  </a:t>
            </a:r>
            <a:r>
              <a:rPr lang="en-US" sz="9600" dirty="0"/>
              <a:t>response recommendations, including recommendations for building the </a:t>
            </a:r>
            <a:r>
              <a:rPr lang="en-US" sz="9600" b="1" dirty="0"/>
              <a:t>Cyber Incident Response Plan</a:t>
            </a:r>
            <a:r>
              <a:rPr lang="en-US" sz="9600" b="1" dirty="0" smtClean="0"/>
              <a:t>.</a:t>
            </a:r>
            <a:endParaRPr lang="en-US" sz="9600" dirty="0"/>
          </a:p>
          <a:p>
            <a:endParaRPr lang="en-US" dirty="0"/>
          </a:p>
          <a:p>
            <a:endParaRPr lang="en-US" dirty="0"/>
          </a:p>
        </p:txBody>
      </p:sp>
    </p:spTree>
    <p:extLst>
      <p:ext uri="{BB962C8B-B14F-4D97-AF65-F5344CB8AC3E}">
        <p14:creationId xmlns:p14="http://schemas.microsoft.com/office/powerpoint/2010/main" val="3128408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a:t>Creating the ICS Cyber Incident Response </a:t>
            </a:r>
            <a:r>
              <a:rPr lang="en-US" sz="4000" dirty="0" smtClean="0"/>
              <a:t>Plan </a:t>
            </a:r>
            <a:endParaRPr lang="en-US" sz="4000" dirty="0"/>
          </a:p>
        </p:txBody>
      </p:sp>
      <p:sp>
        <p:nvSpPr>
          <p:cNvPr id="3" name="Content Placeholder 2"/>
          <p:cNvSpPr>
            <a:spLocks noGrp="1"/>
          </p:cNvSpPr>
          <p:nvPr>
            <p:ph idx="1"/>
          </p:nvPr>
        </p:nvSpPr>
        <p:spPr>
          <a:xfrm>
            <a:off x="1244561" y="1690688"/>
            <a:ext cx="10515600" cy="589328"/>
          </a:xfrm>
        </p:spPr>
        <p:txBody>
          <a:bodyPr>
            <a:normAutofit/>
          </a:bodyPr>
          <a:lstStyle/>
          <a:p>
            <a:pPr marL="0" indent="0">
              <a:buNone/>
            </a:pPr>
            <a:r>
              <a:rPr lang="en-US" dirty="0" smtClean="0"/>
              <a:t>The </a:t>
            </a:r>
            <a:r>
              <a:rPr lang="en-US" dirty="0"/>
              <a:t>following sections should be included when creating an Incident Response Plan:</a:t>
            </a:r>
          </a:p>
          <a:p>
            <a:pPr lvl="1"/>
            <a:endParaRPr lang="en-US" dirty="0"/>
          </a:p>
          <a:p>
            <a:endParaRPr lang="en-US" dirty="0"/>
          </a:p>
          <a:p>
            <a:endParaRPr lang="en-US" dirty="0"/>
          </a:p>
          <a:p>
            <a:endParaRPr lang="en-US" dirty="0"/>
          </a:p>
        </p:txBody>
      </p:sp>
      <p:graphicFrame>
        <p:nvGraphicFramePr>
          <p:cNvPr id="4" name="Table 3" descr="Nameles table detailing sections in creating an incident response plan."/>
          <p:cNvGraphicFramePr>
            <a:graphicFrameLocks noGrp="1"/>
          </p:cNvGraphicFramePr>
          <p:nvPr>
            <p:extLst>
              <p:ext uri="{D42A27DB-BD31-4B8C-83A1-F6EECF244321}">
                <p14:modId xmlns:p14="http://schemas.microsoft.com/office/powerpoint/2010/main" val="291016569"/>
              </p:ext>
            </p:extLst>
          </p:nvPr>
        </p:nvGraphicFramePr>
        <p:xfrm>
          <a:off x="1244561" y="2366734"/>
          <a:ext cx="9630914" cy="3169920"/>
        </p:xfrm>
        <a:graphic>
          <a:graphicData uri="http://schemas.openxmlformats.org/drawingml/2006/table">
            <a:tbl>
              <a:tblPr firstRow="1" bandRow="1">
                <a:tableStyleId>{5C22544A-7EE6-4342-B048-85BDC9FD1C3A}</a:tableStyleId>
              </a:tblPr>
              <a:tblGrid>
                <a:gridCol w="3316379">
                  <a:extLst>
                    <a:ext uri="{9D8B030D-6E8A-4147-A177-3AD203B41FA5}">
                      <a16:colId xmlns:a16="http://schemas.microsoft.com/office/drawing/2014/main" xmlns="" val="3599672229"/>
                    </a:ext>
                  </a:extLst>
                </a:gridCol>
                <a:gridCol w="6314535">
                  <a:extLst>
                    <a:ext uri="{9D8B030D-6E8A-4147-A177-3AD203B41FA5}">
                      <a16:colId xmlns:a16="http://schemas.microsoft.com/office/drawing/2014/main" xmlns="" val="4087710888"/>
                    </a:ext>
                  </a:extLst>
                </a:gridCol>
              </a:tblGrid>
              <a:tr h="345057">
                <a:tc>
                  <a:txBody>
                    <a:bodyPr/>
                    <a:lstStyle/>
                    <a:p>
                      <a:pPr marL="0" indent="0">
                        <a:buFont typeface="+mj-lt"/>
                        <a:buNone/>
                      </a:pPr>
                      <a:r>
                        <a:rPr lang="en-US" sz="2400" dirty="0"/>
                        <a:t>Section</a:t>
                      </a:r>
                    </a:p>
                  </a:txBody>
                  <a:tcPr/>
                </a:tc>
                <a:tc>
                  <a:txBody>
                    <a:bodyPr/>
                    <a:lstStyle/>
                    <a:p>
                      <a:r>
                        <a:rPr lang="en-US" sz="2400" dirty="0"/>
                        <a:t>Content</a:t>
                      </a:r>
                    </a:p>
                  </a:txBody>
                  <a:tcPr/>
                </a:tc>
                <a:extLst>
                  <a:ext uri="{0D108BD9-81ED-4DB2-BD59-A6C34878D82A}">
                    <a16:rowId xmlns:a16="http://schemas.microsoft.com/office/drawing/2014/main" xmlns="" val="3857173427"/>
                  </a:ext>
                </a:extLst>
              </a:tr>
              <a:tr h="345057">
                <a:tc>
                  <a:txBody>
                    <a:bodyPr/>
                    <a:lstStyle/>
                    <a:p>
                      <a:pPr marL="0" indent="0">
                        <a:buFont typeface="+mj-lt"/>
                        <a:buNone/>
                      </a:pPr>
                      <a:r>
                        <a:rPr lang="en-US" sz="2000" b="1" dirty="0"/>
                        <a:t>1.  Overview, Goals, and Objectives</a:t>
                      </a:r>
                    </a:p>
                  </a:txBody>
                  <a:tcPr/>
                </a:tc>
                <a:tc>
                  <a:txBody>
                    <a:bodyPr/>
                    <a:lstStyle/>
                    <a:p>
                      <a:r>
                        <a:rPr lang="en-US" sz="2000" dirty="0"/>
                        <a:t>Provides</a:t>
                      </a:r>
                      <a:r>
                        <a:rPr lang="en-US" sz="2000" baseline="0" dirty="0"/>
                        <a:t> guidance for the overall business objective in comparison to the response options to the incident</a:t>
                      </a:r>
                      <a:endParaRPr lang="en-US" sz="2000" dirty="0"/>
                    </a:p>
                  </a:txBody>
                  <a:tcPr/>
                </a:tc>
                <a:extLst>
                  <a:ext uri="{0D108BD9-81ED-4DB2-BD59-A6C34878D82A}">
                    <a16:rowId xmlns:a16="http://schemas.microsoft.com/office/drawing/2014/main" xmlns="" val="2172582794"/>
                  </a:ext>
                </a:extLst>
              </a:tr>
              <a:tr h="345057">
                <a:tc>
                  <a:txBody>
                    <a:bodyPr/>
                    <a:lstStyle/>
                    <a:p>
                      <a:pPr marL="0" indent="0">
                        <a:buFont typeface="+mj-lt"/>
                        <a:buNone/>
                      </a:pPr>
                      <a:r>
                        <a:rPr lang="en-US" sz="2000" b="1" dirty="0"/>
                        <a:t>2.  Incident Description</a:t>
                      </a:r>
                    </a:p>
                  </a:txBody>
                  <a:tcPr/>
                </a:tc>
                <a:tc>
                  <a:txBody>
                    <a:bodyPr/>
                    <a:lstStyle/>
                    <a:p>
                      <a:r>
                        <a:rPr lang="en-US" sz="2000" dirty="0"/>
                        <a:t>Classification of different incident types (Denial-of-Service, unauthorized access, </a:t>
                      </a:r>
                      <a:r>
                        <a:rPr lang="en-US" sz="2000" dirty="0" smtClean="0"/>
                        <a:t>website </a:t>
                      </a:r>
                      <a:r>
                        <a:rPr lang="en-US" sz="2000" dirty="0"/>
                        <a:t>defacement, etc.)</a:t>
                      </a:r>
                    </a:p>
                  </a:txBody>
                  <a:tcPr/>
                </a:tc>
                <a:extLst>
                  <a:ext uri="{0D108BD9-81ED-4DB2-BD59-A6C34878D82A}">
                    <a16:rowId xmlns:a16="http://schemas.microsoft.com/office/drawing/2014/main" xmlns="" val="1889244543"/>
                  </a:ext>
                </a:extLst>
              </a:tr>
              <a:tr h="345057">
                <a:tc>
                  <a:txBody>
                    <a:bodyPr/>
                    <a:lstStyle/>
                    <a:p>
                      <a:pPr marL="0" indent="0">
                        <a:buFont typeface="+mj-lt"/>
                        <a:buNone/>
                      </a:pPr>
                      <a:r>
                        <a:rPr lang="en-US" sz="2000" b="1" dirty="0"/>
                        <a:t>3.  Incident</a:t>
                      </a:r>
                      <a:r>
                        <a:rPr lang="en-US" sz="2000" b="1" baseline="0" dirty="0"/>
                        <a:t> Detection</a:t>
                      </a:r>
                      <a:endParaRPr lang="en-US" sz="2000" b="1" dirty="0"/>
                    </a:p>
                  </a:txBody>
                  <a:tcPr/>
                </a:tc>
                <a:tc>
                  <a:txBody>
                    <a:bodyPr/>
                    <a:lstStyle/>
                    <a:p>
                      <a:r>
                        <a:rPr lang="en-US" sz="2000" dirty="0"/>
                        <a:t>Addresses the way an ICS</a:t>
                      </a:r>
                      <a:r>
                        <a:rPr lang="en-US" sz="2000" baseline="0" dirty="0"/>
                        <a:t> incident is identified and reported and will include any automated analysis tools, system behavior </a:t>
                      </a:r>
                      <a:r>
                        <a:rPr lang="en-US" sz="2000" baseline="0" dirty="0" smtClean="0"/>
                        <a:t>patterns, </a:t>
                      </a:r>
                      <a:r>
                        <a:rPr lang="en-US" sz="2000" baseline="0" dirty="0"/>
                        <a:t>and an awareness of what to look for among operators, supervisors, and other staff.</a:t>
                      </a:r>
                      <a:endParaRPr lang="en-US" sz="2000" dirty="0"/>
                    </a:p>
                  </a:txBody>
                  <a:tcPr/>
                </a:tc>
                <a:extLst>
                  <a:ext uri="{0D108BD9-81ED-4DB2-BD59-A6C34878D82A}">
                    <a16:rowId xmlns:a16="http://schemas.microsoft.com/office/drawing/2014/main" xmlns="" val="4094393846"/>
                  </a:ext>
                </a:extLst>
              </a:tr>
            </a:tbl>
          </a:graphicData>
        </a:graphic>
      </p:graphicFrame>
    </p:spTree>
    <p:extLst>
      <p:ext uri="{BB962C8B-B14F-4D97-AF65-F5344CB8AC3E}">
        <p14:creationId xmlns:p14="http://schemas.microsoft.com/office/powerpoint/2010/main" val="2977701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SCADA/ICS Common Incidents</a:t>
            </a:r>
          </a:p>
        </p:txBody>
      </p:sp>
      <p:sp>
        <p:nvSpPr>
          <p:cNvPr id="3" name="Content Placeholder 2"/>
          <p:cNvSpPr>
            <a:spLocks noGrp="1"/>
          </p:cNvSpPr>
          <p:nvPr>
            <p:ph idx="1"/>
          </p:nvPr>
        </p:nvSpPr>
        <p:spPr>
          <a:xfrm>
            <a:off x="838200" y="1825625"/>
            <a:ext cx="10515600" cy="4284889"/>
          </a:xfrm>
        </p:spPr>
        <p:txBody>
          <a:bodyPr>
            <a:normAutofit/>
          </a:bodyPr>
          <a:lstStyle/>
          <a:p>
            <a:pPr marL="0" indent="0">
              <a:buNone/>
            </a:pPr>
            <a:r>
              <a:rPr lang="en-US" sz="2400" dirty="0" smtClean="0"/>
              <a:t>NIST </a:t>
            </a:r>
            <a:r>
              <a:rPr lang="en-US" sz="2400" dirty="0"/>
              <a:t>SP 800-82 </a:t>
            </a:r>
            <a:r>
              <a:rPr lang="en-US" sz="2400" i="1" dirty="0" smtClean="0"/>
              <a:t>Guide </a:t>
            </a:r>
            <a:r>
              <a:rPr lang="en-US" sz="2400" i="1" dirty="0"/>
              <a:t>to Industrial Control Systems (ICS) </a:t>
            </a:r>
            <a:r>
              <a:rPr lang="en-US" sz="2400" i="1" dirty="0" smtClean="0"/>
              <a:t>Security</a:t>
            </a:r>
            <a:r>
              <a:rPr lang="en-US" sz="2400" dirty="0" smtClean="0"/>
              <a:t>, describes </a:t>
            </a:r>
            <a:r>
              <a:rPr lang="en-US" sz="2400" dirty="0"/>
              <a:t>three broad categories of ICS incidents:</a:t>
            </a:r>
          </a:p>
          <a:p>
            <a:pPr lvl="1"/>
            <a:r>
              <a:rPr lang="en-US" sz="2400" dirty="0" smtClean="0"/>
              <a:t>Intentional </a:t>
            </a:r>
            <a:r>
              <a:rPr lang="en-US" sz="2400" dirty="0"/>
              <a:t>targeted </a:t>
            </a:r>
            <a:r>
              <a:rPr lang="en-US" sz="2400" dirty="0" smtClean="0"/>
              <a:t>attacks, </a:t>
            </a:r>
            <a:r>
              <a:rPr lang="en-US" sz="2400" dirty="0"/>
              <a:t>such as gaining unauthorized access to files, performing a </a:t>
            </a:r>
            <a:r>
              <a:rPr lang="en-US" sz="2400" dirty="0" err="1"/>
              <a:t>DoS</a:t>
            </a:r>
            <a:r>
              <a:rPr lang="en-US" sz="2400" dirty="0"/>
              <a:t>, or spoofing </a:t>
            </a:r>
            <a:r>
              <a:rPr lang="en-US" sz="2400" dirty="0" smtClean="0"/>
              <a:t>emails </a:t>
            </a:r>
            <a:r>
              <a:rPr lang="en-US" sz="2400" dirty="0"/>
              <a:t>(i.e., forging the sender’s identity for an </a:t>
            </a:r>
            <a:r>
              <a:rPr lang="en-US" sz="2400" dirty="0" smtClean="0"/>
              <a:t>email</a:t>
            </a:r>
            <a:r>
              <a:rPr lang="en-US" sz="2400" dirty="0"/>
              <a:t>)</a:t>
            </a:r>
          </a:p>
          <a:p>
            <a:pPr lvl="1"/>
            <a:r>
              <a:rPr lang="en-US" sz="2400" dirty="0"/>
              <a:t>Unintentional consequences or collateral damage from worms, </a:t>
            </a:r>
            <a:r>
              <a:rPr lang="en-US" sz="2400" dirty="0" smtClean="0"/>
              <a:t>viruses, </a:t>
            </a:r>
            <a:r>
              <a:rPr lang="en-US" sz="2400" dirty="0"/>
              <a:t>or control system failures</a:t>
            </a:r>
          </a:p>
          <a:p>
            <a:pPr lvl="1"/>
            <a:r>
              <a:rPr lang="en-US" sz="2400" dirty="0"/>
              <a:t>Unintentional internal security consequences, such as inappropriate testing of operational systems or unauthorized system configuration changes</a:t>
            </a:r>
          </a:p>
          <a:p>
            <a:pPr marL="0" indent="0">
              <a:buNone/>
            </a:pPr>
            <a:r>
              <a:rPr lang="en-US" sz="2400" dirty="0"/>
              <a:t>Of the three, targeted attacks are the least </a:t>
            </a:r>
            <a:r>
              <a:rPr lang="en-US" sz="2400" dirty="0" smtClean="0"/>
              <a:t>frequent </a:t>
            </a:r>
            <a:r>
              <a:rPr lang="en-US" sz="2400" dirty="0"/>
              <a:t>but the most </a:t>
            </a:r>
            <a:r>
              <a:rPr lang="en-US" sz="2400" dirty="0" smtClean="0"/>
              <a:t>damaging.</a:t>
            </a:r>
            <a:endParaRPr lang="en-US" sz="2400" dirty="0"/>
          </a:p>
        </p:txBody>
      </p:sp>
    </p:spTree>
    <p:extLst>
      <p:ext uri="{BB962C8B-B14F-4D97-AF65-F5344CB8AC3E}">
        <p14:creationId xmlns:p14="http://schemas.microsoft.com/office/powerpoint/2010/main" val="32729592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194144" cy="1325563"/>
          </a:xfrm>
        </p:spPr>
        <p:txBody>
          <a:bodyPr>
            <a:normAutofit/>
          </a:bodyPr>
          <a:lstStyle/>
          <a:p>
            <a:pPr algn="l"/>
            <a:r>
              <a:rPr lang="en-US" sz="4000" dirty="0"/>
              <a:t>Creating </a:t>
            </a:r>
            <a:r>
              <a:rPr lang="en-US" sz="4000" dirty="0" smtClean="0"/>
              <a:t>the ICS </a:t>
            </a:r>
            <a:r>
              <a:rPr lang="en-US" sz="4000" dirty="0"/>
              <a:t>Cyber Incident Response </a:t>
            </a:r>
            <a:r>
              <a:rPr lang="en-US" sz="4000" dirty="0" smtClean="0"/>
              <a:t>Plan </a:t>
            </a:r>
            <a:r>
              <a:rPr lang="en-US" sz="4000" dirty="0" smtClean="0"/>
              <a:t>(cont. 1)</a:t>
            </a:r>
            <a:endParaRPr lang="en-US" sz="4000" dirty="0"/>
          </a:p>
        </p:txBody>
      </p:sp>
      <p:graphicFrame>
        <p:nvGraphicFramePr>
          <p:cNvPr id="4" name="Table 3" descr="More section on Incident Response Plan"/>
          <p:cNvGraphicFramePr>
            <a:graphicFrameLocks noGrp="1"/>
          </p:cNvGraphicFramePr>
          <p:nvPr>
            <p:extLst>
              <p:ext uri="{D42A27DB-BD31-4B8C-83A1-F6EECF244321}">
                <p14:modId xmlns:p14="http://schemas.microsoft.com/office/powerpoint/2010/main" val="1534522733"/>
              </p:ext>
            </p:extLst>
          </p:nvPr>
        </p:nvGraphicFramePr>
        <p:xfrm>
          <a:off x="996829" y="1461984"/>
          <a:ext cx="10356971" cy="4558198"/>
        </p:xfrm>
        <a:graphic>
          <a:graphicData uri="http://schemas.openxmlformats.org/drawingml/2006/table">
            <a:tbl>
              <a:tblPr firstRow="1" bandRow="1">
                <a:tableStyleId>{5C22544A-7EE6-4342-B048-85BDC9FD1C3A}</a:tableStyleId>
              </a:tblPr>
              <a:tblGrid>
                <a:gridCol w="3566395">
                  <a:extLst>
                    <a:ext uri="{9D8B030D-6E8A-4147-A177-3AD203B41FA5}">
                      <a16:colId xmlns:a16="http://schemas.microsoft.com/office/drawing/2014/main" xmlns="" val="3599672229"/>
                    </a:ext>
                  </a:extLst>
                </a:gridCol>
                <a:gridCol w="6790576">
                  <a:extLst>
                    <a:ext uri="{9D8B030D-6E8A-4147-A177-3AD203B41FA5}">
                      <a16:colId xmlns:a16="http://schemas.microsoft.com/office/drawing/2014/main" xmlns="" val="4087710888"/>
                    </a:ext>
                  </a:extLst>
                </a:gridCol>
              </a:tblGrid>
              <a:tr h="534838">
                <a:tc>
                  <a:txBody>
                    <a:bodyPr/>
                    <a:lstStyle/>
                    <a:p>
                      <a:r>
                        <a:rPr lang="en-US" sz="2400" dirty="0"/>
                        <a:t>Section</a:t>
                      </a:r>
                    </a:p>
                  </a:txBody>
                  <a:tcPr/>
                </a:tc>
                <a:tc>
                  <a:txBody>
                    <a:bodyPr/>
                    <a:lstStyle/>
                    <a:p>
                      <a:r>
                        <a:rPr lang="en-US" sz="2400" dirty="0"/>
                        <a:t>Content</a:t>
                      </a:r>
                    </a:p>
                  </a:txBody>
                  <a:tcPr/>
                </a:tc>
                <a:extLst>
                  <a:ext uri="{0D108BD9-81ED-4DB2-BD59-A6C34878D82A}">
                    <a16:rowId xmlns:a16="http://schemas.microsoft.com/office/drawing/2014/main" xmlns="" val="3857173427"/>
                  </a:ext>
                </a:extLst>
              </a:tr>
              <a:tr h="345057">
                <a:tc>
                  <a:txBody>
                    <a:bodyPr/>
                    <a:lstStyle/>
                    <a:p>
                      <a:r>
                        <a:rPr lang="en-US" sz="2000" b="1" dirty="0"/>
                        <a:t>4. Incident Notification</a:t>
                      </a:r>
                    </a:p>
                  </a:txBody>
                  <a:tcPr/>
                </a:tc>
                <a:tc>
                  <a:txBody>
                    <a:bodyPr/>
                    <a:lstStyle/>
                    <a:p>
                      <a:r>
                        <a:rPr lang="en-US" sz="2000" dirty="0"/>
                        <a:t>This section should</a:t>
                      </a:r>
                      <a:r>
                        <a:rPr lang="en-US" sz="2000" baseline="0" dirty="0"/>
                        <a:t> address how an event is prioritized to determine the cause and criticality, and possible immediate escalation. It should include contact information for IR Team members, regulatory authorities,  and ICS-CERT/US-CERT.</a:t>
                      </a:r>
                      <a:endParaRPr lang="en-US" sz="2000" dirty="0"/>
                    </a:p>
                  </a:txBody>
                  <a:tcPr/>
                </a:tc>
                <a:extLst>
                  <a:ext uri="{0D108BD9-81ED-4DB2-BD59-A6C34878D82A}">
                    <a16:rowId xmlns:a16="http://schemas.microsoft.com/office/drawing/2014/main" xmlns="" val="2172582794"/>
                  </a:ext>
                </a:extLst>
              </a:tr>
              <a:tr h="345057">
                <a:tc>
                  <a:txBody>
                    <a:bodyPr/>
                    <a:lstStyle/>
                    <a:p>
                      <a:r>
                        <a:rPr lang="en-US" sz="2000" b="1" dirty="0" smtClean="0"/>
                        <a:t>5. </a:t>
                      </a:r>
                      <a:r>
                        <a:rPr lang="en-US" sz="2000" b="1" dirty="0"/>
                        <a:t>Incident Analysis</a:t>
                      </a:r>
                    </a:p>
                  </a:txBody>
                  <a:tcPr/>
                </a:tc>
                <a:tc>
                  <a:txBody>
                    <a:bodyPr/>
                    <a:lstStyle/>
                    <a:p>
                      <a:r>
                        <a:rPr lang="en-US" sz="2000" dirty="0" smtClean="0"/>
                        <a:t>Addresses </a:t>
                      </a:r>
                      <a:r>
                        <a:rPr lang="en-US" sz="2000" dirty="0"/>
                        <a:t>how to evaluate and analyze a reported incident,</a:t>
                      </a:r>
                      <a:r>
                        <a:rPr lang="en-US" sz="2000" baseline="0" dirty="0"/>
                        <a:t> including its potential to spread to other systems.</a:t>
                      </a:r>
                      <a:endParaRPr lang="en-US" sz="2000" dirty="0"/>
                    </a:p>
                  </a:txBody>
                  <a:tcPr/>
                </a:tc>
                <a:extLst>
                  <a:ext uri="{0D108BD9-81ED-4DB2-BD59-A6C34878D82A}">
                    <a16:rowId xmlns:a16="http://schemas.microsoft.com/office/drawing/2014/main" xmlns="" val="1889244543"/>
                  </a:ext>
                </a:extLst>
              </a:tr>
              <a:tr h="345057">
                <a:tc>
                  <a:txBody>
                    <a:bodyPr/>
                    <a:lstStyle/>
                    <a:p>
                      <a:r>
                        <a:rPr lang="en-US" sz="2000" b="1" dirty="0" smtClean="0"/>
                        <a:t>6.</a:t>
                      </a:r>
                      <a:r>
                        <a:rPr lang="en-US" sz="2000" b="1" baseline="0" dirty="0"/>
                        <a:t> </a:t>
                      </a:r>
                      <a:r>
                        <a:rPr lang="en-US" sz="2000" b="1" baseline="0" dirty="0" smtClean="0"/>
                        <a:t>Response </a:t>
                      </a:r>
                      <a:r>
                        <a:rPr lang="en-US" sz="2000" b="1" baseline="0" dirty="0"/>
                        <a:t>Actions</a:t>
                      </a:r>
                      <a:endParaRPr lang="en-US" sz="2000" b="1" dirty="0"/>
                    </a:p>
                  </a:txBody>
                  <a:tcPr/>
                </a:tc>
                <a:tc>
                  <a:txBody>
                    <a:bodyPr/>
                    <a:lstStyle/>
                    <a:p>
                      <a:r>
                        <a:rPr lang="en-US" sz="2000" dirty="0"/>
                        <a:t>Defines the procedures </a:t>
                      </a:r>
                      <a:r>
                        <a:rPr lang="en-US" sz="2000" dirty="0" smtClean="0"/>
                        <a:t>that staff </a:t>
                      </a:r>
                      <a:r>
                        <a:rPr lang="en-US" sz="2000" dirty="0"/>
                        <a:t>will follow for each type of detected</a:t>
                      </a:r>
                      <a:r>
                        <a:rPr lang="en-US" sz="2000" baseline="0" dirty="0"/>
                        <a:t> incident. </a:t>
                      </a:r>
                      <a:endParaRPr lang="en-US" sz="2000" dirty="0"/>
                    </a:p>
                  </a:txBody>
                  <a:tcPr/>
                </a:tc>
                <a:extLst>
                  <a:ext uri="{0D108BD9-81ED-4DB2-BD59-A6C34878D82A}">
                    <a16:rowId xmlns:a16="http://schemas.microsoft.com/office/drawing/2014/main" xmlns="" val="4094393846"/>
                  </a:ext>
                </a:extLst>
              </a:tr>
              <a:tr h="345057">
                <a:tc>
                  <a:txBody>
                    <a:bodyPr/>
                    <a:lstStyle/>
                    <a:p>
                      <a:r>
                        <a:rPr lang="en-US" sz="2000" b="1" dirty="0"/>
                        <a:t>7. Communications</a:t>
                      </a:r>
                    </a:p>
                  </a:txBody>
                  <a:tcPr/>
                </a:tc>
                <a:tc>
                  <a:txBody>
                    <a:bodyPr/>
                    <a:lstStyle/>
                    <a:p>
                      <a:r>
                        <a:rPr lang="en-US" sz="2000" dirty="0"/>
                        <a:t>Should include all contacts (media,</a:t>
                      </a:r>
                      <a:r>
                        <a:rPr lang="en-US" sz="2000" baseline="0" dirty="0"/>
                        <a:t> emergency responders, civil authorities) and a POC who can speak for the organization, as well as a list of alternate physical methods to handle impaired communications.</a:t>
                      </a:r>
                      <a:endParaRPr lang="en-US" sz="2000" dirty="0"/>
                    </a:p>
                  </a:txBody>
                  <a:tcPr/>
                </a:tc>
                <a:extLst>
                  <a:ext uri="{0D108BD9-81ED-4DB2-BD59-A6C34878D82A}">
                    <a16:rowId xmlns:a16="http://schemas.microsoft.com/office/drawing/2014/main" xmlns="" val="2130016546"/>
                  </a:ext>
                </a:extLst>
              </a:tr>
            </a:tbl>
          </a:graphicData>
        </a:graphic>
      </p:graphicFrame>
    </p:spTree>
    <p:extLst>
      <p:ext uri="{BB962C8B-B14F-4D97-AF65-F5344CB8AC3E}">
        <p14:creationId xmlns:p14="http://schemas.microsoft.com/office/powerpoint/2010/main" val="20580949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179629" cy="1325563"/>
          </a:xfrm>
        </p:spPr>
        <p:txBody>
          <a:bodyPr>
            <a:normAutofit/>
          </a:bodyPr>
          <a:lstStyle/>
          <a:p>
            <a:pPr algn="l"/>
            <a:r>
              <a:rPr lang="en-US" sz="4000" dirty="0"/>
              <a:t>Creating </a:t>
            </a:r>
            <a:r>
              <a:rPr lang="en-US" sz="4000" dirty="0" smtClean="0"/>
              <a:t>the ICS </a:t>
            </a:r>
            <a:r>
              <a:rPr lang="en-US" sz="4000" dirty="0"/>
              <a:t>Cyber Incident Response </a:t>
            </a:r>
            <a:r>
              <a:rPr lang="en-US" sz="4000" dirty="0" smtClean="0"/>
              <a:t>Plan </a:t>
            </a:r>
            <a:r>
              <a:rPr lang="en-US" sz="4000" dirty="0" smtClean="0"/>
              <a:t>(cont. 2)</a:t>
            </a:r>
            <a:endParaRPr lang="en-US" sz="4000" dirty="0"/>
          </a:p>
        </p:txBody>
      </p:sp>
      <p:graphicFrame>
        <p:nvGraphicFramePr>
          <p:cNvPr id="4" name="Table 3" descr="Final sections on incident response plan.&#10;"/>
          <p:cNvGraphicFramePr>
            <a:graphicFrameLocks noGrp="1"/>
          </p:cNvGraphicFramePr>
          <p:nvPr>
            <p:extLst>
              <p:ext uri="{D42A27DB-BD31-4B8C-83A1-F6EECF244321}">
                <p14:modId xmlns:p14="http://schemas.microsoft.com/office/powerpoint/2010/main" val="869936485"/>
              </p:ext>
            </p:extLst>
          </p:nvPr>
        </p:nvGraphicFramePr>
        <p:xfrm>
          <a:off x="996829" y="1690688"/>
          <a:ext cx="10356971" cy="4375318"/>
        </p:xfrm>
        <a:graphic>
          <a:graphicData uri="http://schemas.openxmlformats.org/drawingml/2006/table">
            <a:tbl>
              <a:tblPr firstRow="1" bandRow="1">
                <a:tableStyleId>{5C22544A-7EE6-4342-B048-85BDC9FD1C3A}</a:tableStyleId>
              </a:tblPr>
              <a:tblGrid>
                <a:gridCol w="3566395">
                  <a:extLst>
                    <a:ext uri="{9D8B030D-6E8A-4147-A177-3AD203B41FA5}">
                      <a16:colId xmlns:a16="http://schemas.microsoft.com/office/drawing/2014/main" xmlns="" val="3599672229"/>
                    </a:ext>
                  </a:extLst>
                </a:gridCol>
                <a:gridCol w="6790576">
                  <a:extLst>
                    <a:ext uri="{9D8B030D-6E8A-4147-A177-3AD203B41FA5}">
                      <a16:colId xmlns:a16="http://schemas.microsoft.com/office/drawing/2014/main" xmlns="" val="4087710888"/>
                    </a:ext>
                  </a:extLst>
                </a:gridCol>
              </a:tblGrid>
              <a:tr h="534838">
                <a:tc>
                  <a:txBody>
                    <a:bodyPr/>
                    <a:lstStyle/>
                    <a:p>
                      <a:r>
                        <a:rPr lang="en-US" sz="2400" dirty="0"/>
                        <a:t>Section</a:t>
                      </a:r>
                    </a:p>
                  </a:txBody>
                  <a:tcPr/>
                </a:tc>
                <a:tc>
                  <a:txBody>
                    <a:bodyPr/>
                    <a:lstStyle/>
                    <a:p>
                      <a:r>
                        <a:rPr lang="en-US" sz="2400" dirty="0"/>
                        <a:t>Content</a:t>
                      </a:r>
                    </a:p>
                  </a:txBody>
                  <a:tcPr/>
                </a:tc>
                <a:extLst>
                  <a:ext uri="{0D108BD9-81ED-4DB2-BD59-A6C34878D82A}">
                    <a16:rowId xmlns:a16="http://schemas.microsoft.com/office/drawing/2014/main" xmlns="" val="3857173427"/>
                  </a:ext>
                </a:extLst>
              </a:tr>
              <a:tr h="345057">
                <a:tc>
                  <a:txBody>
                    <a:bodyPr/>
                    <a:lstStyle/>
                    <a:p>
                      <a:pPr marL="0" indent="0">
                        <a:buNone/>
                      </a:pPr>
                      <a:r>
                        <a:rPr lang="en-US" sz="2000" b="1" dirty="0"/>
                        <a:t>8. Forensics</a:t>
                      </a:r>
                    </a:p>
                  </a:txBody>
                  <a:tcPr/>
                </a:tc>
                <a:tc>
                  <a:txBody>
                    <a:bodyPr/>
                    <a:lstStyle/>
                    <a:p>
                      <a:r>
                        <a:rPr lang="en-US" sz="2000" dirty="0"/>
                        <a:t>This</a:t>
                      </a:r>
                      <a:r>
                        <a:rPr lang="en-US" sz="2000" baseline="0" dirty="0"/>
                        <a:t> section should address the process for collecting, examining, and analyzing incident data, as well as protecting incriminating evidence for use in possible legal action. Recommended practices specific to ICS can be found at “Recommended Practice: Creating Cyber Forensics Plans for Control Systems,” August 25, 2008, Control Systems Security Program (CSSP), Department of Homeland Security at the US-CERT website.</a:t>
                      </a:r>
                      <a:endParaRPr lang="en-US" sz="2000" dirty="0"/>
                    </a:p>
                  </a:txBody>
                  <a:tcPr/>
                </a:tc>
                <a:extLst>
                  <a:ext uri="{0D108BD9-81ED-4DB2-BD59-A6C34878D82A}">
                    <a16:rowId xmlns:a16="http://schemas.microsoft.com/office/drawing/2014/main" xmlns="" val="2172582794"/>
                  </a:ext>
                </a:extLst>
              </a:tr>
              <a:tr h="345057">
                <a:tc>
                  <a:txBody>
                    <a:bodyPr/>
                    <a:lstStyle/>
                    <a:p>
                      <a:r>
                        <a:rPr lang="en-US" sz="2000" b="1" dirty="0"/>
                        <a:t>9. Additional Sections</a:t>
                      </a:r>
                    </a:p>
                  </a:txBody>
                  <a:tcPr/>
                </a:tc>
                <a:tc>
                  <a:txBody>
                    <a:bodyPr/>
                    <a:lstStyle/>
                    <a:p>
                      <a:r>
                        <a:rPr lang="en-US" sz="2000" dirty="0"/>
                        <a:t>The areas mentioned above are essential elements of the incident response plan. The plan may be divided into more detailed topics, if desired, and may include other sections, such as incident tracking and reporting, as </a:t>
                      </a:r>
                      <a:r>
                        <a:rPr lang="en-US" sz="2000" dirty="0" smtClean="0"/>
                        <a:t>necessary.</a:t>
                      </a:r>
                      <a:endParaRPr lang="en-US" sz="2000" dirty="0"/>
                    </a:p>
                  </a:txBody>
                  <a:tcPr/>
                </a:tc>
                <a:extLst>
                  <a:ext uri="{0D108BD9-81ED-4DB2-BD59-A6C34878D82A}">
                    <a16:rowId xmlns:a16="http://schemas.microsoft.com/office/drawing/2014/main" xmlns="" val="1889244543"/>
                  </a:ext>
                </a:extLst>
              </a:tr>
            </a:tbl>
          </a:graphicData>
        </a:graphic>
      </p:graphicFrame>
    </p:spTree>
    <p:extLst>
      <p:ext uri="{BB962C8B-B14F-4D97-AF65-F5344CB8AC3E}">
        <p14:creationId xmlns:p14="http://schemas.microsoft.com/office/powerpoint/2010/main" val="7674028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Exercising the Incident Response Plan</a:t>
            </a:r>
          </a:p>
        </p:txBody>
      </p:sp>
      <p:sp>
        <p:nvSpPr>
          <p:cNvPr id="3" name="Content Placeholder 2"/>
          <p:cNvSpPr>
            <a:spLocks noGrp="1"/>
          </p:cNvSpPr>
          <p:nvPr>
            <p:ph idx="1"/>
          </p:nvPr>
        </p:nvSpPr>
        <p:spPr>
          <a:xfrm>
            <a:off x="838200" y="1707941"/>
            <a:ext cx="10515600" cy="4351338"/>
          </a:xfrm>
        </p:spPr>
        <p:txBody>
          <a:bodyPr>
            <a:normAutofit/>
          </a:bodyPr>
          <a:lstStyle/>
          <a:p>
            <a:pPr>
              <a:buFont typeface="Arial" panose="020B0604020202020204" pitchFamily="34" charset="0"/>
              <a:buChar char="•"/>
            </a:pPr>
            <a:r>
              <a:rPr lang="en-US" sz="2400" dirty="0" smtClean="0"/>
              <a:t> Incident </a:t>
            </a:r>
            <a:r>
              <a:rPr lang="en-US" sz="2400" dirty="0"/>
              <a:t>Response Plans should be exercised on a periodic basis in order to identify weak areas that can be improved and to train staff on response procedures.</a:t>
            </a:r>
          </a:p>
          <a:p>
            <a:pPr>
              <a:buFont typeface="Arial" panose="020B0604020202020204" pitchFamily="34" charset="0"/>
              <a:buChar char="•"/>
            </a:pPr>
            <a:r>
              <a:rPr lang="en-US" sz="2400" dirty="0" smtClean="0"/>
              <a:t> Partial </a:t>
            </a:r>
            <a:r>
              <a:rPr lang="en-US" sz="2400" dirty="0"/>
              <a:t>testing can be performed prior to a full </a:t>
            </a:r>
            <a:r>
              <a:rPr lang="en-US" sz="2400" dirty="0" smtClean="0"/>
              <a:t>test; it </a:t>
            </a:r>
            <a:r>
              <a:rPr lang="en-US" sz="2400" dirty="0"/>
              <a:t>can </a:t>
            </a:r>
            <a:r>
              <a:rPr lang="en-US" sz="2400" dirty="0" smtClean="0"/>
              <a:t>serve as </a:t>
            </a:r>
            <a:r>
              <a:rPr lang="en-US" sz="2400" dirty="0"/>
              <a:t>a good training exercise for IR Team members without risking </a:t>
            </a:r>
            <a:r>
              <a:rPr lang="en-US" sz="2400" dirty="0" smtClean="0"/>
              <a:t>the </a:t>
            </a:r>
            <a:r>
              <a:rPr lang="en-US" sz="2400" dirty="0"/>
              <a:t>possible disruption of a full test.</a:t>
            </a:r>
          </a:p>
          <a:p>
            <a:pPr>
              <a:buFont typeface="Arial" panose="020B0604020202020204" pitchFamily="34" charset="0"/>
              <a:buChar char="•"/>
            </a:pPr>
            <a:r>
              <a:rPr lang="en-US" sz="2400" dirty="0" smtClean="0"/>
              <a:t> Exercises </a:t>
            </a:r>
            <a:r>
              <a:rPr lang="en-US" sz="2400" dirty="0"/>
              <a:t>should mimic real-world scenarios and simulate worst-case scenarios.  The drill should involve all staff who would be involved in the response.</a:t>
            </a:r>
          </a:p>
          <a:p>
            <a:pPr>
              <a:buFont typeface="Arial" panose="020B0604020202020204" pitchFamily="34" charset="0"/>
              <a:buChar char="•"/>
            </a:pPr>
            <a:r>
              <a:rPr lang="en-US" sz="2400" dirty="0" smtClean="0"/>
              <a:t> Drills </a:t>
            </a:r>
            <a:r>
              <a:rPr lang="en-US" sz="2400" dirty="0"/>
              <a:t>should be </a:t>
            </a:r>
            <a:r>
              <a:rPr lang="en-US" sz="2400" dirty="0" smtClean="0"/>
              <a:t>held </a:t>
            </a:r>
            <a:r>
              <a:rPr lang="en-US" sz="2400" dirty="0"/>
              <a:t>periodically as staff </a:t>
            </a:r>
            <a:r>
              <a:rPr lang="en-US" sz="2400" dirty="0" smtClean="0"/>
              <a:t>change, changes </a:t>
            </a:r>
            <a:r>
              <a:rPr lang="en-US" sz="2400" dirty="0"/>
              <a:t>in the facility or </a:t>
            </a:r>
            <a:r>
              <a:rPr lang="en-US" sz="2400" dirty="0" smtClean="0"/>
              <a:t>equipment occur, </a:t>
            </a:r>
            <a:r>
              <a:rPr lang="en-US" sz="2400" dirty="0"/>
              <a:t>or new threats are identified.</a:t>
            </a:r>
          </a:p>
          <a:p>
            <a:endParaRPr lang="en-US" dirty="0"/>
          </a:p>
          <a:p>
            <a:endParaRPr lang="en-US" dirty="0"/>
          </a:p>
          <a:p>
            <a:endParaRPr lang="en-US" dirty="0"/>
          </a:p>
        </p:txBody>
      </p:sp>
    </p:spTree>
    <p:extLst>
      <p:ext uri="{BB962C8B-B14F-4D97-AF65-F5344CB8AC3E}">
        <p14:creationId xmlns:p14="http://schemas.microsoft.com/office/powerpoint/2010/main" val="7131357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National Response Framework	</a:t>
            </a:r>
          </a:p>
        </p:txBody>
      </p:sp>
      <p:sp>
        <p:nvSpPr>
          <p:cNvPr id="3" name="Content Placeholder 2"/>
          <p:cNvSpPr>
            <a:spLocks noGrp="1"/>
          </p:cNvSpPr>
          <p:nvPr>
            <p:ph idx="1"/>
          </p:nvPr>
        </p:nvSpPr>
        <p:spPr>
          <a:xfrm>
            <a:off x="838200" y="1825625"/>
            <a:ext cx="10815918" cy="3929716"/>
          </a:xfrm>
        </p:spPr>
        <p:txBody>
          <a:bodyPr/>
          <a:lstStyle/>
          <a:p>
            <a:pPr>
              <a:buFont typeface="Arial" panose="020B0604020202020204" pitchFamily="34" charset="0"/>
              <a:buChar char="•"/>
            </a:pPr>
            <a:r>
              <a:rPr lang="en-US" sz="2800" dirty="0" smtClean="0"/>
              <a:t> In </a:t>
            </a:r>
            <a:r>
              <a:rPr lang="en-US" sz="2800" dirty="0"/>
              <a:t>addition to how a company response to its own incident, consideration should be given to how </a:t>
            </a:r>
            <a:r>
              <a:rPr lang="en-US" sz="2800" dirty="0" smtClean="0"/>
              <a:t>our nation </a:t>
            </a:r>
            <a:r>
              <a:rPr lang="en-US" sz="2800" dirty="0"/>
              <a:t>responds to disasters and emergencies.</a:t>
            </a:r>
          </a:p>
          <a:p>
            <a:pPr>
              <a:buFont typeface="Arial" panose="020B0604020202020204" pitchFamily="34" charset="0"/>
              <a:buChar char="•"/>
            </a:pPr>
            <a:r>
              <a:rPr lang="en-US" sz="2800" dirty="0" smtClean="0"/>
              <a:t> DHS’s </a:t>
            </a:r>
            <a:r>
              <a:rPr lang="en-US" sz="2800" dirty="0"/>
              <a:t>National Response Framework describes specific authorities and best practices for managing incidents, such as large-scale terrorist attacks or catastrophic national disasters. </a:t>
            </a:r>
          </a:p>
          <a:p>
            <a:pPr>
              <a:buFont typeface="Arial" panose="020B0604020202020204" pitchFamily="34" charset="0"/>
              <a:buChar char="•"/>
            </a:pPr>
            <a:r>
              <a:rPr lang="en-US" sz="2800" dirty="0" smtClean="0"/>
              <a:t> </a:t>
            </a:r>
            <a:r>
              <a:rPr lang="en-US" sz="2800" dirty="0" smtClean="0">
                <a:hlinkClick r:id="rId2"/>
              </a:rPr>
              <a:t>The </a:t>
            </a:r>
            <a:r>
              <a:rPr lang="en-US" sz="2800" dirty="0">
                <a:hlinkClick r:id="rId2"/>
              </a:rPr>
              <a:t>National Response </a:t>
            </a:r>
            <a:r>
              <a:rPr lang="en-US" sz="2800" dirty="0" smtClean="0">
                <a:hlinkClick r:id="rId2"/>
              </a:rPr>
              <a:t>Framework (pdf)</a:t>
            </a:r>
            <a:r>
              <a:rPr lang="en-US" sz="2800" dirty="0" smtClean="0"/>
              <a:t> is </a:t>
            </a:r>
            <a:r>
              <a:rPr lang="en-US" sz="2800" dirty="0"/>
              <a:t>a living document, always in effect, and elements can be implemented at any time.</a:t>
            </a:r>
          </a:p>
          <a:p>
            <a:pPr marL="0" indent="0">
              <a:buNone/>
            </a:pPr>
            <a:endParaRPr lang="en-US" dirty="0" smtClean="0">
              <a:hlinkClick r:id="rId2"/>
            </a:endParaRPr>
          </a:p>
        </p:txBody>
      </p:sp>
    </p:spTree>
    <p:extLst>
      <p:ext uri="{BB962C8B-B14F-4D97-AF65-F5344CB8AC3E}">
        <p14:creationId xmlns:p14="http://schemas.microsoft.com/office/powerpoint/2010/main" val="34251870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292" y="416157"/>
            <a:ext cx="11170024" cy="1069228"/>
          </a:xfrm>
        </p:spPr>
        <p:txBody>
          <a:bodyPr>
            <a:normAutofit/>
          </a:bodyPr>
          <a:lstStyle/>
          <a:p>
            <a:pPr algn="l"/>
            <a:r>
              <a:rPr lang="en-US" sz="4000" dirty="0"/>
              <a:t>National Response </a:t>
            </a:r>
            <a:r>
              <a:rPr lang="en-US" sz="4000" dirty="0" smtClean="0"/>
              <a:t>Framework: Core </a:t>
            </a:r>
            <a:r>
              <a:rPr lang="en-US" sz="4000" dirty="0" smtClean="0"/>
              <a:t>Capabilities</a:t>
            </a:r>
            <a:endParaRPr lang="en-US" dirty="0"/>
          </a:p>
        </p:txBody>
      </p:sp>
      <p:sp>
        <p:nvSpPr>
          <p:cNvPr id="3" name="Content Placeholder 2"/>
          <p:cNvSpPr>
            <a:spLocks noGrp="1"/>
          </p:cNvSpPr>
          <p:nvPr>
            <p:ph idx="1"/>
          </p:nvPr>
        </p:nvSpPr>
        <p:spPr>
          <a:xfrm>
            <a:off x="822339" y="1485385"/>
            <a:ext cx="10197353" cy="863369"/>
          </a:xfrm>
        </p:spPr>
        <p:txBody>
          <a:bodyPr/>
          <a:lstStyle/>
          <a:p>
            <a:pPr marL="0" indent="0">
              <a:buNone/>
            </a:pPr>
            <a:r>
              <a:rPr lang="en-US" dirty="0"/>
              <a:t>14 Response Core Capabilities are identified – 11 that apply to response and 3 that are common to all </a:t>
            </a:r>
            <a:r>
              <a:rPr lang="en-US" b="1" dirty="0"/>
              <a:t>five mission areas</a:t>
            </a:r>
            <a:r>
              <a:rPr lang="en-US" b="1" dirty="0" smtClean="0"/>
              <a:t>: </a:t>
            </a:r>
            <a:r>
              <a:rPr lang="en-US" b="1" dirty="0"/>
              <a:t>Prevention, Protection, Mitigation, Response, and Recovery</a:t>
            </a:r>
            <a:r>
              <a:rPr lang="en-US" dirty="0"/>
              <a:t>.</a:t>
            </a:r>
          </a:p>
          <a:p>
            <a:pPr marL="0" indent="0">
              <a:buNone/>
            </a:pPr>
            <a:endParaRPr lang="en-US" dirty="0"/>
          </a:p>
        </p:txBody>
      </p:sp>
      <p:graphicFrame>
        <p:nvGraphicFramePr>
          <p:cNvPr id="4" name="Table 3" descr="Table about Core Capabilities &amp; Objective Summaries of the National Response Framework."/>
          <p:cNvGraphicFramePr>
            <a:graphicFrameLocks noGrp="1"/>
          </p:cNvGraphicFramePr>
          <p:nvPr>
            <p:extLst>
              <p:ext uri="{D42A27DB-BD31-4B8C-83A1-F6EECF244321}">
                <p14:modId xmlns:p14="http://schemas.microsoft.com/office/powerpoint/2010/main" val="2726111430"/>
              </p:ext>
            </p:extLst>
          </p:nvPr>
        </p:nvGraphicFramePr>
        <p:xfrm>
          <a:off x="822337" y="2399785"/>
          <a:ext cx="9869108" cy="3367970"/>
        </p:xfrm>
        <a:graphic>
          <a:graphicData uri="http://schemas.openxmlformats.org/drawingml/2006/table">
            <a:tbl>
              <a:tblPr firstRow="1" bandRow="1">
                <a:tableStyleId>{5C22544A-7EE6-4342-B048-85BDC9FD1C3A}</a:tableStyleId>
              </a:tblPr>
              <a:tblGrid>
                <a:gridCol w="4934554">
                  <a:extLst>
                    <a:ext uri="{9D8B030D-6E8A-4147-A177-3AD203B41FA5}">
                      <a16:colId xmlns:a16="http://schemas.microsoft.com/office/drawing/2014/main" xmlns="" val="3401372274"/>
                    </a:ext>
                  </a:extLst>
                </a:gridCol>
                <a:gridCol w="4934554">
                  <a:extLst>
                    <a:ext uri="{9D8B030D-6E8A-4147-A177-3AD203B41FA5}">
                      <a16:colId xmlns:a16="http://schemas.microsoft.com/office/drawing/2014/main" xmlns="" val="1924033093"/>
                    </a:ext>
                  </a:extLst>
                </a:gridCol>
              </a:tblGrid>
              <a:tr h="567810">
                <a:tc>
                  <a:txBody>
                    <a:bodyPr/>
                    <a:lstStyle/>
                    <a:p>
                      <a:r>
                        <a:rPr lang="en-US" dirty="0"/>
                        <a:t>Core Capability</a:t>
                      </a:r>
                    </a:p>
                  </a:txBody>
                  <a:tcPr/>
                </a:tc>
                <a:tc>
                  <a:txBody>
                    <a:bodyPr/>
                    <a:lstStyle/>
                    <a:p>
                      <a:r>
                        <a:rPr lang="en-US" dirty="0"/>
                        <a:t>Objective Summaries</a:t>
                      </a:r>
                    </a:p>
                  </a:txBody>
                  <a:tcPr/>
                </a:tc>
                <a:extLst>
                  <a:ext uri="{0D108BD9-81ED-4DB2-BD59-A6C34878D82A}">
                    <a16:rowId xmlns:a16="http://schemas.microsoft.com/office/drawing/2014/main" xmlns="" val="2869436627"/>
                  </a:ext>
                </a:extLst>
              </a:tr>
              <a:tr h="1400080">
                <a:tc>
                  <a:txBody>
                    <a:bodyPr/>
                    <a:lstStyle/>
                    <a:p>
                      <a:r>
                        <a:rPr lang="en-US" b="1" dirty="0"/>
                        <a:t>1.  Planning </a:t>
                      </a:r>
                      <a:r>
                        <a:rPr lang="en-US" b="0" i="1" u="sng" dirty="0"/>
                        <a:t>(common to all mission areas)</a:t>
                      </a:r>
                    </a:p>
                  </a:txBody>
                  <a:tcPr/>
                </a:tc>
                <a:tc>
                  <a:txBody>
                    <a:bodyPr/>
                    <a:lstStyle/>
                    <a:p>
                      <a:r>
                        <a:rPr lang="en-US" dirty="0"/>
                        <a:t>Engage the community in the development of strategic,</a:t>
                      </a:r>
                      <a:r>
                        <a:rPr lang="en-US" baseline="0" dirty="0"/>
                        <a:t> operational, community-based response </a:t>
                      </a:r>
                      <a:r>
                        <a:rPr lang="en-US" baseline="0" dirty="0" smtClean="0"/>
                        <a:t>approaches.</a:t>
                      </a:r>
                      <a:endParaRPr lang="en-US" dirty="0"/>
                    </a:p>
                  </a:txBody>
                  <a:tcPr/>
                </a:tc>
                <a:extLst>
                  <a:ext uri="{0D108BD9-81ED-4DB2-BD59-A6C34878D82A}">
                    <a16:rowId xmlns:a16="http://schemas.microsoft.com/office/drawing/2014/main" xmlns="" val="1408477290"/>
                  </a:ext>
                </a:extLst>
              </a:tr>
              <a:tr h="1400080">
                <a:tc>
                  <a:txBody>
                    <a:bodyPr/>
                    <a:lstStyle/>
                    <a:p>
                      <a:r>
                        <a:rPr lang="en-US" b="1" dirty="0"/>
                        <a:t>2.  Public Information and Warning </a:t>
                      </a:r>
                      <a:r>
                        <a:rPr lang="en-US" b="0" i="1" u="sng" dirty="0"/>
                        <a:t>(common to all mission areas)</a:t>
                      </a:r>
                      <a:endParaRPr lang="en-US" b="1" dirty="0"/>
                    </a:p>
                  </a:txBody>
                  <a:tcPr/>
                </a:tc>
                <a:tc>
                  <a:txBody>
                    <a:bodyPr/>
                    <a:lstStyle/>
                    <a:p>
                      <a:r>
                        <a:rPr lang="en-US" dirty="0"/>
                        <a:t>Deliver coordinated,</a:t>
                      </a:r>
                      <a:r>
                        <a:rPr lang="en-US" baseline="0" dirty="0"/>
                        <a:t> prompt, reliable, and actionable information to the entire community, relaying information on threats and </a:t>
                      </a:r>
                      <a:r>
                        <a:rPr lang="en-US" baseline="0" dirty="0" smtClean="0"/>
                        <a:t>hazards.</a:t>
                      </a:r>
                      <a:endParaRPr lang="en-US" dirty="0"/>
                    </a:p>
                  </a:txBody>
                  <a:tcPr/>
                </a:tc>
                <a:extLst>
                  <a:ext uri="{0D108BD9-81ED-4DB2-BD59-A6C34878D82A}">
                    <a16:rowId xmlns:a16="http://schemas.microsoft.com/office/drawing/2014/main" xmlns="" val="576210331"/>
                  </a:ext>
                </a:extLst>
              </a:tr>
            </a:tbl>
          </a:graphicData>
        </a:graphic>
      </p:graphicFrame>
    </p:spTree>
    <p:extLst>
      <p:ext uri="{BB962C8B-B14F-4D97-AF65-F5344CB8AC3E}">
        <p14:creationId xmlns:p14="http://schemas.microsoft.com/office/powerpoint/2010/main" val="21658336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57" y="365125"/>
            <a:ext cx="11596914" cy="1302310"/>
          </a:xfrm>
        </p:spPr>
        <p:txBody>
          <a:bodyPr>
            <a:normAutofit/>
          </a:bodyPr>
          <a:lstStyle/>
          <a:p>
            <a:pPr algn="l"/>
            <a:r>
              <a:rPr lang="en-US" sz="4000" dirty="0"/>
              <a:t>National Response </a:t>
            </a:r>
            <a:r>
              <a:rPr lang="en-US" sz="4000" dirty="0" smtClean="0"/>
              <a:t>Framework: </a:t>
            </a:r>
            <a:r>
              <a:rPr lang="en-US" sz="4000" dirty="0"/>
              <a:t>Core Capabilities </a:t>
            </a:r>
            <a:r>
              <a:rPr lang="en-US" sz="4000" dirty="0" smtClean="0"/>
              <a:t>(cont. 1)</a:t>
            </a:r>
            <a:endParaRPr lang="en-US" sz="4000" dirty="0"/>
          </a:p>
        </p:txBody>
      </p:sp>
      <p:graphicFrame>
        <p:nvGraphicFramePr>
          <p:cNvPr id="4" name="Table 3" descr="Table about Core Capabilities &amp; Objective Summaries of the National Response Framework."/>
          <p:cNvGraphicFramePr>
            <a:graphicFrameLocks noGrp="1"/>
          </p:cNvGraphicFramePr>
          <p:nvPr>
            <p:extLst>
              <p:ext uri="{D42A27DB-BD31-4B8C-83A1-F6EECF244321}">
                <p14:modId xmlns:p14="http://schemas.microsoft.com/office/powerpoint/2010/main" val="287411372"/>
              </p:ext>
            </p:extLst>
          </p:nvPr>
        </p:nvGraphicFramePr>
        <p:xfrm>
          <a:off x="945775" y="1667435"/>
          <a:ext cx="10515600" cy="4332814"/>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xmlns="" val="3401372274"/>
                    </a:ext>
                  </a:extLst>
                </a:gridCol>
                <a:gridCol w="5257800">
                  <a:extLst>
                    <a:ext uri="{9D8B030D-6E8A-4147-A177-3AD203B41FA5}">
                      <a16:colId xmlns:a16="http://schemas.microsoft.com/office/drawing/2014/main" xmlns="" val="1924033093"/>
                    </a:ext>
                  </a:extLst>
                </a:gridCol>
              </a:tblGrid>
              <a:tr h="379512">
                <a:tc>
                  <a:txBody>
                    <a:bodyPr/>
                    <a:lstStyle/>
                    <a:p>
                      <a:r>
                        <a:rPr lang="en-US" dirty="0"/>
                        <a:t>Core Capability</a:t>
                      </a:r>
                    </a:p>
                  </a:txBody>
                  <a:tcPr/>
                </a:tc>
                <a:tc>
                  <a:txBody>
                    <a:bodyPr/>
                    <a:lstStyle/>
                    <a:p>
                      <a:r>
                        <a:rPr lang="en-US" dirty="0"/>
                        <a:t>Objective Summaries</a:t>
                      </a:r>
                    </a:p>
                  </a:txBody>
                  <a:tcPr/>
                </a:tc>
                <a:extLst>
                  <a:ext uri="{0D108BD9-81ED-4DB2-BD59-A6C34878D82A}">
                    <a16:rowId xmlns:a16="http://schemas.microsoft.com/office/drawing/2014/main" xmlns="" val="2869436627"/>
                  </a:ext>
                </a:extLst>
              </a:tr>
              <a:tr h="614263">
                <a:tc>
                  <a:txBody>
                    <a:bodyPr/>
                    <a:lstStyle/>
                    <a:p>
                      <a:r>
                        <a:rPr lang="en-US" b="1" dirty="0"/>
                        <a:t>3. Operational Coordination </a:t>
                      </a:r>
                      <a:r>
                        <a:rPr lang="en-US" b="0" i="1" u="sng" dirty="0"/>
                        <a:t>(common to all mission areas)</a:t>
                      </a:r>
                      <a:endParaRPr lang="en-US" b="1" dirty="0"/>
                    </a:p>
                  </a:txBody>
                  <a:tcPr/>
                </a:tc>
                <a:tc>
                  <a:txBody>
                    <a:bodyPr/>
                    <a:lstStyle/>
                    <a:p>
                      <a:r>
                        <a:rPr lang="en-US" dirty="0"/>
                        <a:t>Establish and maintain a unified and coordinated operational</a:t>
                      </a:r>
                      <a:r>
                        <a:rPr lang="en-US" baseline="0" dirty="0"/>
                        <a:t> structure and </a:t>
                      </a:r>
                      <a:r>
                        <a:rPr lang="en-US" baseline="0" dirty="0" smtClean="0"/>
                        <a:t>process. </a:t>
                      </a:r>
                      <a:endParaRPr lang="en-US" dirty="0"/>
                    </a:p>
                  </a:txBody>
                  <a:tcPr/>
                </a:tc>
                <a:extLst>
                  <a:ext uri="{0D108BD9-81ED-4DB2-BD59-A6C34878D82A}">
                    <a16:rowId xmlns:a16="http://schemas.microsoft.com/office/drawing/2014/main" xmlns="" val="1408477290"/>
                  </a:ext>
                </a:extLst>
              </a:tr>
              <a:tr h="935782">
                <a:tc>
                  <a:txBody>
                    <a:bodyPr/>
                    <a:lstStyle/>
                    <a:p>
                      <a:r>
                        <a:rPr lang="en-US" b="1" dirty="0"/>
                        <a:t>4. Critical Transportation </a:t>
                      </a:r>
                      <a:r>
                        <a:rPr lang="en-US" b="0" i="1" u="sng" dirty="0"/>
                        <a:t> </a:t>
                      </a:r>
                      <a:endParaRPr lang="en-US" b="1" dirty="0"/>
                    </a:p>
                  </a:txBody>
                  <a:tcPr/>
                </a:tc>
                <a:tc>
                  <a:txBody>
                    <a:bodyPr/>
                    <a:lstStyle/>
                    <a:p>
                      <a:r>
                        <a:rPr lang="en-US" dirty="0"/>
                        <a:t>Provide transportation for response objectives (including evacuation</a:t>
                      </a:r>
                      <a:r>
                        <a:rPr lang="en-US" baseline="0" dirty="0"/>
                        <a:t> of people and animals, and delivery of response personnel to affected </a:t>
                      </a:r>
                      <a:r>
                        <a:rPr lang="en-US" baseline="0" dirty="0" smtClean="0"/>
                        <a:t>areas.</a:t>
                      </a:r>
                      <a:endParaRPr lang="en-US" dirty="0"/>
                    </a:p>
                  </a:txBody>
                  <a:tcPr/>
                </a:tc>
                <a:extLst>
                  <a:ext uri="{0D108BD9-81ED-4DB2-BD59-A6C34878D82A}">
                    <a16:rowId xmlns:a16="http://schemas.microsoft.com/office/drawing/2014/main" xmlns="" val="576210331"/>
                  </a:ext>
                </a:extLst>
              </a:tr>
              <a:tr h="638601">
                <a:tc>
                  <a:txBody>
                    <a:bodyPr/>
                    <a:lstStyle/>
                    <a:p>
                      <a:r>
                        <a:rPr lang="en-US" b="1" dirty="0"/>
                        <a:t>5. Environmental Response/Health</a:t>
                      </a:r>
                      <a:r>
                        <a:rPr lang="en-US" b="1" baseline="0" dirty="0"/>
                        <a:t> and Safety</a:t>
                      </a:r>
                      <a:endParaRPr lang="en-US" b="1" dirty="0"/>
                    </a:p>
                  </a:txBody>
                  <a:tcPr/>
                </a:tc>
                <a:tc>
                  <a:txBody>
                    <a:bodyPr/>
                    <a:lstStyle/>
                    <a:p>
                      <a:r>
                        <a:rPr lang="en-US" dirty="0"/>
                        <a:t>Ensure the availability</a:t>
                      </a:r>
                      <a:r>
                        <a:rPr lang="en-US" baseline="0" dirty="0"/>
                        <a:t> of guidance and resources to address all </a:t>
                      </a:r>
                      <a:r>
                        <a:rPr lang="en-US" baseline="0" dirty="0" smtClean="0"/>
                        <a:t>hazards.</a:t>
                      </a:r>
                      <a:endParaRPr lang="en-US" dirty="0"/>
                    </a:p>
                  </a:txBody>
                  <a:tcPr/>
                </a:tc>
                <a:extLst>
                  <a:ext uri="{0D108BD9-81ED-4DB2-BD59-A6C34878D82A}">
                    <a16:rowId xmlns:a16="http://schemas.microsoft.com/office/drawing/2014/main" xmlns="" val="2363639139"/>
                  </a:ext>
                </a:extLst>
              </a:tr>
              <a:tr h="935782">
                <a:tc>
                  <a:txBody>
                    <a:bodyPr/>
                    <a:lstStyle/>
                    <a:p>
                      <a:r>
                        <a:rPr lang="en-US" b="1" dirty="0"/>
                        <a:t>6.  Fatality Management Services</a:t>
                      </a:r>
                    </a:p>
                  </a:txBody>
                  <a:tcPr/>
                </a:tc>
                <a:tc>
                  <a:txBody>
                    <a:bodyPr/>
                    <a:lstStyle/>
                    <a:p>
                      <a:r>
                        <a:rPr lang="en-US" dirty="0"/>
                        <a:t>Body recovery and victim identification services, temporary</a:t>
                      </a:r>
                      <a:r>
                        <a:rPr lang="en-US" baseline="0" dirty="0"/>
                        <a:t> mortuary solutions, sharing information with Mass Care Services for reunifying family members and caregivers with missing persons/remains and providing counseling to the </a:t>
                      </a:r>
                      <a:r>
                        <a:rPr lang="en-US" baseline="0" dirty="0" smtClean="0"/>
                        <a:t>bereaved.</a:t>
                      </a:r>
                      <a:endParaRPr lang="en-US" dirty="0"/>
                    </a:p>
                  </a:txBody>
                  <a:tcPr/>
                </a:tc>
                <a:extLst>
                  <a:ext uri="{0D108BD9-81ED-4DB2-BD59-A6C34878D82A}">
                    <a16:rowId xmlns:a16="http://schemas.microsoft.com/office/drawing/2014/main" xmlns="" val="1157734253"/>
                  </a:ext>
                </a:extLst>
              </a:tr>
            </a:tbl>
          </a:graphicData>
        </a:graphic>
      </p:graphicFrame>
    </p:spTree>
    <p:extLst>
      <p:ext uri="{BB962C8B-B14F-4D97-AF65-F5344CB8AC3E}">
        <p14:creationId xmlns:p14="http://schemas.microsoft.com/office/powerpoint/2010/main" val="22341145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287" y="321583"/>
            <a:ext cx="11720713" cy="1325563"/>
          </a:xfrm>
        </p:spPr>
        <p:txBody>
          <a:bodyPr>
            <a:normAutofit/>
          </a:bodyPr>
          <a:lstStyle/>
          <a:p>
            <a:pPr algn="l"/>
            <a:r>
              <a:rPr lang="en-US" sz="4000" dirty="0"/>
              <a:t>National Response </a:t>
            </a:r>
            <a:r>
              <a:rPr lang="en-US" sz="4000" dirty="0" smtClean="0"/>
              <a:t>Framework: </a:t>
            </a:r>
            <a:r>
              <a:rPr lang="en-US" sz="4000" dirty="0"/>
              <a:t>Core Capabilities </a:t>
            </a:r>
            <a:r>
              <a:rPr lang="en-US" sz="4000" dirty="0" smtClean="0"/>
              <a:t>(cont. 2)</a:t>
            </a:r>
            <a:endParaRPr lang="en-US" sz="4000" dirty="0"/>
          </a:p>
        </p:txBody>
      </p:sp>
      <p:graphicFrame>
        <p:nvGraphicFramePr>
          <p:cNvPr id="4" name="Table 3" descr="Table about Core Capabilities &amp; Objective Summaries of the National Response Framework."/>
          <p:cNvGraphicFramePr>
            <a:graphicFrameLocks noGrp="1"/>
          </p:cNvGraphicFramePr>
          <p:nvPr>
            <p:extLst>
              <p:ext uri="{D42A27DB-BD31-4B8C-83A1-F6EECF244321}">
                <p14:modId xmlns:p14="http://schemas.microsoft.com/office/powerpoint/2010/main" val="2400944893"/>
              </p:ext>
            </p:extLst>
          </p:nvPr>
        </p:nvGraphicFramePr>
        <p:xfrm>
          <a:off x="838200" y="1418092"/>
          <a:ext cx="10515600" cy="4881454"/>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xmlns="" val="3401372274"/>
                    </a:ext>
                  </a:extLst>
                </a:gridCol>
                <a:gridCol w="5257800">
                  <a:extLst>
                    <a:ext uri="{9D8B030D-6E8A-4147-A177-3AD203B41FA5}">
                      <a16:colId xmlns:a16="http://schemas.microsoft.com/office/drawing/2014/main" xmlns="" val="1924033093"/>
                    </a:ext>
                  </a:extLst>
                </a:gridCol>
              </a:tblGrid>
              <a:tr h="379512">
                <a:tc>
                  <a:txBody>
                    <a:bodyPr/>
                    <a:lstStyle/>
                    <a:p>
                      <a:r>
                        <a:rPr lang="en-US" dirty="0"/>
                        <a:t>Core Capability</a:t>
                      </a:r>
                    </a:p>
                  </a:txBody>
                  <a:tcPr/>
                </a:tc>
                <a:tc>
                  <a:txBody>
                    <a:bodyPr/>
                    <a:lstStyle/>
                    <a:p>
                      <a:r>
                        <a:rPr lang="en-US" dirty="0"/>
                        <a:t>Objective Summaries</a:t>
                      </a:r>
                    </a:p>
                  </a:txBody>
                  <a:tcPr/>
                </a:tc>
                <a:extLst>
                  <a:ext uri="{0D108BD9-81ED-4DB2-BD59-A6C34878D82A}">
                    <a16:rowId xmlns:a16="http://schemas.microsoft.com/office/drawing/2014/main" xmlns="" val="2869436627"/>
                  </a:ext>
                </a:extLst>
              </a:tr>
              <a:tr h="614263">
                <a:tc>
                  <a:txBody>
                    <a:bodyPr/>
                    <a:lstStyle/>
                    <a:p>
                      <a:r>
                        <a:rPr lang="en-US" b="1" dirty="0"/>
                        <a:t>7.</a:t>
                      </a:r>
                      <a:r>
                        <a:rPr lang="en-US" b="1" baseline="0" dirty="0"/>
                        <a:t> Infrastructure Systems </a:t>
                      </a:r>
                      <a:r>
                        <a:rPr lang="en-US" b="0" i="1" u="sng" dirty="0"/>
                        <a:t>(cross-cutting</a:t>
                      </a:r>
                      <a:r>
                        <a:rPr lang="en-US" b="0" i="1" u="sng" baseline="0" dirty="0"/>
                        <a:t> with Recovery mission area</a:t>
                      </a:r>
                      <a:r>
                        <a:rPr lang="en-US" b="0" i="1" u="sng" dirty="0"/>
                        <a:t>)</a:t>
                      </a:r>
                      <a:endParaRPr lang="en-US" b="1" dirty="0"/>
                    </a:p>
                  </a:txBody>
                  <a:tcPr/>
                </a:tc>
                <a:tc>
                  <a:txBody>
                    <a:bodyPr/>
                    <a:lstStyle/>
                    <a:p>
                      <a:r>
                        <a:rPr lang="en-US" dirty="0"/>
                        <a:t>Stabilize</a:t>
                      </a:r>
                      <a:r>
                        <a:rPr lang="en-US" baseline="0" dirty="0"/>
                        <a:t> critical infrastructure functions, minimize health and safety threats, and restore and vitalize systems and services to support a viable, resilient community</a:t>
                      </a:r>
                      <a:endParaRPr lang="en-US" dirty="0"/>
                    </a:p>
                  </a:txBody>
                  <a:tcPr/>
                </a:tc>
                <a:extLst>
                  <a:ext uri="{0D108BD9-81ED-4DB2-BD59-A6C34878D82A}">
                    <a16:rowId xmlns:a16="http://schemas.microsoft.com/office/drawing/2014/main" xmlns="" val="1408477290"/>
                  </a:ext>
                </a:extLst>
              </a:tr>
              <a:tr h="935782">
                <a:tc>
                  <a:txBody>
                    <a:bodyPr/>
                    <a:lstStyle/>
                    <a:p>
                      <a:r>
                        <a:rPr lang="en-US" b="1" dirty="0"/>
                        <a:t>8. Mass Care Services</a:t>
                      </a:r>
                    </a:p>
                  </a:txBody>
                  <a:tcPr/>
                </a:tc>
                <a:tc>
                  <a:txBody>
                    <a:bodyPr/>
                    <a:lstStyle/>
                    <a:p>
                      <a:r>
                        <a:rPr lang="en-US" dirty="0"/>
                        <a:t>Provide</a:t>
                      </a:r>
                      <a:r>
                        <a:rPr lang="en-US" baseline="0" dirty="0"/>
                        <a:t> life-sustaining services to the affected population with a focus on hydration, feeding, and sheltering to those with the most need, as well as support for reunifying families</a:t>
                      </a:r>
                      <a:endParaRPr lang="en-US" dirty="0"/>
                    </a:p>
                  </a:txBody>
                  <a:tcPr/>
                </a:tc>
                <a:extLst>
                  <a:ext uri="{0D108BD9-81ED-4DB2-BD59-A6C34878D82A}">
                    <a16:rowId xmlns:a16="http://schemas.microsoft.com/office/drawing/2014/main" xmlns="" val="576210331"/>
                  </a:ext>
                </a:extLst>
              </a:tr>
              <a:tr h="638601">
                <a:tc>
                  <a:txBody>
                    <a:bodyPr/>
                    <a:lstStyle/>
                    <a:p>
                      <a:r>
                        <a:rPr lang="en-US" b="1" dirty="0"/>
                        <a:t>9. Mass Search and Rescue</a:t>
                      </a:r>
                      <a:r>
                        <a:rPr lang="en-US" b="1" baseline="0" dirty="0"/>
                        <a:t> Operations</a:t>
                      </a:r>
                      <a:endParaRPr lang="en-US" b="1" dirty="0"/>
                    </a:p>
                  </a:txBody>
                  <a:tcPr/>
                </a:tc>
                <a:tc>
                  <a:txBody>
                    <a:bodyPr/>
                    <a:lstStyle/>
                    <a:p>
                      <a:r>
                        <a:rPr lang="en-US" dirty="0"/>
                        <a:t>Deliver search</a:t>
                      </a:r>
                      <a:r>
                        <a:rPr lang="en-US" baseline="0" dirty="0"/>
                        <a:t> and rescue capabilities, providing personnel, services, animals, and assets – with the goal of saving the greatest number of endangered lives in the shortest time possible</a:t>
                      </a:r>
                      <a:endParaRPr lang="en-US" dirty="0"/>
                    </a:p>
                  </a:txBody>
                  <a:tcPr/>
                </a:tc>
                <a:extLst>
                  <a:ext uri="{0D108BD9-81ED-4DB2-BD59-A6C34878D82A}">
                    <a16:rowId xmlns:a16="http://schemas.microsoft.com/office/drawing/2014/main" xmlns="" val="2363639139"/>
                  </a:ext>
                </a:extLst>
              </a:tr>
              <a:tr h="935782">
                <a:tc>
                  <a:txBody>
                    <a:bodyPr/>
                    <a:lstStyle/>
                    <a:p>
                      <a:r>
                        <a:rPr lang="en-US" b="1" dirty="0"/>
                        <a:t>10. On-Scene Security and Protection</a:t>
                      </a:r>
                    </a:p>
                  </a:txBody>
                  <a:tcPr/>
                </a:tc>
                <a:tc>
                  <a:txBody>
                    <a:bodyPr/>
                    <a:lstStyle/>
                    <a:p>
                      <a:r>
                        <a:rPr lang="en-US" dirty="0"/>
                        <a:t>Provide</a:t>
                      </a:r>
                      <a:r>
                        <a:rPr lang="en-US" baseline="0" dirty="0"/>
                        <a:t> law enforcement and related security and protection operations for people and communities in affected areas</a:t>
                      </a:r>
                      <a:endParaRPr lang="en-US" dirty="0"/>
                    </a:p>
                  </a:txBody>
                  <a:tcPr/>
                </a:tc>
                <a:extLst>
                  <a:ext uri="{0D108BD9-81ED-4DB2-BD59-A6C34878D82A}">
                    <a16:rowId xmlns:a16="http://schemas.microsoft.com/office/drawing/2014/main" xmlns="" val="1157734253"/>
                  </a:ext>
                </a:extLst>
              </a:tr>
            </a:tbl>
          </a:graphicData>
        </a:graphic>
      </p:graphicFrame>
    </p:spTree>
    <p:extLst>
      <p:ext uri="{BB962C8B-B14F-4D97-AF65-F5344CB8AC3E}">
        <p14:creationId xmlns:p14="http://schemas.microsoft.com/office/powerpoint/2010/main" val="33613577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766" y="659152"/>
            <a:ext cx="11506520" cy="1325563"/>
          </a:xfrm>
        </p:spPr>
        <p:txBody>
          <a:bodyPr>
            <a:normAutofit/>
          </a:bodyPr>
          <a:lstStyle/>
          <a:p>
            <a:pPr algn="l"/>
            <a:r>
              <a:rPr lang="en-US" sz="4000" dirty="0"/>
              <a:t>National Response </a:t>
            </a:r>
            <a:r>
              <a:rPr lang="en-US" sz="4000" dirty="0" smtClean="0"/>
              <a:t>Framework: </a:t>
            </a:r>
            <a:r>
              <a:rPr lang="en-US" sz="4000" dirty="0"/>
              <a:t>Core Capabilities </a:t>
            </a:r>
            <a:r>
              <a:rPr lang="en-US" sz="4000" dirty="0" smtClean="0"/>
              <a:t>(cont. 3)</a:t>
            </a:r>
            <a:r>
              <a:rPr lang="en-US" dirty="0"/>
              <a:t>	</a:t>
            </a:r>
          </a:p>
        </p:txBody>
      </p:sp>
      <p:graphicFrame>
        <p:nvGraphicFramePr>
          <p:cNvPr id="4" name="Table 3" descr="Table about Core Capabilities &amp; Objective Summaries of the National Response Framework."/>
          <p:cNvGraphicFramePr>
            <a:graphicFrameLocks noGrp="1"/>
          </p:cNvGraphicFramePr>
          <p:nvPr>
            <p:extLst>
              <p:ext uri="{D42A27DB-BD31-4B8C-83A1-F6EECF244321}">
                <p14:modId xmlns:p14="http://schemas.microsoft.com/office/powerpoint/2010/main" val="3839430183"/>
              </p:ext>
            </p:extLst>
          </p:nvPr>
        </p:nvGraphicFramePr>
        <p:xfrm>
          <a:off x="838200" y="1592263"/>
          <a:ext cx="10515600" cy="4559935"/>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xmlns="" val="3401372274"/>
                    </a:ext>
                  </a:extLst>
                </a:gridCol>
                <a:gridCol w="5257800">
                  <a:extLst>
                    <a:ext uri="{9D8B030D-6E8A-4147-A177-3AD203B41FA5}">
                      <a16:colId xmlns:a16="http://schemas.microsoft.com/office/drawing/2014/main" xmlns="" val="1924033093"/>
                    </a:ext>
                  </a:extLst>
                </a:gridCol>
              </a:tblGrid>
              <a:tr h="379512">
                <a:tc>
                  <a:txBody>
                    <a:bodyPr/>
                    <a:lstStyle/>
                    <a:p>
                      <a:r>
                        <a:rPr lang="en-US" dirty="0"/>
                        <a:t>Core Capability</a:t>
                      </a:r>
                    </a:p>
                  </a:txBody>
                  <a:tcPr/>
                </a:tc>
                <a:tc>
                  <a:txBody>
                    <a:bodyPr/>
                    <a:lstStyle/>
                    <a:p>
                      <a:r>
                        <a:rPr lang="en-US" dirty="0"/>
                        <a:t>Objective Summaries</a:t>
                      </a:r>
                    </a:p>
                  </a:txBody>
                  <a:tcPr/>
                </a:tc>
                <a:extLst>
                  <a:ext uri="{0D108BD9-81ED-4DB2-BD59-A6C34878D82A}">
                    <a16:rowId xmlns:a16="http://schemas.microsoft.com/office/drawing/2014/main" xmlns="" val="2869436627"/>
                  </a:ext>
                </a:extLst>
              </a:tr>
              <a:tr h="614263">
                <a:tc>
                  <a:txBody>
                    <a:bodyPr/>
                    <a:lstStyle/>
                    <a:p>
                      <a:r>
                        <a:rPr lang="en-US" b="1" dirty="0"/>
                        <a:t>11.</a:t>
                      </a:r>
                      <a:r>
                        <a:rPr lang="en-US" b="1" baseline="0" dirty="0"/>
                        <a:t> Operational Communications</a:t>
                      </a:r>
                      <a:endParaRPr lang="en-US" b="1" dirty="0"/>
                    </a:p>
                  </a:txBody>
                  <a:tcPr/>
                </a:tc>
                <a:tc>
                  <a:txBody>
                    <a:bodyPr/>
                    <a:lstStyle/>
                    <a:p>
                      <a:r>
                        <a:rPr lang="en-US" dirty="0"/>
                        <a:t>Ensure the</a:t>
                      </a:r>
                      <a:r>
                        <a:rPr lang="en-US" baseline="0" dirty="0"/>
                        <a:t> capacity for timely </a:t>
                      </a:r>
                      <a:r>
                        <a:rPr lang="en-US" baseline="0" dirty="0" smtClean="0"/>
                        <a:t>communications.</a:t>
                      </a:r>
                      <a:endParaRPr lang="en-US" dirty="0"/>
                    </a:p>
                  </a:txBody>
                  <a:tcPr/>
                </a:tc>
                <a:extLst>
                  <a:ext uri="{0D108BD9-81ED-4DB2-BD59-A6C34878D82A}">
                    <a16:rowId xmlns:a16="http://schemas.microsoft.com/office/drawing/2014/main" xmlns="" val="1408477290"/>
                  </a:ext>
                </a:extLst>
              </a:tr>
              <a:tr h="935782">
                <a:tc>
                  <a:txBody>
                    <a:bodyPr/>
                    <a:lstStyle/>
                    <a:p>
                      <a:r>
                        <a:rPr lang="en-US" b="1" dirty="0"/>
                        <a:t>12. Public and Private</a:t>
                      </a:r>
                      <a:r>
                        <a:rPr lang="en-US" b="1" baseline="0" dirty="0"/>
                        <a:t> Services and Resources</a:t>
                      </a:r>
                      <a:endParaRPr lang="en-US" b="1" dirty="0"/>
                    </a:p>
                  </a:txBody>
                  <a:tcPr/>
                </a:tc>
                <a:tc>
                  <a:txBody>
                    <a:bodyPr/>
                    <a:lstStyle/>
                    <a:p>
                      <a:r>
                        <a:rPr lang="en-US" dirty="0"/>
                        <a:t>Provide essential public and private services and resources to the affected population</a:t>
                      </a:r>
                      <a:r>
                        <a:rPr lang="en-US" baseline="0" dirty="0"/>
                        <a:t>, including emergency power to critical facilities, fuel support for emergency responders, and access to community staples (grocery stores,  pharmacies, and banks) and fire and other first response services</a:t>
                      </a:r>
                      <a:endParaRPr lang="en-US" dirty="0"/>
                    </a:p>
                  </a:txBody>
                  <a:tcPr/>
                </a:tc>
                <a:extLst>
                  <a:ext uri="{0D108BD9-81ED-4DB2-BD59-A6C34878D82A}">
                    <a16:rowId xmlns:a16="http://schemas.microsoft.com/office/drawing/2014/main" xmlns="" val="576210331"/>
                  </a:ext>
                </a:extLst>
              </a:tr>
              <a:tr h="638601">
                <a:tc>
                  <a:txBody>
                    <a:bodyPr/>
                    <a:lstStyle/>
                    <a:p>
                      <a:r>
                        <a:rPr lang="en-US" b="1" dirty="0"/>
                        <a:t>13. Public Health</a:t>
                      </a:r>
                      <a:r>
                        <a:rPr lang="en-US" b="1" baseline="0" dirty="0"/>
                        <a:t> and Medical Services</a:t>
                      </a:r>
                      <a:endParaRPr lang="en-US" b="1" dirty="0"/>
                    </a:p>
                  </a:txBody>
                  <a:tcPr/>
                </a:tc>
                <a:tc>
                  <a:txBody>
                    <a:bodyPr/>
                    <a:lstStyle/>
                    <a:p>
                      <a:r>
                        <a:rPr lang="en-US" dirty="0"/>
                        <a:t>Provide lifesaving medical</a:t>
                      </a:r>
                      <a:r>
                        <a:rPr lang="en-US" baseline="0" dirty="0"/>
                        <a:t> treatment via emergency medical services and related </a:t>
                      </a:r>
                      <a:r>
                        <a:rPr lang="en-US" baseline="0" dirty="0" smtClean="0"/>
                        <a:t>operations.</a:t>
                      </a:r>
                      <a:endParaRPr lang="en-US" dirty="0"/>
                    </a:p>
                  </a:txBody>
                  <a:tcPr/>
                </a:tc>
                <a:extLst>
                  <a:ext uri="{0D108BD9-81ED-4DB2-BD59-A6C34878D82A}">
                    <a16:rowId xmlns:a16="http://schemas.microsoft.com/office/drawing/2014/main" xmlns="" val="2363639139"/>
                  </a:ext>
                </a:extLst>
              </a:tr>
              <a:tr h="935782">
                <a:tc>
                  <a:txBody>
                    <a:bodyPr/>
                    <a:lstStyle/>
                    <a:p>
                      <a:r>
                        <a:rPr lang="en-US" b="1" dirty="0"/>
                        <a:t>14. Situational Assessment</a:t>
                      </a:r>
                    </a:p>
                  </a:txBody>
                  <a:tcPr/>
                </a:tc>
                <a:tc>
                  <a:txBody>
                    <a:bodyPr/>
                    <a:lstStyle/>
                    <a:p>
                      <a:r>
                        <a:rPr lang="en-US" dirty="0"/>
                        <a:t>Provide all </a:t>
                      </a:r>
                      <a:r>
                        <a:rPr lang="en-US" dirty="0" smtClean="0"/>
                        <a:t>decision</a:t>
                      </a:r>
                      <a:r>
                        <a:rPr lang="en-US" baseline="0" dirty="0"/>
                        <a:t>-</a:t>
                      </a:r>
                      <a:r>
                        <a:rPr lang="en-US" baseline="0" dirty="0" smtClean="0"/>
                        <a:t>makers </a:t>
                      </a:r>
                      <a:r>
                        <a:rPr lang="en-US" baseline="0" dirty="0"/>
                        <a:t>with decision-relevant information regarding the nature and extent of the hazard, and any cascading effects, and the status of the </a:t>
                      </a:r>
                      <a:r>
                        <a:rPr lang="en-US" baseline="0" dirty="0" smtClean="0"/>
                        <a:t>response.</a:t>
                      </a:r>
                      <a:endParaRPr lang="en-US" dirty="0"/>
                    </a:p>
                  </a:txBody>
                  <a:tcPr/>
                </a:tc>
                <a:extLst>
                  <a:ext uri="{0D108BD9-81ED-4DB2-BD59-A6C34878D82A}">
                    <a16:rowId xmlns:a16="http://schemas.microsoft.com/office/drawing/2014/main" xmlns="" val="1157734253"/>
                  </a:ext>
                </a:extLst>
              </a:tr>
            </a:tbl>
          </a:graphicData>
        </a:graphic>
      </p:graphicFrame>
    </p:spTree>
    <p:extLst>
      <p:ext uri="{BB962C8B-B14F-4D97-AF65-F5344CB8AC3E}">
        <p14:creationId xmlns:p14="http://schemas.microsoft.com/office/powerpoint/2010/main" val="3194030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1815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Example of Intentional Attack</a:t>
            </a:r>
          </a:p>
        </p:txBody>
      </p:sp>
      <p:sp>
        <p:nvSpPr>
          <p:cNvPr id="3" name="Content Placeholder 2"/>
          <p:cNvSpPr>
            <a:spLocks noGrp="1"/>
          </p:cNvSpPr>
          <p:nvPr>
            <p:ph sz="half" idx="1"/>
          </p:nvPr>
        </p:nvSpPr>
        <p:spPr>
          <a:xfrm>
            <a:off x="838199" y="1503044"/>
            <a:ext cx="5620657" cy="4503861"/>
          </a:xfrm>
        </p:spPr>
        <p:txBody>
          <a:bodyPr>
            <a:normAutofit/>
          </a:bodyPr>
          <a:lstStyle/>
          <a:p>
            <a:pPr marL="0" indent="0">
              <a:buNone/>
            </a:pPr>
            <a:r>
              <a:rPr lang="en-US" b="1" dirty="0" err="1"/>
              <a:t>Maroochy</a:t>
            </a:r>
            <a:r>
              <a:rPr lang="en-US" b="1" dirty="0"/>
              <a:t> </a:t>
            </a:r>
            <a:r>
              <a:rPr lang="en-US" b="1" dirty="0" smtClean="0"/>
              <a:t>Water Services Incident. </a:t>
            </a:r>
            <a:r>
              <a:rPr lang="en-US" dirty="0"/>
              <a:t>In the spring of 2000, a former employee of an Australian organization that develops manufacturing software applied for a job with the local </a:t>
            </a:r>
            <a:r>
              <a:rPr lang="en-US" dirty="0" smtClean="0"/>
              <a:t>government </a:t>
            </a:r>
            <a:r>
              <a:rPr lang="en-US" dirty="0"/>
              <a:t>but was rejected. Over a two-month period, the disgruntled rejected employee reportedly used a radio transmitter on as many as 46 occasions to remotely break into the controls of a sewage treatment system. He altered electronic data for particular sewerage pumping stations and caused malfunctions in their operations, ultimately releasing about 264,000 gallons of raw sewage into nearby rivers and parks. </a:t>
            </a:r>
            <a:endParaRPr lang="en-US" dirty="0" smtClean="0"/>
          </a:p>
          <a:p>
            <a:pPr marL="0" indent="0" algn="r">
              <a:buNone/>
            </a:pPr>
            <a:r>
              <a:rPr lang="en-US" dirty="0" smtClean="0"/>
              <a:t>— </a:t>
            </a:r>
            <a:r>
              <a:rPr lang="en-US" dirty="0"/>
              <a:t>NIST SP 800-82</a:t>
            </a:r>
          </a:p>
        </p:txBody>
      </p:sp>
      <p:pic>
        <p:nvPicPr>
          <p:cNvPr id="4" name="Picture 3" descr="Water flowing from a pipe onto sand."/>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5769" y="1495715"/>
            <a:ext cx="3574545" cy="4511190"/>
          </a:xfrm>
          <a:prstGeom prst="rect">
            <a:avLst/>
          </a:prstGeom>
        </p:spPr>
      </p:pic>
    </p:spTree>
    <p:extLst>
      <p:ext uri="{BB962C8B-B14F-4D97-AF65-F5344CB8AC3E}">
        <p14:creationId xmlns:p14="http://schemas.microsoft.com/office/powerpoint/2010/main" val="979048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Example of Unintentional Consequences</a:t>
            </a:r>
          </a:p>
        </p:txBody>
      </p:sp>
      <p:sp>
        <p:nvSpPr>
          <p:cNvPr id="3" name="Content Placeholder 2"/>
          <p:cNvSpPr>
            <a:spLocks noGrp="1"/>
          </p:cNvSpPr>
          <p:nvPr>
            <p:ph idx="1"/>
          </p:nvPr>
        </p:nvSpPr>
        <p:spPr/>
        <p:txBody>
          <a:bodyPr>
            <a:normAutofit/>
          </a:bodyPr>
          <a:lstStyle/>
          <a:p>
            <a:pPr marL="0" indent="0">
              <a:buNone/>
            </a:pPr>
            <a:r>
              <a:rPr lang="en-US" sz="2400" b="1" dirty="0"/>
              <a:t>Davis-</a:t>
            </a:r>
            <a:r>
              <a:rPr lang="en-US" sz="2400" b="1" dirty="0" err="1"/>
              <a:t>Besse</a:t>
            </a:r>
            <a:r>
              <a:rPr lang="en-US" sz="2400" b="1" dirty="0"/>
              <a:t>. </a:t>
            </a:r>
            <a:r>
              <a:rPr lang="en-US" sz="2400" dirty="0"/>
              <a:t>In August 2003, the Nuclear Regulatory Commission confirmed that in January 2003, the Microsoft SQL Server worm known as Slammer infected a private computer network at the idled Davis-</a:t>
            </a:r>
            <a:r>
              <a:rPr lang="en-US" sz="2400" dirty="0" err="1"/>
              <a:t>Besse</a:t>
            </a:r>
            <a:r>
              <a:rPr lang="en-US" sz="2400" dirty="0"/>
              <a:t> nuclear power plant in Oak Harbor, Ohio, disabling a safety monitoring system for nearly five hours. In addition, the plant’s process computer failed, and it took about six hours for it to become available again. Slammer reportedly also affected communications on the control networks of at least five other utilities by propagating so quickly that control system traffic was blocked. </a:t>
            </a:r>
            <a:endParaRPr lang="en-US" sz="2400" dirty="0" smtClean="0"/>
          </a:p>
          <a:p>
            <a:pPr marL="0" indent="0" algn="r">
              <a:buNone/>
            </a:pPr>
            <a:r>
              <a:rPr lang="en-US" dirty="0" smtClean="0"/>
              <a:t>— NIST </a:t>
            </a:r>
            <a:r>
              <a:rPr lang="en-US" dirty="0"/>
              <a:t>SP 800-82</a:t>
            </a:r>
          </a:p>
        </p:txBody>
      </p:sp>
    </p:spTree>
    <p:extLst>
      <p:ext uri="{BB962C8B-B14F-4D97-AF65-F5344CB8AC3E}">
        <p14:creationId xmlns:p14="http://schemas.microsoft.com/office/powerpoint/2010/main" val="2463405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Example of Unintentional Internal Security Consequences</a:t>
            </a:r>
          </a:p>
        </p:txBody>
      </p:sp>
      <p:sp>
        <p:nvSpPr>
          <p:cNvPr id="3" name="Content Placeholder 2"/>
          <p:cNvSpPr>
            <a:spLocks noGrp="1"/>
          </p:cNvSpPr>
          <p:nvPr>
            <p:ph sz="half" idx="1"/>
          </p:nvPr>
        </p:nvSpPr>
        <p:spPr>
          <a:xfrm>
            <a:off x="838200" y="1825625"/>
            <a:ext cx="5267178" cy="4209415"/>
          </a:xfrm>
        </p:spPr>
        <p:txBody>
          <a:bodyPr>
            <a:normAutofit/>
          </a:bodyPr>
          <a:lstStyle/>
          <a:p>
            <a:pPr marL="0" indent="0">
              <a:buNone/>
            </a:pPr>
            <a:r>
              <a:rPr lang="en-US" b="1" dirty="0"/>
              <a:t>Penetration t</a:t>
            </a:r>
            <a:r>
              <a:rPr lang="en-US" b="1" dirty="0" smtClean="0"/>
              <a:t>esting </a:t>
            </a:r>
            <a:r>
              <a:rPr lang="en-US" b="1" dirty="0"/>
              <a:t>i</a:t>
            </a:r>
            <a:r>
              <a:rPr lang="en-US" b="1" dirty="0" smtClean="0"/>
              <a:t>ncident. </a:t>
            </a:r>
            <a:r>
              <a:rPr lang="en-US" dirty="0"/>
              <a:t>A natural gas utility hired an IT security consulting organization to conduct penetration testing on its corporate IT network. The consulting organization carelessly ventured into a part of the network that was directly connected to the SCADA system. The penetration test locked up the SCADA </a:t>
            </a:r>
            <a:r>
              <a:rPr lang="en-US" dirty="0" smtClean="0"/>
              <a:t>system, </a:t>
            </a:r>
            <a:r>
              <a:rPr lang="en-US" dirty="0"/>
              <a:t>and the utility was not able to send gas through its pipelines for four hours. The outcome was the loss of service to its customer base for those four hours.</a:t>
            </a:r>
            <a:r>
              <a:rPr lang="en-US" b="1" dirty="0"/>
              <a:t> </a:t>
            </a:r>
            <a:endParaRPr lang="en-US" b="1" dirty="0" smtClean="0"/>
          </a:p>
          <a:p>
            <a:pPr marL="0" indent="0" algn="r">
              <a:buNone/>
            </a:pPr>
            <a:r>
              <a:rPr lang="en-US" b="1" dirty="0" smtClean="0"/>
              <a:t>— </a:t>
            </a:r>
            <a:r>
              <a:rPr lang="en-US" dirty="0"/>
              <a:t>NIST SP 800-82</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7810" y="1690688"/>
            <a:ext cx="5166030" cy="3444020"/>
          </a:xfrm>
          <a:prstGeom prst="rect">
            <a:avLst/>
          </a:prstGeom>
        </p:spPr>
      </p:pic>
    </p:spTree>
    <p:extLst>
      <p:ext uri="{BB962C8B-B14F-4D97-AF65-F5344CB8AC3E}">
        <p14:creationId xmlns:p14="http://schemas.microsoft.com/office/powerpoint/2010/main" val="1637641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Incident Response Phases</a:t>
            </a:r>
          </a:p>
        </p:txBody>
      </p:sp>
      <p:pic>
        <p:nvPicPr>
          <p:cNvPr id="7" name="Content Placeholder 6" descr="Incident response phases&#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09401" y="1690688"/>
            <a:ext cx="7667645" cy="3893210"/>
          </a:xfrm>
          <a:prstGeom prst="rect">
            <a:avLst/>
          </a:prstGeom>
        </p:spPr>
      </p:pic>
      <p:sp>
        <p:nvSpPr>
          <p:cNvPr id="5" name="TextBox 4"/>
          <p:cNvSpPr txBox="1"/>
          <p:nvPr/>
        </p:nvSpPr>
        <p:spPr>
          <a:xfrm>
            <a:off x="3059782" y="5660795"/>
            <a:ext cx="5829609" cy="369332"/>
          </a:xfrm>
          <a:prstGeom prst="rect">
            <a:avLst/>
          </a:prstGeom>
          <a:noFill/>
        </p:spPr>
        <p:txBody>
          <a:bodyPr wrap="none" rtlCol="0">
            <a:spAutoFit/>
          </a:bodyPr>
          <a:lstStyle/>
          <a:p>
            <a:r>
              <a:rPr lang="en-US" dirty="0" smtClean="0"/>
              <a:t>NIST </a:t>
            </a:r>
            <a:r>
              <a:rPr lang="en-US" dirty="0"/>
              <a:t>SP </a:t>
            </a:r>
            <a:r>
              <a:rPr lang="en-US" dirty="0" smtClean="0"/>
              <a:t>800-61 </a:t>
            </a:r>
            <a:r>
              <a:rPr lang="en-US" i="1" dirty="0" smtClean="0"/>
              <a:t>Computer </a:t>
            </a:r>
            <a:r>
              <a:rPr lang="en-US" i="1" dirty="0"/>
              <a:t>Security Incident Handling </a:t>
            </a:r>
            <a:r>
              <a:rPr lang="en-US" i="1" dirty="0" smtClean="0"/>
              <a:t>Guide </a:t>
            </a:r>
            <a:endParaRPr lang="en-US" i="1" dirty="0"/>
          </a:p>
        </p:txBody>
      </p:sp>
    </p:spTree>
    <p:extLst>
      <p:ext uri="{BB962C8B-B14F-4D97-AF65-F5344CB8AC3E}">
        <p14:creationId xmlns:p14="http://schemas.microsoft.com/office/powerpoint/2010/main" val="3199421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Incident Response Phases </a:t>
            </a:r>
            <a:r>
              <a:rPr lang="en-US" dirty="0" smtClean="0"/>
              <a:t>— </a:t>
            </a:r>
            <a:r>
              <a:rPr lang="en-US" dirty="0"/>
              <a:t>Preparation	</a:t>
            </a:r>
          </a:p>
        </p:txBody>
      </p:sp>
      <p:sp>
        <p:nvSpPr>
          <p:cNvPr id="3" name="Content Placeholder 2"/>
          <p:cNvSpPr>
            <a:spLocks noGrp="1"/>
          </p:cNvSpPr>
          <p:nvPr>
            <p:ph idx="1"/>
          </p:nvPr>
        </p:nvSpPr>
        <p:spPr/>
        <p:txBody>
          <a:bodyPr/>
          <a:lstStyle/>
          <a:p>
            <a:r>
              <a:rPr lang="en-US" sz="2400" dirty="0" smtClean="0"/>
              <a:t>Emphasizes </a:t>
            </a:r>
            <a:r>
              <a:rPr lang="en-US" sz="2400" dirty="0"/>
              <a:t>both preparation (developing Incident Response </a:t>
            </a:r>
            <a:r>
              <a:rPr lang="en-US" sz="2400" dirty="0" smtClean="0"/>
              <a:t>Plan) </a:t>
            </a:r>
            <a:r>
              <a:rPr lang="en-US" sz="2400" dirty="0"/>
              <a:t>and capabilities (team, etc</a:t>
            </a:r>
            <a:r>
              <a:rPr lang="en-US" sz="2400" dirty="0" smtClean="0"/>
              <a:t>.) </a:t>
            </a:r>
            <a:r>
              <a:rPr lang="en-US" sz="2400" dirty="0"/>
              <a:t>but also prevention.</a:t>
            </a:r>
          </a:p>
          <a:p>
            <a:r>
              <a:rPr lang="en-US" sz="2400" dirty="0"/>
              <a:t>Preparation includes:</a:t>
            </a:r>
          </a:p>
          <a:p>
            <a:pPr lvl="1"/>
            <a:r>
              <a:rPr lang="en-US" sz="2400" b="1" dirty="0"/>
              <a:t>Communication equipment and processes</a:t>
            </a:r>
            <a:r>
              <a:rPr lang="en-US" sz="2400" dirty="0"/>
              <a:t> for team members (war room, secure storage facility)</a:t>
            </a:r>
          </a:p>
          <a:p>
            <a:pPr lvl="1"/>
            <a:r>
              <a:rPr lang="en-US" sz="2400" b="1" dirty="0"/>
              <a:t>Investigation hardware and software </a:t>
            </a:r>
            <a:r>
              <a:rPr lang="en-US" sz="2400" dirty="0"/>
              <a:t>(forensic software, protocol analyzers, assembled “jump </a:t>
            </a:r>
            <a:r>
              <a:rPr lang="en-US" sz="2400" dirty="0" smtClean="0"/>
              <a:t>kit,” </a:t>
            </a:r>
            <a:r>
              <a:rPr lang="en-US" sz="2400" dirty="0"/>
              <a:t>forensic workstation)</a:t>
            </a:r>
          </a:p>
          <a:p>
            <a:pPr lvl="1"/>
            <a:r>
              <a:rPr lang="en-US" sz="2400" b="1" dirty="0"/>
              <a:t>Analysis resources </a:t>
            </a:r>
            <a:r>
              <a:rPr lang="en-US" sz="2400" dirty="0"/>
              <a:t>(current baselines, authorized ports and protocols, asset inventories, cryptographic hashes of critical files)</a:t>
            </a:r>
          </a:p>
          <a:p>
            <a:pPr lvl="1"/>
            <a:r>
              <a:rPr lang="en-US" sz="2400" b="1" dirty="0"/>
              <a:t>Incident mitigation software</a:t>
            </a:r>
            <a:r>
              <a:rPr lang="en-US" sz="2400" dirty="0"/>
              <a:t> (approved images and clean </a:t>
            </a:r>
            <a:r>
              <a:rPr lang="en-US" sz="2400" dirty="0" smtClean="0"/>
              <a:t>OS, </a:t>
            </a:r>
            <a:r>
              <a:rPr lang="en-US" sz="2400" dirty="0"/>
              <a:t>and applications for restoration)</a:t>
            </a:r>
          </a:p>
          <a:p>
            <a:pPr marL="0" indent="0">
              <a:buNone/>
            </a:pPr>
            <a:endParaRPr lang="en-US" dirty="0"/>
          </a:p>
          <a:p>
            <a:pPr lvl="1"/>
            <a:endParaRPr lang="en-US" dirty="0"/>
          </a:p>
        </p:txBody>
      </p:sp>
    </p:spTree>
    <p:extLst>
      <p:ext uri="{BB962C8B-B14F-4D97-AF65-F5344CB8AC3E}">
        <p14:creationId xmlns:p14="http://schemas.microsoft.com/office/powerpoint/2010/main" val="2639973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4919"/>
            <a:ext cx="10515600" cy="1325563"/>
          </a:xfrm>
        </p:spPr>
        <p:txBody>
          <a:bodyPr/>
          <a:lstStyle/>
          <a:p>
            <a:pPr algn="l"/>
            <a:r>
              <a:rPr lang="en-US" dirty="0"/>
              <a:t>Incident Response Phases </a:t>
            </a:r>
            <a:r>
              <a:rPr lang="en-US" dirty="0" smtClean="0"/>
              <a:t>— </a:t>
            </a:r>
            <a:r>
              <a:rPr lang="en-US" dirty="0"/>
              <a:t>Prevention	</a:t>
            </a:r>
          </a:p>
        </p:txBody>
      </p:sp>
      <p:sp>
        <p:nvSpPr>
          <p:cNvPr id="3" name="Content Placeholder 2"/>
          <p:cNvSpPr>
            <a:spLocks noGrp="1"/>
          </p:cNvSpPr>
          <p:nvPr>
            <p:ph idx="1"/>
          </p:nvPr>
        </p:nvSpPr>
        <p:spPr>
          <a:xfrm>
            <a:off x="838200" y="1825624"/>
            <a:ext cx="10515600" cy="4865461"/>
          </a:xfrm>
        </p:spPr>
        <p:txBody>
          <a:bodyPr>
            <a:normAutofit/>
          </a:bodyPr>
          <a:lstStyle/>
          <a:p>
            <a:r>
              <a:rPr lang="en-US" sz="2400" dirty="0" smtClean="0"/>
              <a:t>Prevention also includes</a:t>
            </a:r>
            <a:r>
              <a:rPr lang="en-US" sz="2400" dirty="0"/>
              <a:t>:</a:t>
            </a:r>
          </a:p>
          <a:p>
            <a:pPr lvl="1"/>
            <a:r>
              <a:rPr lang="en-US" sz="2400" b="1" dirty="0"/>
              <a:t>Risk </a:t>
            </a:r>
            <a:r>
              <a:rPr lang="en-US" sz="2400" b="1" dirty="0" smtClean="0"/>
              <a:t>assessments </a:t>
            </a:r>
            <a:r>
              <a:rPr lang="en-US" sz="2400" b="1" dirty="0"/>
              <a:t>– </a:t>
            </a:r>
            <a:r>
              <a:rPr lang="en-US" sz="2400" dirty="0"/>
              <a:t>Perform periodic risk assessments of systems and applications, prioritizing risk mitigation activities according to criticality.</a:t>
            </a:r>
          </a:p>
          <a:p>
            <a:pPr lvl="1"/>
            <a:r>
              <a:rPr lang="en-US" sz="2400" b="1" dirty="0"/>
              <a:t>Host </a:t>
            </a:r>
            <a:r>
              <a:rPr lang="en-US" sz="2400" b="1" dirty="0" smtClean="0"/>
              <a:t>security </a:t>
            </a:r>
            <a:r>
              <a:rPr lang="en-US" sz="2400" b="1" dirty="0"/>
              <a:t>– </a:t>
            </a:r>
            <a:r>
              <a:rPr lang="en-US" sz="2400" dirty="0"/>
              <a:t>Harden (secure) hosts to standard configuration, using the “principle of least </a:t>
            </a:r>
            <a:r>
              <a:rPr lang="en-US" sz="2400" dirty="0" smtClean="0"/>
              <a:t>permission.”</a:t>
            </a:r>
            <a:endParaRPr lang="en-US" sz="2400" dirty="0"/>
          </a:p>
          <a:p>
            <a:pPr lvl="1"/>
            <a:r>
              <a:rPr lang="en-US" sz="2400" b="1" dirty="0"/>
              <a:t>Network </a:t>
            </a:r>
            <a:r>
              <a:rPr lang="en-US" sz="2400" b="1" dirty="0" smtClean="0"/>
              <a:t>security </a:t>
            </a:r>
            <a:r>
              <a:rPr lang="en-US" sz="2400" b="1" dirty="0"/>
              <a:t>– </a:t>
            </a:r>
            <a:r>
              <a:rPr lang="en-US" sz="2400" dirty="0"/>
              <a:t>Secure the network perimeter to deny all unauthorized approved connections.</a:t>
            </a:r>
          </a:p>
          <a:p>
            <a:pPr lvl="1"/>
            <a:r>
              <a:rPr lang="en-US" sz="2400" b="1" dirty="0"/>
              <a:t>Malware </a:t>
            </a:r>
            <a:r>
              <a:rPr lang="en-US" sz="2400" b="1" dirty="0" smtClean="0"/>
              <a:t>prevention </a:t>
            </a:r>
            <a:r>
              <a:rPr lang="en-US" sz="2400" b="1" dirty="0"/>
              <a:t>– </a:t>
            </a:r>
            <a:r>
              <a:rPr lang="en-US" sz="2400" dirty="0"/>
              <a:t>Deploy </a:t>
            </a:r>
            <a:r>
              <a:rPr lang="en-US" sz="2400" dirty="0" smtClean="0"/>
              <a:t>antivirus </a:t>
            </a:r>
            <a:r>
              <a:rPr lang="en-US" sz="2400" dirty="0"/>
              <a:t>software at severs and hosts (as well as </a:t>
            </a:r>
            <a:r>
              <a:rPr lang="en-US" sz="2400" dirty="0" smtClean="0"/>
              <a:t>on applications</a:t>
            </a:r>
            <a:r>
              <a:rPr lang="en-US" sz="2400" dirty="0"/>
              <a:t>, such as email serves and web proxies).</a:t>
            </a:r>
          </a:p>
          <a:p>
            <a:pPr lvl="1"/>
            <a:r>
              <a:rPr lang="en-US" sz="2400" b="1" dirty="0"/>
              <a:t>User </a:t>
            </a:r>
            <a:r>
              <a:rPr lang="en-US" sz="2400" b="1" dirty="0" smtClean="0"/>
              <a:t>awareness </a:t>
            </a:r>
            <a:r>
              <a:rPr lang="en-US" sz="2400" b="1" dirty="0"/>
              <a:t>and </a:t>
            </a:r>
            <a:r>
              <a:rPr lang="en-US" sz="2400" b="1" dirty="0" smtClean="0"/>
              <a:t>training </a:t>
            </a:r>
            <a:r>
              <a:rPr lang="en-US" sz="2400" b="1" dirty="0"/>
              <a:t>– </a:t>
            </a:r>
            <a:r>
              <a:rPr lang="en-US" sz="2400" dirty="0"/>
              <a:t>Train over policies and procedures.</a:t>
            </a:r>
          </a:p>
          <a:p>
            <a:pPr lvl="1"/>
            <a:endParaRPr lang="en-US" dirty="0"/>
          </a:p>
          <a:p>
            <a:pPr marL="0" indent="0">
              <a:buNone/>
            </a:pPr>
            <a:endParaRPr lang="en-US" dirty="0"/>
          </a:p>
          <a:p>
            <a:pPr lvl="1"/>
            <a:endParaRPr lang="en-US" dirty="0"/>
          </a:p>
        </p:txBody>
      </p:sp>
    </p:spTree>
    <p:extLst>
      <p:ext uri="{BB962C8B-B14F-4D97-AF65-F5344CB8AC3E}">
        <p14:creationId xmlns:p14="http://schemas.microsoft.com/office/powerpoint/2010/main" val="2471907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Body Slide">
  <a:themeElements>
    <a:clrScheme name="Custom 7">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000000"/>
      </a:hlink>
      <a:folHlink>
        <a:srgbClr val="00000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ccessible Template" id="{C92156AA-0F2C-40B6-83ED-081237E4FE5D}" vid="{0A133036-C022-4ED0-BCFE-87B85206C7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Accessible Template</Template>
  <TotalTime>7366</TotalTime>
  <Words>5368</Words>
  <Application>Microsoft Office PowerPoint</Application>
  <PresentationFormat>Widescreen</PresentationFormat>
  <Paragraphs>490</Paragraphs>
  <Slides>38</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Gill Sans MT</vt:lpstr>
      <vt:lpstr>Body Slide</vt:lpstr>
      <vt:lpstr>Module 9 Incident Response</vt:lpstr>
      <vt:lpstr>Lesson Objectives</vt:lpstr>
      <vt:lpstr>SCADA/ICS Common Incidents</vt:lpstr>
      <vt:lpstr>Example of Intentional Attack</vt:lpstr>
      <vt:lpstr>Example of Unintentional Consequences</vt:lpstr>
      <vt:lpstr>Example of Unintentional Internal Security Consequences</vt:lpstr>
      <vt:lpstr>Incident Response Phases</vt:lpstr>
      <vt:lpstr>Incident Response Phases — Preparation </vt:lpstr>
      <vt:lpstr>Incident Response Phases — Prevention </vt:lpstr>
      <vt:lpstr>Detection and Analysis Visual Overview</vt:lpstr>
      <vt:lpstr>Incident Response Phases – Detection Challenges</vt:lpstr>
      <vt:lpstr>Incident Response Phases — Detection Precursors</vt:lpstr>
      <vt:lpstr>Incident Response Phases — Detection Indicators</vt:lpstr>
      <vt:lpstr>Incident Response Phases – Detection Alerts</vt:lpstr>
      <vt:lpstr>Incident Response Phases – Detection Logs</vt:lpstr>
      <vt:lpstr>Incident Response Phases – Detection People</vt:lpstr>
      <vt:lpstr>Incident Response Phases – Analysis </vt:lpstr>
      <vt:lpstr>Incident Response Phases – Analysis (cont.)</vt:lpstr>
      <vt:lpstr>Incident Response Phases – Containment</vt:lpstr>
      <vt:lpstr>Incident Response Phases — Containment Strategies</vt:lpstr>
      <vt:lpstr>Incident Response Phases — Containment Evidence</vt:lpstr>
      <vt:lpstr>Incident Response Phases — Containment Identification</vt:lpstr>
      <vt:lpstr>Incident Response Phases — Containment Recovery</vt:lpstr>
      <vt:lpstr>Incident Response Phases – Post-Incident Activity</vt:lpstr>
      <vt:lpstr>Incident Response Phases – Post-Incident Activity Lessons Learned</vt:lpstr>
      <vt:lpstr>Incident Response Phases – Post-Incident Activity Incident Data &amp; Retention</vt:lpstr>
      <vt:lpstr>Incident Response Resources</vt:lpstr>
      <vt:lpstr>ICS Cyber Incident Response Plan</vt:lpstr>
      <vt:lpstr>Creating the ICS Cyber Incident Response Plan </vt:lpstr>
      <vt:lpstr>Creating the ICS Cyber Incident Response Plan (cont. 1)</vt:lpstr>
      <vt:lpstr>Creating the ICS Cyber Incident Response Plan (cont. 2)</vt:lpstr>
      <vt:lpstr>Exercising the Incident Response Plan</vt:lpstr>
      <vt:lpstr>National Response Framework </vt:lpstr>
      <vt:lpstr>National Response Framework: Core Capabilities</vt:lpstr>
      <vt:lpstr>National Response Framework: Core Capabilities (cont. 1)</vt:lpstr>
      <vt:lpstr>National Response Framework: Core Capabilities (cont. 2)</vt:lpstr>
      <vt:lpstr>National Response Framework: Core Capabilities (cont. 3)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Infrastructure Security</dc:title>
  <dc:creator>Margaret Leary</dc:creator>
  <cp:lastModifiedBy>Christine Hosler</cp:lastModifiedBy>
  <cp:revision>345</cp:revision>
  <dcterms:created xsi:type="dcterms:W3CDTF">2016-09-18T19:49:58Z</dcterms:created>
  <dcterms:modified xsi:type="dcterms:W3CDTF">2017-01-19T16:26:13Z</dcterms:modified>
</cp:coreProperties>
</file>