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5"/>
  </p:notesMasterIdLst>
  <p:sldIdLst>
    <p:sldId id="256" r:id="rId2"/>
    <p:sldId id="257" r:id="rId3"/>
    <p:sldId id="298" r:id="rId4"/>
    <p:sldId id="258" r:id="rId5"/>
    <p:sldId id="269" r:id="rId6"/>
    <p:sldId id="270" r:id="rId7"/>
    <p:sldId id="302" r:id="rId8"/>
    <p:sldId id="303" r:id="rId9"/>
    <p:sldId id="294" r:id="rId10"/>
    <p:sldId id="305" r:id="rId11"/>
    <p:sldId id="306" r:id="rId12"/>
    <p:sldId id="271" r:id="rId13"/>
    <p:sldId id="268" r:id="rId14"/>
    <p:sldId id="272" r:id="rId15"/>
    <p:sldId id="273" r:id="rId16"/>
    <p:sldId id="274" r:id="rId17"/>
    <p:sldId id="275" r:id="rId18"/>
    <p:sldId id="277" r:id="rId19"/>
    <p:sldId id="278" r:id="rId20"/>
    <p:sldId id="280" r:id="rId21"/>
    <p:sldId id="281" r:id="rId22"/>
    <p:sldId id="299" r:id="rId23"/>
    <p:sldId id="284" r:id="rId24"/>
    <p:sldId id="285" r:id="rId25"/>
    <p:sldId id="286" r:id="rId26"/>
    <p:sldId id="287" r:id="rId27"/>
    <p:sldId id="290" r:id="rId28"/>
    <p:sldId id="288" r:id="rId29"/>
    <p:sldId id="291" r:id="rId30"/>
    <p:sldId id="289" r:id="rId31"/>
    <p:sldId id="292" r:id="rId32"/>
    <p:sldId id="293" r:id="rId33"/>
    <p:sldId id="30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4" autoAdjust="0"/>
    <p:restoredTop sz="62378" autoAdjust="0"/>
  </p:normalViewPr>
  <p:slideViewPr>
    <p:cSldViewPr snapToGrid="0">
      <p:cViewPr varScale="1">
        <p:scale>
          <a:sx n="69" d="100"/>
          <a:sy n="69" d="100"/>
        </p:scale>
        <p:origin x="1908" y="60"/>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2ECB5-4FA4-4F14-9467-50487D2BFCBD}" type="datetimeFigureOut">
              <a:rPr lang="en-US" smtClean="0"/>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04304-B135-4D54-BEFB-4DCF8A3AC62D}" type="slidenum">
              <a:rPr lang="en-US" smtClean="0"/>
              <a:t>‹#›</a:t>
            </a:fld>
            <a:endParaRPr lang="en-US"/>
          </a:p>
        </p:txBody>
      </p:sp>
    </p:spTree>
    <p:extLst>
      <p:ext uri="{BB962C8B-B14F-4D97-AF65-F5344CB8AC3E}">
        <p14:creationId xmlns:p14="http://schemas.microsoft.com/office/powerpoint/2010/main" val="1171537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1</a:t>
            </a:fld>
            <a:endParaRPr lang="en-US"/>
          </a:p>
        </p:txBody>
      </p:sp>
    </p:spTree>
    <p:extLst>
      <p:ext uri="{BB962C8B-B14F-4D97-AF65-F5344CB8AC3E}">
        <p14:creationId xmlns:p14="http://schemas.microsoft.com/office/powerpoint/2010/main" val="357795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4</a:t>
            </a:r>
            <a:r>
              <a:rPr lang="en-US" b="1" baseline="30000" dirty="0"/>
              <a:t>th</a:t>
            </a:r>
            <a:r>
              <a:rPr lang="en-US" b="1" dirty="0"/>
              <a:t> Generation</a:t>
            </a:r>
          </a:p>
          <a:p>
            <a:pPr marL="628650" lvl="1" indent="-171450">
              <a:buFont typeface="Arial" panose="020B0604020202020204" pitchFamily="34" charset="0"/>
              <a:buChar char="•"/>
            </a:pPr>
            <a:r>
              <a:rPr lang="en-US" dirty="0"/>
              <a:t>Still shaking out in the industry.</a:t>
            </a:r>
          </a:p>
          <a:p>
            <a:pPr marL="171450" lvl="0" indent="-171450">
              <a:buFont typeface="Arial" panose="020B0604020202020204" pitchFamily="34" charset="0"/>
              <a:buChar char="•"/>
            </a:pPr>
            <a:r>
              <a:rPr lang="en-US" b="1" dirty="0"/>
              <a:t>Leverages cloud computing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Cloud computing affords better scalability, reliability, and security capabilities. When the Internet of Things (IoT) is integrated with SCADA it allows for better data collection and extraction from devices.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World-wide remote-control capabilities</a:t>
            </a:r>
          </a:p>
          <a:p>
            <a:pPr marL="628650" lvl="1" indent="-171450">
              <a:buFont typeface="Arial" panose="020B0604020202020204" pitchFamily="34" charset="0"/>
              <a:buChar char="•"/>
            </a:pPr>
            <a:r>
              <a:rPr lang="en-US" dirty="0"/>
              <a:t>Can be accessed anywhere.</a:t>
            </a:r>
          </a:p>
        </p:txBody>
      </p:sp>
      <p:sp>
        <p:nvSpPr>
          <p:cNvPr id="4" name="Slide Number Placeholder 3"/>
          <p:cNvSpPr>
            <a:spLocks noGrp="1"/>
          </p:cNvSpPr>
          <p:nvPr>
            <p:ph type="sldNum" sz="quarter" idx="5"/>
          </p:nvPr>
        </p:nvSpPr>
        <p:spPr/>
        <p:txBody>
          <a:bodyPr/>
          <a:lstStyle/>
          <a:p>
            <a:fld id="{29A04304-B135-4D54-BEFB-4DCF8A3AC62D}" type="slidenum">
              <a:rPr lang="en-US" smtClean="0"/>
              <a:t>11</a:t>
            </a:fld>
            <a:endParaRPr lang="en-US"/>
          </a:p>
        </p:txBody>
      </p:sp>
    </p:spTree>
    <p:extLst>
      <p:ext uri="{BB962C8B-B14F-4D97-AF65-F5344CB8AC3E}">
        <p14:creationId xmlns:p14="http://schemas.microsoft.com/office/powerpoint/2010/main" val="2786148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Department of Homeland Security, United States. (2011). “</a:t>
            </a:r>
            <a:r>
              <a:rPr lang="en-US" sz="1200" kern="1200" dirty="0">
                <a:solidFill>
                  <a:schemeClr val="tx1"/>
                </a:solidFill>
                <a:effectLst/>
                <a:latin typeface="+mn-lt"/>
                <a:ea typeface="+mn-ea"/>
                <a:cs typeface="+mn-cs"/>
              </a:rPr>
              <a:t>Figure 5: Example of supervisory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control LAN attack targets”. </a:t>
            </a:r>
            <a:r>
              <a:rPr lang="en-US" sz="1200" b="0" i="1" u="none" strike="noStrike" kern="1200" baseline="0" dirty="0">
                <a:solidFill>
                  <a:schemeClr val="tx1"/>
                </a:solidFill>
                <a:latin typeface="+mn-lt"/>
                <a:ea typeface="+mn-ea"/>
                <a:cs typeface="+mn-cs"/>
              </a:rPr>
              <a:t>Cybersecurity Assessments of Industrial Control Systems, Good Practice Guide</a:t>
            </a:r>
            <a:r>
              <a:rPr lang="en-US" sz="1200" b="0" i="0" u="none" strike="noStrike" kern="1200" baseline="0" dirty="0">
                <a:solidFill>
                  <a:schemeClr val="tx1"/>
                </a:solidFill>
                <a:latin typeface="+mn-lt"/>
                <a:ea typeface="+mn-ea"/>
                <a:cs typeface="+mn-cs"/>
              </a:rPr>
              <a:t>.</a:t>
            </a:r>
            <a:r>
              <a:rPr lang="en-US" sz="1200" kern="1200" dirty="0">
                <a:solidFill>
                  <a:schemeClr val="tx1"/>
                </a:solidFill>
                <a:effectLst/>
                <a:latin typeface="+mn-lt"/>
                <a:ea typeface="+mn-ea"/>
                <a:cs typeface="+mn-cs"/>
              </a:rPr>
              <a:t> (April</a:t>
            </a:r>
            <a:r>
              <a:rPr lang="en-US" sz="1200" kern="1200" baseline="0" dirty="0">
                <a:solidFill>
                  <a:schemeClr val="tx1"/>
                </a:solidFill>
                <a:effectLst/>
                <a:latin typeface="+mn-lt"/>
                <a:ea typeface="+mn-ea"/>
                <a:cs typeface="+mn-cs"/>
              </a:rPr>
              <a:t> 2011). pp. 17.</a:t>
            </a:r>
            <a:r>
              <a:rPr lang="en-US" sz="1200" kern="1200" dirty="0">
                <a:solidFill>
                  <a:schemeClr val="tx1"/>
                </a:solidFill>
                <a:effectLst/>
                <a:latin typeface="+mn-lt"/>
                <a:ea typeface="+mn-ea"/>
                <a:cs typeface="+mn-cs"/>
              </a:rPr>
              <a:t>  Available for download at https://www.ccn-cert.cni.es/publico/InfraestructurasCriticaspublico/CPNI-Guia-SCI.pdf. </a:t>
            </a:r>
          </a:p>
          <a:p>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13</a:t>
            </a:fld>
            <a:endParaRPr lang="en-US"/>
          </a:p>
        </p:txBody>
      </p:sp>
    </p:spTree>
    <p:extLst>
      <p:ext uri="{BB962C8B-B14F-4D97-AF65-F5344CB8AC3E}">
        <p14:creationId xmlns:p14="http://schemas.microsoft.com/office/powerpoint/2010/main" val="1838948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main communication methods:</a:t>
            </a:r>
          </a:p>
          <a:p>
            <a:pPr marL="971550" lvl="1" indent="-514350">
              <a:buFont typeface="+mj-lt"/>
              <a:buAutoNum type="arabicPeriod"/>
            </a:pPr>
            <a:r>
              <a:rPr lang="en-US" b="1" dirty="0"/>
              <a:t>Analog devices (variable reading)</a:t>
            </a:r>
            <a:endParaRPr lang="en-US" dirty="0"/>
          </a:p>
          <a:p>
            <a:pPr lvl="2"/>
            <a:r>
              <a:rPr lang="en-US" dirty="0"/>
              <a:t>Typically powered by 24 volts DC ‘current loop’</a:t>
            </a:r>
          </a:p>
          <a:p>
            <a:pPr lvl="2"/>
            <a:r>
              <a:rPr lang="en-US" dirty="0"/>
              <a:t>Indicate output in 4 to 20 milliamps range</a:t>
            </a:r>
          </a:p>
          <a:p>
            <a:pPr marL="971550" lvl="1" indent="-514350">
              <a:buFont typeface="+mj-lt"/>
              <a:buAutoNum type="arabicPeriod"/>
            </a:pPr>
            <a:r>
              <a:rPr lang="en-US" b="1" dirty="0"/>
              <a:t>Discrete or digital devices (ON or OFF)</a:t>
            </a:r>
            <a:endParaRPr lang="en-US" dirty="0"/>
          </a:p>
          <a:p>
            <a:pPr lvl="2"/>
            <a:r>
              <a:rPr lang="en-US" dirty="0"/>
              <a:t>Can be powered by AC or DC</a:t>
            </a:r>
          </a:p>
          <a:p>
            <a:pPr lvl="2"/>
            <a:r>
              <a:rPr lang="en-US" dirty="0"/>
              <a:t>Output can be a voltage (pulse), relay closure, etc.</a:t>
            </a:r>
          </a:p>
          <a:p>
            <a:pPr marL="971550" lvl="1" indent="-514350">
              <a:buFont typeface="+mj-lt"/>
              <a:buAutoNum type="arabicPeriod"/>
            </a:pPr>
            <a:r>
              <a:rPr lang="en-US" b="1" dirty="0"/>
              <a:t>Computer protocols (serial communications)</a:t>
            </a:r>
            <a:endParaRPr lang="en-US" dirty="0"/>
          </a:p>
          <a:p>
            <a:pPr lvl="2"/>
            <a:r>
              <a:rPr lang="en-US" dirty="0"/>
              <a:t>Many manufacturers have their own, but many are considered standards (Modbus, DNP, HART)</a:t>
            </a:r>
          </a:p>
          <a:p>
            <a:pPr lvl="2"/>
            <a:r>
              <a:rPr lang="en-US" dirty="0"/>
              <a:t>Can carry almost any kind of information</a:t>
            </a:r>
          </a:p>
          <a:p>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14</a:t>
            </a:fld>
            <a:endParaRPr lang="en-US"/>
          </a:p>
        </p:txBody>
      </p:sp>
    </p:spTree>
    <p:extLst>
      <p:ext uri="{BB962C8B-B14F-4D97-AF65-F5344CB8AC3E}">
        <p14:creationId xmlns:p14="http://schemas.microsoft.com/office/powerpoint/2010/main" val="2823385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16</a:t>
            </a:fld>
            <a:endParaRPr lang="en-US"/>
          </a:p>
        </p:txBody>
      </p:sp>
    </p:spTree>
    <p:extLst>
      <p:ext uri="{BB962C8B-B14F-4D97-AF65-F5344CB8AC3E}">
        <p14:creationId xmlns:p14="http://schemas.microsoft.com/office/powerpoint/2010/main" val="1917481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Electrical signals are pushed across the wire to a terminal block, or a modular block securely connecting two or more wires. Wires are secured to the terminal block in a number of different ways:  </a:t>
            </a:r>
            <a:r>
              <a:rPr lang="en-US" b="1" dirty="0"/>
              <a:t>screw-type, push-fit </a:t>
            </a:r>
            <a:r>
              <a:rPr lang="en-US" dirty="0"/>
              <a:t>and </a:t>
            </a:r>
            <a:r>
              <a:rPr lang="en-US" b="1" dirty="0"/>
              <a:t>insulation displacement connector (IDC), </a:t>
            </a:r>
            <a:r>
              <a:rPr lang="en-US" b="0" dirty="0"/>
              <a:t>depending largely on the wire type.  </a:t>
            </a:r>
          </a:p>
          <a:p>
            <a:pPr marL="171450" indent="-171450">
              <a:buFont typeface="Arial" panose="020B0604020202020204" pitchFamily="34" charset="0"/>
              <a:buChar char="•"/>
            </a:pPr>
            <a:r>
              <a:rPr lang="en-US" b="1" dirty="0"/>
              <a:t>Screw-type terminal blocks</a:t>
            </a:r>
            <a:r>
              <a:rPr lang="en-US" dirty="0"/>
              <a:t> use a screw to clamp a wire to the block. </a:t>
            </a:r>
          </a:p>
          <a:p>
            <a:pPr marL="171450" indent="-171450">
              <a:buFont typeface="Arial" panose="020B0604020202020204" pitchFamily="34" charset="0"/>
              <a:buChar char="•"/>
            </a:pPr>
            <a:r>
              <a:rPr lang="en-US" b="1" dirty="0"/>
              <a:t>Push-fit terminal blocks </a:t>
            </a:r>
            <a:r>
              <a:rPr lang="en-US" dirty="0"/>
              <a:t>use spring-loaded levers that allow wires to easily enter the terminal block.   </a:t>
            </a:r>
          </a:p>
          <a:p>
            <a:pPr marL="171450" indent="-171450">
              <a:buFont typeface="Arial" panose="020B0604020202020204" pitchFamily="34" charset="0"/>
              <a:buChar char="•"/>
            </a:pPr>
            <a:r>
              <a:rPr lang="en-US" b="1" dirty="0"/>
              <a:t>Insulation displacement connectors (IDC)</a:t>
            </a:r>
            <a:r>
              <a:rPr lang="en-US" dirty="0"/>
              <a:t> allow the unstripped wire to be inserted into the terminal block and then the insulation on the wire is removed by blades inside the connection to allow it to make contact with the conductor. </a:t>
            </a:r>
          </a:p>
          <a:p>
            <a:endParaRPr lang="en-US" dirty="0"/>
          </a:p>
          <a:p>
            <a:r>
              <a:rPr lang="en-US" dirty="0"/>
              <a:t> </a:t>
            </a:r>
          </a:p>
        </p:txBody>
      </p:sp>
      <p:sp>
        <p:nvSpPr>
          <p:cNvPr id="4" name="Slide Number Placeholder 3"/>
          <p:cNvSpPr>
            <a:spLocks noGrp="1"/>
          </p:cNvSpPr>
          <p:nvPr>
            <p:ph type="sldNum" sz="quarter" idx="5"/>
          </p:nvPr>
        </p:nvSpPr>
        <p:spPr/>
        <p:txBody>
          <a:bodyPr/>
          <a:lstStyle/>
          <a:p>
            <a:fld id="{29A04304-B135-4D54-BEFB-4DCF8A3AC62D}" type="slidenum">
              <a:rPr lang="en-US" smtClean="0"/>
              <a:t>17</a:t>
            </a:fld>
            <a:endParaRPr lang="en-US"/>
          </a:p>
        </p:txBody>
      </p:sp>
    </p:spTree>
    <p:extLst>
      <p:ext uri="{BB962C8B-B14F-4D97-AF65-F5344CB8AC3E}">
        <p14:creationId xmlns:p14="http://schemas.microsoft.com/office/powerpoint/2010/main" val="1767586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0" dirty="0">
                <a:latin typeface="Arial" panose="020B0604020202020204" pitchFamily="34" charset="0"/>
                <a:ea typeface="Arial" panose="020B0604020202020204" pitchFamily="34" charset="0"/>
                <a:cs typeface="Times New Roman" panose="02020603050405020304" pitchFamily="18" charset="0"/>
              </a:rPr>
              <a:t>An excellent video, </a:t>
            </a:r>
            <a:r>
              <a:rPr lang="en-US" b="1" dirty="0"/>
              <a:t>Waste Water Treatment -SCADA - Plant-IQ, </a:t>
            </a:r>
            <a:r>
              <a:rPr lang="en-US" sz="1200" spc="30" dirty="0">
                <a:latin typeface="Arial" panose="020B0604020202020204" pitchFamily="34" charset="0"/>
                <a:ea typeface="Arial" panose="020B0604020202020204" pitchFamily="34" charset="0"/>
                <a:cs typeface="Times New Roman" panose="02020603050405020304" pitchFamily="18" charset="0"/>
              </a:rPr>
              <a:t> to show students is located at https://youtu.be/ZSFdOjxB-1I</a:t>
            </a:r>
          </a:p>
          <a:p>
            <a:endParaRPr lang="en-US" dirty="0"/>
          </a:p>
        </p:txBody>
      </p:sp>
      <p:sp>
        <p:nvSpPr>
          <p:cNvPr id="4" name="Slide Number Placeholder 3"/>
          <p:cNvSpPr>
            <a:spLocks noGrp="1"/>
          </p:cNvSpPr>
          <p:nvPr>
            <p:ph type="sldNum" sz="quarter" idx="5"/>
          </p:nvPr>
        </p:nvSpPr>
        <p:spPr/>
        <p:txBody>
          <a:bodyPr/>
          <a:lstStyle/>
          <a:p>
            <a:fld id="{29A04304-B135-4D54-BEFB-4DCF8A3AC62D}" type="slidenum">
              <a:rPr lang="en-US" smtClean="0"/>
              <a:t>18</a:t>
            </a:fld>
            <a:endParaRPr lang="en-US"/>
          </a:p>
        </p:txBody>
      </p:sp>
    </p:spTree>
    <p:extLst>
      <p:ext uri="{BB962C8B-B14F-4D97-AF65-F5344CB8AC3E}">
        <p14:creationId xmlns:p14="http://schemas.microsoft.com/office/powerpoint/2010/main" val="2019852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different styles</a:t>
            </a:r>
            <a:r>
              <a:rPr lang="en-US" baseline="0" dirty="0"/>
              <a:t> of programming languages. Most manufacturers favor a particular programming environment; however, some allow you to choose which one you like, or can even mix and match languages.</a:t>
            </a:r>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19</a:t>
            </a:fld>
            <a:endParaRPr lang="en-US"/>
          </a:p>
        </p:txBody>
      </p:sp>
    </p:spTree>
    <p:extLst>
      <p:ext uri="{BB962C8B-B14F-4D97-AF65-F5344CB8AC3E}">
        <p14:creationId xmlns:p14="http://schemas.microsoft.com/office/powerpoint/2010/main" val="64924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20</a:t>
            </a:fld>
            <a:endParaRPr lang="en-US"/>
          </a:p>
        </p:txBody>
      </p:sp>
    </p:spTree>
    <p:extLst>
      <p:ext uri="{BB962C8B-B14F-4D97-AF65-F5344CB8AC3E}">
        <p14:creationId xmlns:p14="http://schemas.microsoft.com/office/powerpoint/2010/main" val="1639437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Serial:</a:t>
            </a:r>
          </a:p>
          <a:p>
            <a:pPr marL="171450" indent="-171450">
              <a:buFont typeface="Arial" panose="020B0604020202020204" pitchFamily="34" charset="0"/>
              <a:buChar char="•"/>
            </a:pPr>
            <a:r>
              <a:rPr lang="en-US" dirty="0"/>
              <a:t>Typical</a:t>
            </a:r>
            <a:r>
              <a:rPr lang="en-US" baseline="0" dirty="0"/>
              <a:t> speeds are 9600 bps to 19.2 kbps. Faster is possible, but with reduced reliability and confidence.</a:t>
            </a:r>
          </a:p>
          <a:p>
            <a:pPr marL="171450" indent="-171450">
              <a:buFont typeface="Arial" panose="020B0604020202020204" pitchFamily="34" charset="0"/>
              <a:buChar char="•"/>
            </a:pPr>
            <a:r>
              <a:rPr lang="en-US" baseline="0" dirty="0"/>
              <a:t>Requires careful wiring (true daisy chain configuration, no T-splices)</a:t>
            </a:r>
          </a:p>
          <a:p>
            <a:pPr marL="171450" indent="-171450">
              <a:buFont typeface="Arial" panose="020B0604020202020204" pitchFamily="34" charset="0"/>
              <a:buChar char="•"/>
            </a:pPr>
            <a:r>
              <a:rPr lang="en-US" baseline="0" dirty="0"/>
              <a:t>RS-232: point-to-point, local connection, 50 feet max</a:t>
            </a:r>
          </a:p>
          <a:p>
            <a:pPr marL="171450" indent="-171450">
              <a:buFont typeface="Arial" panose="020B0604020202020204" pitchFamily="34" charset="0"/>
              <a:buChar char="•"/>
            </a:pPr>
            <a:r>
              <a:rPr lang="en-US" baseline="0" dirty="0"/>
              <a:t>RS-485: multi-drop daisy chain, 4000 feet max</a:t>
            </a:r>
          </a:p>
          <a:p>
            <a:pPr marL="0" indent="0">
              <a:buFont typeface="Arial" panose="020B0604020202020204" pitchFamily="34" charset="0"/>
              <a:buNone/>
            </a:pPr>
            <a:r>
              <a:rPr lang="en-US" b="1" dirty="0"/>
              <a:t>Ethernet:</a:t>
            </a:r>
          </a:p>
          <a:p>
            <a:pPr marL="171450" indent="-171450">
              <a:buFont typeface="Arial" panose="020B0604020202020204" pitchFamily="34" charset="0"/>
              <a:buChar char="•"/>
            </a:pPr>
            <a:r>
              <a:rPr lang="en-US" dirty="0"/>
              <a:t>10 Mbps</a:t>
            </a:r>
          </a:p>
          <a:p>
            <a:pPr marL="171450" indent="-171450">
              <a:buFont typeface="Arial" panose="020B0604020202020204" pitchFamily="34" charset="0"/>
              <a:buChar char="•"/>
            </a:pPr>
            <a:r>
              <a:rPr lang="en-US" dirty="0"/>
              <a:t>Standardized</a:t>
            </a:r>
            <a:r>
              <a:rPr lang="en-US" baseline="0" dirty="0"/>
              <a:t> cables make it a plug-and-play proposition</a:t>
            </a:r>
          </a:p>
          <a:p>
            <a:pPr marL="171450" indent="-171450">
              <a:buFont typeface="Arial" panose="020B0604020202020204" pitchFamily="34" charset="0"/>
              <a:buChar char="•"/>
            </a:pPr>
            <a:r>
              <a:rPr lang="en-US" baseline="0" dirty="0"/>
              <a:t>Copper – 324 feet max between hubs/switches/routers</a:t>
            </a:r>
          </a:p>
          <a:p>
            <a:pPr marL="171450" indent="-171450">
              <a:buFont typeface="Arial" panose="020B0604020202020204" pitchFamily="34" charset="0"/>
              <a:buChar char="•"/>
            </a:pPr>
            <a:r>
              <a:rPr lang="en-US" baseline="0" dirty="0"/>
              <a:t>Fiber – up to 10 miles; fast and resistant to interference, but fragile and relatively expensive</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21</a:t>
            </a:fld>
            <a:endParaRPr lang="en-US"/>
          </a:p>
        </p:txBody>
      </p:sp>
    </p:spTree>
    <p:extLst>
      <p:ext uri="{BB962C8B-B14F-4D97-AF65-F5344CB8AC3E}">
        <p14:creationId xmlns:p14="http://schemas.microsoft.com/office/powerpoint/2010/main" val="1496209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a:t>
            </a:r>
            <a:r>
              <a:rPr lang="en-US" baseline="0" dirty="0"/>
              <a:t> manufacturing process being controlled by a PLC over a Field bus network (the next lecture will discuss Field bus networks). In this case the engineering workstation contains an interface to the PLC. The Data Historian to the left of the workstation is used to store data that is transmitted over the Local Area Network.</a:t>
            </a:r>
            <a:endParaRPr lang="en-US" dirty="0"/>
          </a:p>
          <a:p>
            <a:endParaRPr lang="en-US" sz="800" dirty="0"/>
          </a:p>
          <a:p>
            <a:r>
              <a:rPr lang="en-US" sz="800" dirty="0"/>
              <a:t>Image attribution (Public Domain): </a:t>
            </a:r>
          </a:p>
          <a:p>
            <a:endParaRPr lang="en-US" sz="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“Figure 2-8. PLC Control System Implementation Example</a:t>
            </a:r>
            <a:r>
              <a:rPr lang="en-US" sz="800" baseline="0" dirty="0"/>
              <a:t>.” By </a:t>
            </a:r>
            <a:r>
              <a:rPr lang="en-US" sz="800" dirty="0"/>
              <a:t>Falco, J.,</a:t>
            </a:r>
            <a:r>
              <a:rPr lang="en-US" sz="800" baseline="0" dirty="0"/>
              <a:t> </a:t>
            </a:r>
            <a:r>
              <a:rPr lang="en-US" sz="800" dirty="0"/>
              <a:t>Kent, K., Stouffer, K.,</a:t>
            </a:r>
            <a:r>
              <a:rPr lang="en-US" sz="800" baseline="0" dirty="0"/>
              <a:t> “</a:t>
            </a:r>
            <a:r>
              <a:rPr lang="en-US" sz="800" dirty="0"/>
              <a:t>Guide to Supervisory Control and Data Acquisition (SCADA) and Industrial Control Systems Security:</a:t>
            </a:r>
            <a:r>
              <a:rPr lang="en-US" sz="800" baseline="0" dirty="0"/>
              <a:t> </a:t>
            </a:r>
            <a:r>
              <a:rPr lang="en-US" sz="800" dirty="0"/>
              <a:t>Recommendations of the National Institute of Standards and Technology.” NIST Special Publication 800-82. INITIAL PUBLIC DRAFT.  NIST.</a:t>
            </a:r>
            <a:r>
              <a:rPr lang="en-US" sz="800" baseline="0" dirty="0"/>
              <a:t> Technology and Administration. Department of Commerce. United States. </a:t>
            </a:r>
            <a:r>
              <a:rPr lang="en-US" sz="800" dirty="0"/>
              <a:t>September 2006. &lt;https://www.dhs.gov/sites/default/files/publications/csd-nist-guidetosupervisoryanddataccquisition-scadaandindustrialcontrolsystemssecurity-2007.pdf&gt;</a:t>
            </a:r>
          </a:p>
        </p:txBody>
      </p:sp>
      <p:sp>
        <p:nvSpPr>
          <p:cNvPr id="4" name="Slide Number Placeholder 3"/>
          <p:cNvSpPr>
            <a:spLocks noGrp="1"/>
          </p:cNvSpPr>
          <p:nvPr>
            <p:ph type="sldNum" sz="quarter" idx="10"/>
          </p:nvPr>
        </p:nvSpPr>
        <p:spPr/>
        <p:txBody>
          <a:bodyPr/>
          <a:lstStyle/>
          <a:p>
            <a:fld id="{29A04304-B135-4D54-BEFB-4DCF8A3AC62D}" type="slidenum">
              <a:rPr lang="en-US" smtClean="0"/>
              <a:t>22</a:t>
            </a:fld>
            <a:endParaRPr lang="en-US"/>
          </a:p>
        </p:txBody>
      </p:sp>
    </p:spTree>
    <p:extLst>
      <p:ext uri="{BB962C8B-B14F-4D97-AF65-F5344CB8AC3E}">
        <p14:creationId xmlns:p14="http://schemas.microsoft.com/office/powerpoint/2010/main" val="1882322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2</a:t>
            </a:fld>
            <a:endParaRPr lang="en-US"/>
          </a:p>
        </p:txBody>
      </p:sp>
    </p:spTree>
    <p:extLst>
      <p:ext uri="{BB962C8B-B14F-4D97-AF65-F5344CB8AC3E}">
        <p14:creationId xmlns:p14="http://schemas.microsoft.com/office/powerpoint/2010/main" val="1771409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23</a:t>
            </a:fld>
            <a:endParaRPr lang="en-US"/>
          </a:p>
        </p:txBody>
      </p:sp>
    </p:spTree>
    <p:extLst>
      <p:ext uri="{BB962C8B-B14F-4D97-AF65-F5344CB8AC3E}">
        <p14:creationId xmlns:p14="http://schemas.microsoft.com/office/powerpoint/2010/main" val="3336157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1" u="none" strike="noStrike" kern="1200" baseline="0" dirty="0">
                <a:solidFill>
                  <a:schemeClr val="tx1"/>
                </a:solidFill>
                <a:latin typeface="+mn-lt"/>
                <a:ea typeface="+mn-ea"/>
                <a:cs typeface="+mn-cs"/>
              </a:rPr>
              <a:t>Figure 1.3: Typical Water Plant Operator Screen (Demo)”  </a:t>
            </a:r>
            <a:r>
              <a:rPr lang="en-US" dirty="0">
                <a:effectLst/>
              </a:rPr>
              <a:t>Clark, Richard, and Stephen Miller. </a:t>
            </a:r>
            <a:r>
              <a:rPr lang="en-US" i="1" dirty="0">
                <a:effectLst/>
              </a:rPr>
              <a:t>Framework for SCADA Cybersecurity</a:t>
            </a:r>
            <a:r>
              <a:rPr lang="en-US" dirty="0">
                <a:effectLst/>
              </a:rPr>
              <a:t>.  2015.</a:t>
            </a:r>
            <a:r>
              <a:rPr lang="en-US" baseline="0" dirty="0">
                <a:effectLst/>
              </a:rPr>
              <a:t> pp.13.</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25</a:t>
            </a:fld>
            <a:endParaRPr lang="en-US"/>
          </a:p>
        </p:txBody>
      </p:sp>
    </p:spTree>
    <p:extLst>
      <p:ext uri="{BB962C8B-B14F-4D97-AF65-F5344CB8AC3E}">
        <p14:creationId xmlns:p14="http://schemas.microsoft.com/office/powerpoint/2010/main" val="1030340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b="0" i="1" u="none" strike="noStrike" kern="1200" baseline="0" dirty="0">
                <a:solidFill>
                  <a:schemeClr val="tx1"/>
                </a:solidFill>
                <a:latin typeface="+mn-lt"/>
                <a:ea typeface="+mn-ea"/>
                <a:cs typeface="+mn-cs"/>
              </a:rPr>
              <a:t>Figure 1.4: Packaging Line Control Screen (Demo)” </a:t>
            </a:r>
            <a:r>
              <a:rPr lang="en-US" dirty="0">
                <a:effectLst/>
              </a:rPr>
              <a:t>Clark, Richard, and Stephen Miller. </a:t>
            </a:r>
            <a:r>
              <a:rPr lang="en-US" i="1" dirty="0">
                <a:effectLst/>
              </a:rPr>
              <a:t>Framework for SCADA Cybersecurity</a:t>
            </a:r>
            <a:r>
              <a:rPr lang="en-US" dirty="0">
                <a:effectLst/>
              </a:rPr>
              <a:t>.  2015.</a:t>
            </a:r>
            <a:r>
              <a:rPr lang="en-US" baseline="0" dirty="0">
                <a:effectLst/>
              </a:rPr>
              <a:t> pp.16.</a:t>
            </a:r>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26</a:t>
            </a:fld>
            <a:endParaRPr lang="en-US"/>
          </a:p>
        </p:txBody>
      </p:sp>
    </p:spTree>
    <p:extLst>
      <p:ext uri="{BB962C8B-B14F-4D97-AF65-F5344CB8AC3E}">
        <p14:creationId xmlns:p14="http://schemas.microsoft.com/office/powerpoint/2010/main" val="1754948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1" u="none" strike="noStrike" kern="1200" baseline="0" dirty="0">
                <a:solidFill>
                  <a:schemeClr val="tx1"/>
                </a:solidFill>
                <a:latin typeface="+mn-lt"/>
                <a:ea typeface="+mn-ea"/>
                <a:cs typeface="+mn-cs"/>
              </a:rPr>
              <a:t>Figure 1.6: Typical Trend Display (Demo)” </a:t>
            </a:r>
            <a:r>
              <a:rPr lang="en-US" dirty="0">
                <a:effectLst/>
              </a:rPr>
              <a:t>Clark, Richard, and Stephen Miller. </a:t>
            </a:r>
            <a:r>
              <a:rPr lang="en-US" i="1" dirty="0">
                <a:effectLst/>
              </a:rPr>
              <a:t>Framework for SCADA Cybersecurity</a:t>
            </a:r>
            <a:r>
              <a:rPr lang="en-US" dirty="0">
                <a:effectLst/>
              </a:rPr>
              <a:t>.  2015.</a:t>
            </a:r>
            <a:r>
              <a:rPr lang="en-US" baseline="0" dirty="0">
                <a:effectLst/>
              </a:rPr>
              <a:t> pp.17.</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28</a:t>
            </a:fld>
            <a:endParaRPr lang="en-US"/>
          </a:p>
        </p:txBody>
      </p:sp>
    </p:spTree>
    <p:extLst>
      <p:ext uri="{BB962C8B-B14F-4D97-AF65-F5344CB8AC3E}">
        <p14:creationId xmlns:p14="http://schemas.microsoft.com/office/powerpoint/2010/main" val="3061288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1" u="none" strike="noStrike" kern="1200" baseline="0" dirty="0">
                <a:solidFill>
                  <a:schemeClr val="tx1"/>
                </a:solidFill>
                <a:latin typeface="+mn-lt"/>
                <a:ea typeface="+mn-ea"/>
                <a:cs typeface="+mn-cs"/>
              </a:rPr>
              <a:t>Figure 1.7: Typical Alarm or Event Display (Demo)” </a:t>
            </a:r>
            <a:r>
              <a:rPr lang="en-US" dirty="0">
                <a:effectLst/>
              </a:rPr>
              <a:t>Clark, Richard, and Stephen Miller. </a:t>
            </a:r>
            <a:r>
              <a:rPr lang="en-US" i="1" dirty="0">
                <a:effectLst/>
              </a:rPr>
              <a:t>Framework for SCADA Cybersecurity</a:t>
            </a:r>
            <a:r>
              <a:rPr lang="en-US" dirty="0">
                <a:effectLst/>
              </a:rPr>
              <a:t>.  2015.</a:t>
            </a:r>
            <a:r>
              <a:rPr lang="en-US" baseline="0" dirty="0">
                <a:effectLst/>
              </a:rPr>
              <a:t> pp.17.</a:t>
            </a:r>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30</a:t>
            </a:fld>
            <a:endParaRPr lang="en-US"/>
          </a:p>
        </p:txBody>
      </p:sp>
    </p:spTree>
    <p:extLst>
      <p:ext uri="{BB962C8B-B14F-4D97-AF65-F5344CB8AC3E}">
        <p14:creationId xmlns:p14="http://schemas.microsoft.com/office/powerpoint/2010/main" val="310714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31</a:t>
            </a:fld>
            <a:endParaRPr lang="en-US"/>
          </a:p>
        </p:txBody>
      </p:sp>
    </p:spTree>
    <p:extLst>
      <p:ext uri="{BB962C8B-B14F-4D97-AF65-F5344CB8AC3E}">
        <p14:creationId xmlns:p14="http://schemas.microsoft.com/office/powerpoint/2010/main" val="661780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pc="-80" dirty="0">
                <a:latin typeface="Arial" panose="020B0604020202020204" pitchFamily="34" charset="0"/>
                <a:ea typeface="Arial" panose="020B0604020202020204" pitchFamily="34" charset="0"/>
                <a:cs typeface="Times New Roman" panose="02020603050405020304" pitchFamily="18" charset="0"/>
              </a:rPr>
              <a:t>T</a:t>
            </a:r>
            <a:r>
              <a:rPr lang="en-US" sz="1200" spc="-65" dirty="0">
                <a:latin typeface="Arial" panose="020B0604020202020204" pitchFamily="34" charset="0"/>
                <a:ea typeface="Arial" panose="020B0604020202020204" pitchFamily="34" charset="0"/>
                <a:cs typeface="Times New Roman" panose="02020603050405020304" pitchFamily="18" charset="0"/>
              </a:rPr>
              <a:t>h</a:t>
            </a:r>
            <a:r>
              <a:rPr lang="en-US" sz="1200" spc="30" dirty="0">
                <a:latin typeface="Arial" panose="020B0604020202020204" pitchFamily="34" charset="0"/>
                <a:ea typeface="Arial" panose="020B0604020202020204" pitchFamily="34" charset="0"/>
                <a:cs typeface="Times New Roman" panose="02020603050405020304" pitchFamily="18" charset="0"/>
              </a:rPr>
              <a:t>i</a:t>
            </a:r>
            <a:r>
              <a:rPr lang="en-US" sz="1200" dirty="0">
                <a:latin typeface="Arial" panose="020B0604020202020204" pitchFamily="34" charset="0"/>
                <a:ea typeface="Arial" panose="020B0604020202020204" pitchFamily="34" charset="0"/>
                <a:cs typeface="Times New Roman" panose="02020603050405020304" pitchFamily="18" charset="0"/>
              </a:rPr>
              <a:t>s</a:t>
            </a:r>
            <a:r>
              <a:rPr lang="en-US" sz="1200" spc="-30" dirty="0">
                <a:latin typeface="Arial" panose="020B0604020202020204" pitchFamily="34" charset="0"/>
                <a:ea typeface="Arial" panose="020B0604020202020204" pitchFamily="34" charset="0"/>
                <a:cs typeface="Times New Roman" panose="02020603050405020304" pitchFamily="18" charset="0"/>
              </a:rPr>
              <a:t> </a:t>
            </a:r>
            <a:r>
              <a:rPr lang="en-US" sz="1200" spc="30" dirty="0">
                <a:latin typeface="Arial" panose="020B0604020202020204" pitchFamily="34" charset="0"/>
                <a:ea typeface="Arial" panose="020B0604020202020204" pitchFamily="34" charset="0"/>
                <a:cs typeface="Times New Roman" panose="02020603050405020304" pitchFamily="18" charset="0"/>
              </a:rPr>
              <a:t>i</a:t>
            </a:r>
            <a:r>
              <a:rPr lang="en-US" sz="1200" spc="50" dirty="0">
                <a:latin typeface="Arial" panose="020B0604020202020204" pitchFamily="34" charset="0"/>
                <a:ea typeface="Arial" panose="020B0604020202020204" pitchFamily="34" charset="0"/>
                <a:cs typeface="Times New Roman" panose="02020603050405020304" pitchFamily="18" charset="0"/>
              </a:rPr>
              <a:t>s</a:t>
            </a:r>
            <a:r>
              <a:rPr lang="en-US" sz="1200" spc="-65" dirty="0">
                <a:latin typeface="Arial" panose="020B0604020202020204" pitchFamily="34" charset="0"/>
                <a:ea typeface="Arial" panose="020B0604020202020204" pitchFamily="34" charset="0"/>
                <a:cs typeface="Times New Roman" panose="02020603050405020304" pitchFamily="18" charset="0"/>
              </a:rPr>
              <a:t>n</a:t>
            </a:r>
            <a:r>
              <a:rPr lang="en-US" sz="1200" spc="30" dirty="0">
                <a:latin typeface="Arial" panose="020B0604020202020204" pitchFamily="34" charset="0"/>
                <a:ea typeface="Arial" panose="020B0604020202020204" pitchFamily="34" charset="0"/>
                <a:cs typeface="Times New Roman" panose="02020603050405020304" pitchFamily="18" charset="0"/>
              </a:rPr>
              <a:t>’</a:t>
            </a:r>
            <a:r>
              <a:rPr lang="en-US" sz="1200" dirty="0">
                <a:latin typeface="Arial" panose="020B0604020202020204" pitchFamily="34" charset="0"/>
                <a:ea typeface="Arial" panose="020B0604020202020204" pitchFamily="34" charset="0"/>
                <a:cs typeface="Times New Roman" panose="02020603050405020304" pitchFamily="18" charset="0"/>
              </a:rPr>
              <a:t>t</a:t>
            </a:r>
            <a:r>
              <a:rPr lang="en-US" sz="1200" spc="-60" dirty="0">
                <a:latin typeface="Arial" panose="020B0604020202020204" pitchFamily="34" charset="0"/>
                <a:ea typeface="Arial" panose="020B0604020202020204" pitchFamily="34" charset="0"/>
                <a:cs typeface="Times New Roman" panose="02020603050405020304" pitchFamily="18" charset="0"/>
              </a:rPr>
              <a:t> </a:t>
            </a:r>
            <a:r>
              <a:rPr lang="en-US" sz="1200" spc="30" dirty="0">
                <a:latin typeface="Arial" panose="020B0604020202020204" pitchFamily="34" charset="0"/>
                <a:ea typeface="Arial" panose="020B0604020202020204" pitchFamily="34" charset="0"/>
                <a:cs typeface="Times New Roman" panose="02020603050405020304" pitchFamily="18" charset="0"/>
              </a:rPr>
              <a:t>a</a:t>
            </a:r>
            <a:r>
              <a:rPr lang="en-US" sz="1200" spc="-65" dirty="0">
                <a:latin typeface="Arial" panose="020B0604020202020204" pitchFamily="34" charset="0"/>
                <a:ea typeface="Arial" panose="020B0604020202020204" pitchFamily="34" charset="0"/>
                <a:cs typeface="Times New Roman" panose="02020603050405020304" pitchFamily="18" charset="0"/>
              </a:rPr>
              <a:t>l</a:t>
            </a:r>
            <a:r>
              <a:rPr lang="en-US" sz="1200" spc="-15" dirty="0">
                <a:latin typeface="Arial" panose="020B0604020202020204" pitchFamily="34" charset="0"/>
                <a:ea typeface="Arial" panose="020B0604020202020204" pitchFamily="34" charset="0"/>
                <a:cs typeface="Times New Roman" panose="02020603050405020304" pitchFamily="18" charset="0"/>
              </a:rPr>
              <a:t>w</a:t>
            </a:r>
            <a:r>
              <a:rPr lang="en-US" sz="1200" spc="30" dirty="0">
                <a:latin typeface="Arial" panose="020B0604020202020204" pitchFamily="34" charset="0"/>
                <a:ea typeface="Arial" panose="020B0604020202020204" pitchFamily="34" charset="0"/>
                <a:cs typeface="Times New Roman" panose="02020603050405020304" pitchFamily="18" charset="0"/>
              </a:rPr>
              <a:t>a</a:t>
            </a:r>
            <a:r>
              <a:rPr lang="en-US" sz="1200" spc="50" dirty="0">
                <a:latin typeface="Arial" panose="020B0604020202020204" pitchFamily="34" charset="0"/>
                <a:ea typeface="Arial" panose="020B0604020202020204" pitchFamily="34" charset="0"/>
                <a:cs typeface="Times New Roman" panose="02020603050405020304" pitchFamily="18" charset="0"/>
              </a:rPr>
              <a:t>y</a:t>
            </a:r>
            <a:r>
              <a:rPr lang="en-US" sz="1200" dirty="0">
                <a:latin typeface="Arial" panose="020B0604020202020204" pitchFamily="34" charset="0"/>
                <a:ea typeface="Arial" panose="020B0604020202020204" pitchFamily="34" charset="0"/>
                <a:cs typeface="Times New Roman" panose="02020603050405020304" pitchFamily="18" charset="0"/>
              </a:rPr>
              <a:t>s</a:t>
            </a:r>
            <a:r>
              <a:rPr lang="en-US" sz="1200" spc="-30" dirty="0">
                <a:latin typeface="Arial" panose="020B0604020202020204" pitchFamily="34" charset="0"/>
                <a:ea typeface="Arial" panose="020B0604020202020204" pitchFamily="34" charset="0"/>
                <a:cs typeface="Times New Roman" panose="02020603050405020304" pitchFamily="18" charset="0"/>
              </a:rPr>
              <a:t> </a:t>
            </a:r>
            <a:r>
              <a:rPr lang="en-US" sz="1200" spc="50" dirty="0">
                <a:latin typeface="Arial" panose="020B0604020202020204" pitchFamily="34" charset="0"/>
                <a:ea typeface="Arial" panose="020B0604020202020204" pitchFamily="34" charset="0"/>
                <a:cs typeface="Times New Roman" panose="02020603050405020304" pitchFamily="18" charset="0"/>
              </a:rPr>
              <a:t>c</a:t>
            </a:r>
            <a:r>
              <a:rPr lang="en-US" sz="1200" spc="30" dirty="0">
                <a:latin typeface="Arial" panose="020B0604020202020204" pitchFamily="34" charset="0"/>
                <a:ea typeface="Arial" panose="020B0604020202020204" pitchFamily="34" charset="0"/>
                <a:cs typeface="Times New Roman" panose="02020603050405020304" pitchFamily="18" charset="0"/>
              </a:rPr>
              <a:t>o</a:t>
            </a:r>
            <a:r>
              <a:rPr lang="en-US" sz="1200" spc="-65" dirty="0">
                <a:latin typeface="Arial" panose="020B0604020202020204" pitchFamily="34" charset="0"/>
                <a:ea typeface="Arial" panose="020B0604020202020204" pitchFamily="34" charset="0"/>
                <a:cs typeface="Times New Roman" panose="02020603050405020304" pitchFamily="18" charset="0"/>
              </a:rPr>
              <a:t>n</a:t>
            </a:r>
            <a:r>
              <a:rPr lang="en-US" sz="1200" spc="50" dirty="0">
                <a:latin typeface="Arial" panose="020B0604020202020204" pitchFamily="34" charset="0"/>
                <a:ea typeface="Arial" panose="020B0604020202020204" pitchFamily="34" charset="0"/>
                <a:cs typeface="Times New Roman" panose="02020603050405020304" pitchFamily="18" charset="0"/>
              </a:rPr>
              <a:t>s</a:t>
            </a:r>
            <a:r>
              <a:rPr lang="en-US" sz="1200" spc="30" dirty="0">
                <a:latin typeface="Arial" panose="020B0604020202020204" pitchFamily="34" charset="0"/>
                <a:ea typeface="Arial" panose="020B0604020202020204" pitchFamily="34" charset="0"/>
                <a:cs typeface="Times New Roman" panose="02020603050405020304" pitchFamily="18" charset="0"/>
              </a:rPr>
              <a:t>i</a:t>
            </a:r>
            <a:r>
              <a:rPr lang="en-US" sz="1200" spc="-65" dirty="0">
                <a:latin typeface="Arial" panose="020B0604020202020204" pitchFamily="34" charset="0"/>
                <a:ea typeface="Arial" panose="020B0604020202020204" pitchFamily="34" charset="0"/>
                <a:cs typeface="Times New Roman" panose="02020603050405020304" pitchFamily="18" charset="0"/>
              </a:rPr>
              <a:t>d</a:t>
            </a:r>
            <a:r>
              <a:rPr lang="en-US" sz="1200" spc="30" dirty="0">
                <a:latin typeface="Arial" panose="020B0604020202020204" pitchFamily="34" charset="0"/>
                <a:ea typeface="Arial" panose="020B0604020202020204" pitchFamily="34" charset="0"/>
                <a:cs typeface="Times New Roman" panose="02020603050405020304" pitchFamily="18" charset="0"/>
              </a:rPr>
              <a:t>e</a:t>
            </a:r>
            <a:r>
              <a:rPr lang="en-US" sz="1200" dirty="0">
                <a:latin typeface="Arial" panose="020B0604020202020204" pitchFamily="34" charset="0"/>
                <a:ea typeface="Arial" panose="020B0604020202020204" pitchFamily="34" charset="0"/>
                <a:cs typeface="Times New Roman" panose="02020603050405020304" pitchFamily="18" charset="0"/>
              </a:rPr>
              <a:t>r</a:t>
            </a:r>
            <a:r>
              <a:rPr lang="en-US" sz="1200" spc="30" dirty="0">
                <a:latin typeface="Arial" panose="020B0604020202020204" pitchFamily="34" charset="0"/>
                <a:ea typeface="Arial" panose="020B0604020202020204" pitchFamily="34" charset="0"/>
                <a:cs typeface="Times New Roman" panose="02020603050405020304" pitchFamily="18" charset="0"/>
              </a:rPr>
              <a:t>e</a:t>
            </a:r>
            <a:r>
              <a:rPr lang="en-US" sz="1200" dirty="0">
                <a:latin typeface="Arial" panose="020B0604020202020204" pitchFamily="34" charset="0"/>
                <a:ea typeface="Arial" panose="020B0604020202020204" pitchFamily="34" charset="0"/>
                <a:cs typeface="Times New Roman" panose="02020603050405020304" pitchFamily="18" charset="0"/>
              </a:rPr>
              <a:t>d </a:t>
            </a:r>
            <a:r>
              <a:rPr lang="en-US" sz="1200" spc="-235" dirty="0">
                <a:latin typeface="Arial" panose="020B0604020202020204" pitchFamily="34" charset="0"/>
                <a:ea typeface="Arial" panose="020B0604020202020204" pitchFamily="34" charset="0"/>
                <a:cs typeface="Times New Roman" panose="02020603050405020304" pitchFamily="18" charset="0"/>
              </a:rPr>
              <a:t> </a:t>
            </a:r>
            <a:r>
              <a:rPr lang="en-US" sz="1200" dirty="0">
                <a:latin typeface="Arial" panose="020B0604020202020204" pitchFamily="34" charset="0"/>
                <a:ea typeface="Arial" panose="020B0604020202020204" pitchFamily="34" charset="0"/>
                <a:cs typeface="Times New Roman" panose="02020603050405020304" pitchFamily="18" charset="0"/>
              </a:rPr>
              <a:t>a</a:t>
            </a:r>
            <a:r>
              <a:rPr lang="en-US" sz="1200" spc="50" dirty="0">
                <a:latin typeface="Arial" panose="020B0604020202020204" pitchFamily="34" charset="0"/>
                <a:ea typeface="Arial" panose="020B0604020202020204" pitchFamily="34" charset="0"/>
                <a:cs typeface="Times New Roman" panose="02020603050405020304" pitchFamily="18" charset="0"/>
              </a:rPr>
              <a:t> c</a:t>
            </a:r>
            <a:r>
              <a:rPr lang="en-US" sz="1200" spc="30" dirty="0">
                <a:latin typeface="Arial" panose="020B0604020202020204" pitchFamily="34" charset="0"/>
                <a:ea typeface="Arial" panose="020B0604020202020204" pitchFamily="34" charset="0"/>
                <a:cs typeface="Times New Roman" panose="02020603050405020304" pitchFamily="18" charset="0"/>
              </a:rPr>
              <a:t>o</a:t>
            </a:r>
            <a:r>
              <a:rPr lang="en-US" sz="1200" dirty="0">
                <a:latin typeface="Arial" panose="020B0604020202020204" pitchFamily="34" charset="0"/>
                <a:ea typeface="Arial" panose="020B0604020202020204" pitchFamily="34" charset="0"/>
                <a:cs typeface="Times New Roman" panose="02020603050405020304" pitchFamily="18" charset="0"/>
              </a:rPr>
              <a:t>re</a:t>
            </a:r>
            <a:r>
              <a:rPr lang="en-US" sz="1200" spc="-145" dirty="0">
                <a:latin typeface="Arial" panose="020B0604020202020204" pitchFamily="34" charset="0"/>
                <a:ea typeface="Arial" panose="020B0604020202020204" pitchFamily="34" charset="0"/>
                <a:cs typeface="Times New Roman" panose="02020603050405020304" pitchFamily="18" charset="0"/>
              </a:rPr>
              <a:t> </a:t>
            </a:r>
            <a:r>
              <a:rPr lang="en-US" sz="1200" spc="15" dirty="0">
                <a:latin typeface="Arial" panose="020B0604020202020204" pitchFamily="34" charset="0"/>
                <a:ea typeface="Arial" panose="020B0604020202020204" pitchFamily="34" charset="0"/>
                <a:cs typeface="Times New Roman" panose="02020603050405020304" pitchFamily="18" charset="0"/>
              </a:rPr>
              <a:t>f</a:t>
            </a:r>
            <a:r>
              <a:rPr lang="en-US" sz="1200" spc="-65" dirty="0">
                <a:latin typeface="Arial" panose="020B0604020202020204" pitchFamily="34" charset="0"/>
                <a:ea typeface="Arial" panose="020B0604020202020204" pitchFamily="34" charset="0"/>
                <a:cs typeface="Times New Roman" panose="02020603050405020304" pitchFamily="18" charset="0"/>
              </a:rPr>
              <a:t>un</a:t>
            </a:r>
            <a:r>
              <a:rPr lang="en-US" sz="1200" spc="50" dirty="0">
                <a:latin typeface="Arial" panose="020B0604020202020204" pitchFamily="34" charset="0"/>
                <a:ea typeface="Arial" panose="020B0604020202020204" pitchFamily="34" charset="0"/>
                <a:cs typeface="Times New Roman" panose="02020603050405020304" pitchFamily="18" charset="0"/>
              </a:rPr>
              <a:t>c</a:t>
            </a:r>
            <a:r>
              <a:rPr lang="en-US" sz="1200" spc="15" dirty="0">
                <a:latin typeface="Arial" panose="020B0604020202020204" pitchFamily="34" charset="0"/>
                <a:ea typeface="Arial" panose="020B0604020202020204" pitchFamily="34" charset="0"/>
                <a:cs typeface="Times New Roman" panose="02020603050405020304" pitchFamily="18" charset="0"/>
              </a:rPr>
              <a:t>t</a:t>
            </a:r>
            <a:r>
              <a:rPr lang="en-US" sz="1200" spc="30" dirty="0">
                <a:latin typeface="Arial" panose="020B0604020202020204" pitchFamily="34" charset="0"/>
                <a:ea typeface="Arial" panose="020B0604020202020204" pitchFamily="34" charset="0"/>
                <a:cs typeface="Times New Roman" panose="02020603050405020304" pitchFamily="18" charset="0"/>
              </a:rPr>
              <a:t>io</a:t>
            </a:r>
            <a:r>
              <a:rPr lang="en-US" sz="1200" dirty="0">
                <a:latin typeface="Arial" panose="020B0604020202020204" pitchFamily="34" charset="0"/>
                <a:ea typeface="Arial" panose="020B0604020202020204" pitchFamily="34" charset="0"/>
                <a:cs typeface="Times New Roman" panose="02020603050405020304" pitchFamily="18" charset="0"/>
              </a:rPr>
              <a:t>n</a:t>
            </a:r>
            <a:r>
              <a:rPr lang="en-US" sz="1200" spc="-140" dirty="0">
                <a:latin typeface="Arial" panose="020B0604020202020204" pitchFamily="34" charset="0"/>
                <a:ea typeface="Arial" panose="020B0604020202020204" pitchFamily="34" charset="0"/>
                <a:cs typeface="Times New Roman" panose="02020603050405020304" pitchFamily="18" charset="0"/>
              </a:rPr>
              <a:t> </a:t>
            </a:r>
            <a:r>
              <a:rPr lang="en-US" sz="1200" spc="30" dirty="0">
                <a:latin typeface="Arial" panose="020B0604020202020204" pitchFamily="34" charset="0"/>
                <a:ea typeface="Arial" panose="020B0604020202020204" pitchFamily="34" charset="0"/>
                <a:cs typeface="Times New Roman" panose="02020603050405020304" pitchFamily="18" charset="0"/>
              </a:rPr>
              <a:t>o</a:t>
            </a:r>
            <a:r>
              <a:rPr lang="en-US" sz="1200" dirty="0">
                <a:latin typeface="Arial" panose="020B0604020202020204" pitchFamily="34" charset="0"/>
                <a:ea typeface="Arial" panose="020B0604020202020204" pitchFamily="34" charset="0"/>
                <a:cs typeface="Times New Roman" panose="02020603050405020304" pitchFamily="18" charset="0"/>
              </a:rPr>
              <a:t>f</a:t>
            </a:r>
            <a:r>
              <a:rPr lang="en-US" sz="1200" spc="-60" dirty="0">
                <a:latin typeface="Arial" panose="020B0604020202020204" pitchFamily="34" charset="0"/>
                <a:ea typeface="Arial" panose="020B0604020202020204" pitchFamily="34" charset="0"/>
                <a:cs typeface="Times New Roman" panose="02020603050405020304" pitchFamily="18" charset="0"/>
              </a:rPr>
              <a:t> </a:t>
            </a:r>
            <a:r>
              <a:rPr lang="en-US" sz="1200" dirty="0">
                <a:latin typeface="Arial" panose="020B0604020202020204" pitchFamily="34" charset="0"/>
                <a:ea typeface="Arial" panose="020B0604020202020204" pitchFamily="34" charset="0"/>
                <a:cs typeface="Times New Roman" panose="02020603050405020304" pitchFamily="18" charset="0"/>
              </a:rPr>
              <a:t>S</a:t>
            </a:r>
            <a:r>
              <a:rPr lang="en-US" sz="1200" spc="-15" dirty="0">
                <a:latin typeface="Arial" panose="020B0604020202020204" pitchFamily="34" charset="0"/>
                <a:ea typeface="Arial" panose="020B0604020202020204" pitchFamily="34" charset="0"/>
                <a:cs typeface="Times New Roman" panose="02020603050405020304" pitchFamily="18" charset="0"/>
              </a:rPr>
              <a:t>C</a:t>
            </a:r>
            <a:r>
              <a:rPr lang="en-US" sz="1200" spc="-95" dirty="0">
                <a:latin typeface="Arial" panose="020B0604020202020204" pitchFamily="34" charset="0"/>
                <a:ea typeface="Arial" panose="020B0604020202020204" pitchFamily="34" charset="0"/>
                <a:cs typeface="Times New Roman" panose="02020603050405020304" pitchFamily="18" charset="0"/>
              </a:rPr>
              <a:t>A</a:t>
            </a:r>
            <a:r>
              <a:rPr lang="en-US" sz="1200" spc="-15" dirty="0">
                <a:latin typeface="Arial" panose="020B0604020202020204" pitchFamily="34" charset="0"/>
                <a:ea typeface="Arial" panose="020B0604020202020204" pitchFamily="34" charset="0"/>
                <a:cs typeface="Times New Roman" panose="02020603050405020304" pitchFamily="18" charset="0"/>
              </a:rPr>
              <a:t>D</a:t>
            </a:r>
            <a:r>
              <a:rPr lang="en-US" sz="1200" spc="-95" dirty="0">
                <a:latin typeface="Arial" panose="020B0604020202020204" pitchFamily="34" charset="0"/>
                <a:ea typeface="Arial" panose="020B0604020202020204" pitchFamily="34" charset="0"/>
                <a:cs typeface="Times New Roman" panose="02020603050405020304" pitchFamily="18" charset="0"/>
              </a:rPr>
              <a:t>A</a:t>
            </a:r>
            <a:r>
              <a:rPr lang="en-US" sz="1200" dirty="0">
                <a:latin typeface="Arial" panose="020B0604020202020204" pitchFamily="34" charset="0"/>
                <a:ea typeface="Arial" panose="020B0604020202020204" pitchFamily="34" charset="0"/>
                <a:cs typeface="Times New Roman" panose="02020603050405020304" pitchFamily="18" charset="0"/>
              </a:rPr>
              <a:t>,</a:t>
            </a:r>
            <a:r>
              <a:rPr lang="en-US" sz="1200" spc="230" dirty="0">
                <a:latin typeface="Arial" panose="020B0604020202020204" pitchFamily="34" charset="0"/>
                <a:ea typeface="Arial" panose="020B0604020202020204" pitchFamily="34" charset="0"/>
                <a:cs typeface="Times New Roman" panose="02020603050405020304" pitchFamily="18" charset="0"/>
              </a:rPr>
              <a:t> </a:t>
            </a:r>
            <a:r>
              <a:rPr lang="en-US" sz="1200" spc="-65" dirty="0">
                <a:latin typeface="Arial" panose="020B0604020202020204" pitchFamily="34" charset="0"/>
                <a:ea typeface="Arial" panose="020B0604020202020204" pitchFamily="34" charset="0"/>
                <a:cs typeface="Times New Roman" panose="02020603050405020304" pitchFamily="18" charset="0"/>
              </a:rPr>
              <a:t>bu</a:t>
            </a:r>
            <a:r>
              <a:rPr lang="en-US" sz="1200" dirty="0">
                <a:latin typeface="Arial" panose="020B0604020202020204" pitchFamily="34" charset="0"/>
                <a:ea typeface="Arial" panose="020B0604020202020204" pitchFamily="34" charset="0"/>
                <a:cs typeface="Times New Roman" panose="02020603050405020304" pitchFamily="18" charset="0"/>
              </a:rPr>
              <a:t>t</a:t>
            </a:r>
            <a:r>
              <a:rPr lang="en-US" sz="1200" spc="130" dirty="0">
                <a:latin typeface="Arial" panose="020B0604020202020204" pitchFamily="34" charset="0"/>
                <a:ea typeface="Arial" panose="020B0604020202020204" pitchFamily="34" charset="0"/>
                <a:cs typeface="Times New Roman" panose="02020603050405020304" pitchFamily="18" charset="0"/>
              </a:rPr>
              <a:t> </a:t>
            </a:r>
            <a:r>
              <a:rPr lang="en-US" sz="1200" spc="30" dirty="0">
                <a:latin typeface="Arial" panose="020B0604020202020204" pitchFamily="34" charset="0"/>
                <a:ea typeface="Arial" panose="020B0604020202020204" pitchFamily="34" charset="0"/>
                <a:cs typeface="Times New Roman" panose="02020603050405020304" pitchFamily="18" charset="0"/>
              </a:rPr>
              <a:t>i</a:t>
            </a:r>
            <a:r>
              <a:rPr lang="en-US" sz="1200" dirty="0">
                <a:latin typeface="Arial" panose="020B0604020202020204" pitchFamily="34" charset="0"/>
                <a:ea typeface="Arial" panose="020B0604020202020204" pitchFamily="34" charset="0"/>
                <a:cs typeface="Times New Roman" panose="02020603050405020304" pitchFamily="18" charset="0"/>
              </a:rPr>
              <a:t>t</a:t>
            </a:r>
            <a:r>
              <a:rPr lang="en-US" sz="1200" spc="-60" dirty="0">
                <a:latin typeface="Arial" panose="020B0604020202020204" pitchFamily="34" charset="0"/>
                <a:ea typeface="Arial" panose="020B0604020202020204" pitchFamily="34" charset="0"/>
                <a:cs typeface="Times New Roman" panose="02020603050405020304" pitchFamily="18" charset="0"/>
              </a:rPr>
              <a:t> </a:t>
            </a:r>
            <a:r>
              <a:rPr lang="en-US" sz="1200" spc="30" dirty="0">
                <a:latin typeface="Arial" panose="020B0604020202020204" pitchFamily="34" charset="0"/>
                <a:ea typeface="Arial" panose="020B0604020202020204" pitchFamily="34" charset="0"/>
                <a:cs typeface="Times New Roman" panose="02020603050405020304" pitchFamily="18" charset="0"/>
              </a:rPr>
              <a:t>i</a:t>
            </a:r>
            <a:r>
              <a:rPr lang="en-US" sz="1200" dirty="0">
                <a:latin typeface="Arial" panose="020B0604020202020204" pitchFamily="34" charset="0"/>
                <a:ea typeface="Arial" panose="020B0604020202020204" pitchFamily="34" charset="0"/>
                <a:cs typeface="Times New Roman" panose="02020603050405020304" pitchFamily="18" charset="0"/>
              </a:rPr>
              <a:t>s </a:t>
            </a:r>
            <a:r>
              <a:rPr lang="en-US" sz="1200" spc="-65" dirty="0">
                <a:latin typeface="Arial" panose="020B0604020202020204" pitchFamily="34" charset="0"/>
                <a:ea typeface="Arial" panose="020B0604020202020204" pitchFamily="34" charset="0"/>
                <a:cs typeface="Times New Roman" panose="02020603050405020304" pitchFamily="18" charset="0"/>
              </a:rPr>
              <a:t>n</a:t>
            </a:r>
            <a:r>
              <a:rPr lang="en-US" sz="1200" spc="30" dirty="0">
                <a:latin typeface="Arial" panose="020B0604020202020204" pitchFamily="34" charset="0"/>
                <a:ea typeface="Arial" panose="020B0604020202020204" pitchFamily="34" charset="0"/>
                <a:cs typeface="Times New Roman" panose="02020603050405020304" pitchFamily="18" charset="0"/>
              </a:rPr>
              <a:t>o</a:t>
            </a:r>
            <a:r>
              <a:rPr lang="en-US" sz="1200" dirty="0">
                <a:latin typeface="Arial" panose="020B0604020202020204" pitchFamily="34" charset="0"/>
                <a:ea typeface="Arial" panose="020B0604020202020204" pitchFamily="34" charset="0"/>
                <a:cs typeface="Times New Roman" panose="02020603050405020304" pitchFamily="18" charset="0"/>
              </a:rPr>
              <a:t>t</a:t>
            </a:r>
            <a:r>
              <a:rPr lang="en-US" sz="1200" spc="-60" dirty="0">
                <a:latin typeface="Arial" panose="020B0604020202020204" pitchFamily="34" charset="0"/>
                <a:ea typeface="Arial" panose="020B0604020202020204" pitchFamily="34" charset="0"/>
                <a:cs typeface="Times New Roman" panose="02020603050405020304" pitchFamily="18" charset="0"/>
              </a:rPr>
              <a:t> </a:t>
            </a:r>
            <a:r>
              <a:rPr lang="en-US" sz="1200" spc="-65" dirty="0">
                <a:latin typeface="Arial" panose="020B0604020202020204" pitchFamily="34" charset="0"/>
                <a:ea typeface="Arial" panose="020B0604020202020204" pitchFamily="34" charset="0"/>
                <a:cs typeface="Times New Roman" panose="02020603050405020304" pitchFamily="18" charset="0"/>
              </a:rPr>
              <a:t>un</a:t>
            </a:r>
            <a:r>
              <a:rPr lang="en-US" sz="1200" spc="50" dirty="0">
                <a:latin typeface="Arial" panose="020B0604020202020204" pitchFamily="34" charset="0"/>
                <a:ea typeface="Arial" panose="020B0604020202020204" pitchFamily="34" charset="0"/>
                <a:cs typeface="Times New Roman" panose="02020603050405020304" pitchFamily="18" charset="0"/>
              </a:rPr>
              <a:t>c</a:t>
            </a:r>
            <a:r>
              <a:rPr lang="en-US" sz="1200" spc="30" dirty="0">
                <a:latin typeface="Arial" panose="020B0604020202020204" pitchFamily="34" charset="0"/>
                <a:ea typeface="Arial" panose="020B0604020202020204" pitchFamily="34" charset="0"/>
                <a:cs typeface="Times New Roman" panose="02020603050405020304" pitchFamily="18" charset="0"/>
              </a:rPr>
              <a:t>o</a:t>
            </a:r>
            <a:r>
              <a:rPr lang="en-US" sz="1200" spc="-145" dirty="0">
                <a:latin typeface="Arial" panose="020B0604020202020204" pitchFamily="34" charset="0"/>
                <a:ea typeface="Arial" panose="020B0604020202020204" pitchFamily="34" charset="0"/>
                <a:cs typeface="Times New Roman" panose="02020603050405020304" pitchFamily="18" charset="0"/>
              </a:rPr>
              <a:t>mm</a:t>
            </a:r>
            <a:r>
              <a:rPr lang="en-US" sz="1200" spc="30" dirty="0">
                <a:latin typeface="Arial" panose="020B0604020202020204" pitchFamily="34" charset="0"/>
                <a:ea typeface="Arial" panose="020B0604020202020204" pitchFamily="34" charset="0"/>
                <a:cs typeface="Times New Roman" panose="02020603050405020304" pitchFamily="18" charset="0"/>
              </a:rPr>
              <a:t>o</a:t>
            </a:r>
            <a:r>
              <a:rPr lang="en-US" sz="1200" dirty="0">
                <a:latin typeface="Arial" panose="020B0604020202020204" pitchFamily="34" charset="0"/>
                <a:ea typeface="Arial" panose="020B0604020202020204" pitchFamily="34" charset="0"/>
                <a:cs typeface="Times New Roman" panose="02020603050405020304" pitchFamily="18" charset="0"/>
              </a:rPr>
              <a:t>n</a:t>
            </a:r>
            <a:r>
              <a:rPr lang="en-US" sz="1200" spc="150" dirty="0">
                <a:latin typeface="Arial" panose="020B0604020202020204" pitchFamily="34" charset="0"/>
                <a:ea typeface="Arial" panose="020B0604020202020204" pitchFamily="34" charset="0"/>
                <a:cs typeface="Times New Roman" panose="02020603050405020304" pitchFamily="18" charset="0"/>
              </a:rPr>
              <a:t> </a:t>
            </a:r>
            <a:r>
              <a:rPr lang="en-US" sz="1200" spc="15" dirty="0">
                <a:latin typeface="Arial" panose="020B0604020202020204" pitchFamily="34" charset="0"/>
                <a:ea typeface="Arial" panose="020B0604020202020204" pitchFamily="34" charset="0"/>
                <a:cs typeface="Times New Roman" panose="02020603050405020304" pitchFamily="18" charset="0"/>
              </a:rPr>
              <a:t>t</a:t>
            </a:r>
            <a:r>
              <a:rPr lang="en-US" sz="1200" dirty="0">
                <a:latin typeface="Arial" panose="020B0604020202020204" pitchFamily="34" charset="0"/>
                <a:ea typeface="Arial" panose="020B0604020202020204" pitchFamily="34" charset="0"/>
                <a:cs typeface="Times New Roman" panose="02020603050405020304" pitchFamily="18" charset="0"/>
              </a:rPr>
              <a:t>o</a:t>
            </a:r>
            <a:r>
              <a:rPr lang="en-US" sz="1200" spc="-45" dirty="0">
                <a:latin typeface="Arial" panose="020B0604020202020204" pitchFamily="34" charset="0"/>
                <a:ea typeface="Arial" panose="020B0604020202020204" pitchFamily="34" charset="0"/>
                <a:cs typeface="Times New Roman" panose="02020603050405020304" pitchFamily="18" charset="0"/>
              </a:rPr>
              <a:t> </a:t>
            </a:r>
            <a:r>
              <a:rPr lang="en-US" sz="1200" spc="-65" dirty="0">
                <a:latin typeface="Arial" panose="020B0604020202020204" pitchFamily="34" charset="0"/>
                <a:ea typeface="Arial" panose="020B0604020202020204" pitchFamily="34" charset="0"/>
                <a:cs typeface="Times New Roman" panose="02020603050405020304" pitchFamily="18" charset="0"/>
              </a:rPr>
              <a:t>h</a:t>
            </a:r>
            <a:r>
              <a:rPr lang="en-US" sz="1200" spc="30" dirty="0">
                <a:latin typeface="Arial" panose="020B0604020202020204" pitchFamily="34" charset="0"/>
                <a:ea typeface="Arial" panose="020B0604020202020204" pitchFamily="34" charset="0"/>
                <a:cs typeface="Times New Roman" panose="02020603050405020304" pitchFamily="18" charset="0"/>
              </a:rPr>
              <a:t>a</a:t>
            </a:r>
            <a:r>
              <a:rPr lang="en-US" sz="1200" spc="50" dirty="0">
                <a:latin typeface="Arial" panose="020B0604020202020204" pitchFamily="34" charset="0"/>
                <a:ea typeface="Arial" panose="020B0604020202020204" pitchFamily="34" charset="0"/>
                <a:cs typeface="Times New Roman" panose="02020603050405020304" pitchFamily="18" charset="0"/>
              </a:rPr>
              <a:t>v</a:t>
            </a:r>
            <a:r>
              <a:rPr lang="en-US" sz="1200" dirty="0">
                <a:latin typeface="Arial" panose="020B0604020202020204" pitchFamily="34" charset="0"/>
                <a:ea typeface="Arial" panose="020B0604020202020204" pitchFamily="34" charset="0"/>
                <a:cs typeface="Times New Roman" panose="02020603050405020304" pitchFamily="18" charset="0"/>
              </a:rPr>
              <a:t>e</a:t>
            </a:r>
            <a:r>
              <a:rPr lang="en-US" sz="1200" spc="-45" dirty="0">
                <a:latin typeface="Arial" panose="020B0604020202020204" pitchFamily="34" charset="0"/>
                <a:ea typeface="Arial" panose="020B0604020202020204" pitchFamily="34" charset="0"/>
                <a:cs typeface="Times New Roman" panose="02020603050405020304" pitchFamily="18" charset="0"/>
              </a:rPr>
              <a:t> </a:t>
            </a:r>
            <a:r>
              <a:rPr lang="en-US" sz="1200" spc="15" dirty="0">
                <a:latin typeface="Arial" panose="020B0604020202020204" pitchFamily="34" charset="0"/>
                <a:ea typeface="Arial" panose="020B0604020202020204" pitchFamily="34" charset="0"/>
                <a:cs typeface="Times New Roman" panose="02020603050405020304" pitchFamily="18" charset="0"/>
              </a:rPr>
              <a:t>t</a:t>
            </a:r>
            <a:r>
              <a:rPr lang="en-US" sz="1200" spc="-65" dirty="0">
                <a:latin typeface="Arial" panose="020B0604020202020204" pitchFamily="34" charset="0"/>
                <a:ea typeface="Arial" panose="020B0604020202020204" pitchFamily="34" charset="0"/>
                <a:cs typeface="Times New Roman" panose="02020603050405020304" pitchFamily="18" charset="0"/>
              </a:rPr>
              <a:t>h</a:t>
            </a:r>
            <a:r>
              <a:rPr lang="en-US" sz="1200" spc="30" dirty="0">
                <a:latin typeface="Arial" panose="020B0604020202020204" pitchFamily="34" charset="0"/>
                <a:ea typeface="Arial" panose="020B0604020202020204" pitchFamily="34" charset="0"/>
                <a:cs typeface="Times New Roman" panose="02020603050405020304" pitchFamily="18" charset="0"/>
              </a:rPr>
              <a:t>i</a:t>
            </a:r>
            <a:r>
              <a:rPr lang="en-US" sz="1200" dirty="0">
                <a:latin typeface="Arial" panose="020B0604020202020204" pitchFamily="34" charset="0"/>
                <a:ea typeface="Arial" panose="020B0604020202020204" pitchFamily="34" charset="0"/>
                <a:cs typeface="Times New Roman" panose="02020603050405020304" pitchFamily="18" charset="0"/>
              </a:rPr>
              <a:t>s</a:t>
            </a:r>
            <a:r>
              <a:rPr lang="en-US" sz="1200" spc="-30" dirty="0">
                <a:latin typeface="Arial" panose="020B0604020202020204" pitchFamily="34" charset="0"/>
                <a:ea typeface="Arial" panose="020B0604020202020204" pitchFamily="34" charset="0"/>
                <a:cs typeface="Times New Roman" panose="02020603050405020304" pitchFamily="18" charset="0"/>
              </a:rPr>
              <a:t> </a:t>
            </a:r>
            <a:r>
              <a:rPr lang="en-US" sz="1200" spc="15" dirty="0">
                <a:latin typeface="Arial" panose="020B0604020202020204" pitchFamily="34" charset="0"/>
                <a:ea typeface="Arial" panose="020B0604020202020204" pitchFamily="34" charset="0"/>
                <a:cs typeface="Times New Roman" panose="02020603050405020304" pitchFamily="18" charset="0"/>
              </a:rPr>
              <a:t>f</a:t>
            </a:r>
            <a:r>
              <a:rPr lang="en-US" sz="1200" spc="30" dirty="0">
                <a:latin typeface="Arial" panose="020B0604020202020204" pitchFamily="34" charset="0"/>
                <a:ea typeface="Arial" panose="020B0604020202020204" pitchFamily="34" charset="0"/>
                <a:cs typeface="Times New Roman" panose="02020603050405020304" pitchFamily="18" charset="0"/>
              </a:rPr>
              <a:t>ea</a:t>
            </a:r>
            <a:r>
              <a:rPr lang="en-US" sz="1200" spc="15" dirty="0">
                <a:latin typeface="Arial" panose="020B0604020202020204" pitchFamily="34" charset="0"/>
                <a:ea typeface="Arial" panose="020B0604020202020204" pitchFamily="34" charset="0"/>
                <a:cs typeface="Times New Roman" panose="02020603050405020304" pitchFamily="18" charset="0"/>
              </a:rPr>
              <a:t>t</a:t>
            </a:r>
            <a:r>
              <a:rPr lang="en-US" sz="1200" spc="-65" dirty="0">
                <a:latin typeface="Arial" panose="020B0604020202020204" pitchFamily="34" charset="0"/>
                <a:ea typeface="Arial" panose="020B0604020202020204" pitchFamily="34" charset="0"/>
                <a:cs typeface="Times New Roman" panose="02020603050405020304" pitchFamily="18" charset="0"/>
              </a:rPr>
              <a:t>u</a:t>
            </a:r>
            <a:r>
              <a:rPr lang="en-US" sz="1200" dirty="0">
                <a:latin typeface="Arial" panose="020B0604020202020204" pitchFamily="34" charset="0"/>
                <a:ea typeface="Arial" panose="020B0604020202020204" pitchFamily="34" charset="0"/>
                <a:cs typeface="Times New Roman" panose="02020603050405020304" pitchFamily="18" charset="0"/>
              </a:rPr>
              <a:t>re</a:t>
            </a:r>
            <a:r>
              <a:rPr lang="en-US" sz="1200" spc="-45" dirty="0">
                <a:latin typeface="Arial" panose="020B0604020202020204" pitchFamily="34" charset="0"/>
                <a:ea typeface="Arial" panose="020B0604020202020204" pitchFamily="34" charset="0"/>
                <a:cs typeface="Times New Roman" panose="02020603050405020304" pitchFamily="18" charset="0"/>
              </a:rPr>
              <a:t> </a:t>
            </a:r>
            <a:r>
              <a:rPr lang="en-US" sz="1200" spc="30" dirty="0">
                <a:latin typeface="Arial" panose="020B0604020202020204" pitchFamily="34" charset="0"/>
                <a:ea typeface="Arial" panose="020B0604020202020204" pitchFamily="34" charset="0"/>
                <a:cs typeface="Times New Roman" panose="02020603050405020304" pitchFamily="18" charset="0"/>
              </a:rPr>
              <a:t>a</a:t>
            </a:r>
            <a:r>
              <a:rPr lang="en-US" sz="1200" spc="50" dirty="0">
                <a:latin typeface="Arial" panose="020B0604020202020204" pitchFamily="34" charset="0"/>
                <a:ea typeface="Arial" panose="020B0604020202020204" pitchFamily="34" charset="0"/>
                <a:cs typeface="Times New Roman" panose="02020603050405020304" pitchFamily="18" charset="0"/>
              </a:rPr>
              <a:t>v</a:t>
            </a:r>
            <a:r>
              <a:rPr lang="en-US" sz="1200" spc="30" dirty="0">
                <a:latin typeface="Arial" panose="020B0604020202020204" pitchFamily="34" charset="0"/>
                <a:ea typeface="Arial" panose="020B0604020202020204" pitchFamily="34" charset="0"/>
                <a:cs typeface="Times New Roman" panose="02020603050405020304" pitchFamily="18" charset="0"/>
              </a:rPr>
              <a:t>ai</a:t>
            </a:r>
            <a:r>
              <a:rPr lang="en-US" sz="1200" spc="-65" dirty="0">
                <a:latin typeface="Arial" panose="020B0604020202020204" pitchFamily="34" charset="0"/>
                <a:ea typeface="Arial" panose="020B0604020202020204" pitchFamily="34" charset="0"/>
                <a:cs typeface="Times New Roman" panose="02020603050405020304" pitchFamily="18" charset="0"/>
              </a:rPr>
              <a:t>l</a:t>
            </a:r>
            <a:r>
              <a:rPr lang="en-US" sz="1200" spc="30" dirty="0">
                <a:latin typeface="Arial" panose="020B0604020202020204" pitchFamily="34" charset="0"/>
                <a:ea typeface="Arial" panose="020B0604020202020204" pitchFamily="34" charset="0"/>
                <a:cs typeface="Times New Roman" panose="02020603050405020304" pitchFamily="18" charset="0"/>
              </a:rPr>
              <a:t>a</a:t>
            </a:r>
            <a:r>
              <a:rPr lang="en-US" sz="1200" spc="-65" dirty="0">
                <a:latin typeface="Arial" panose="020B0604020202020204" pitchFamily="34" charset="0"/>
                <a:ea typeface="Arial" panose="020B0604020202020204" pitchFamily="34" charset="0"/>
                <a:cs typeface="Times New Roman" panose="02020603050405020304" pitchFamily="18" charset="0"/>
              </a:rPr>
              <a:t>bl</a:t>
            </a:r>
            <a:r>
              <a:rPr lang="en-US" sz="1200" spc="30" dirty="0">
                <a:latin typeface="Arial" panose="020B0604020202020204" pitchFamily="34" charset="0"/>
                <a:ea typeface="Arial" panose="020B0604020202020204" pitchFamily="34" charset="0"/>
                <a:cs typeface="Times New Roman" panose="02020603050405020304" pitchFamily="18" charset="0"/>
              </a:rPr>
              <a:t>e.</a:t>
            </a:r>
          </a:p>
          <a:p>
            <a:endParaRPr lang="en-US" sz="1200" spc="30" dirty="0">
              <a:latin typeface="Arial" panose="020B0604020202020204" pitchFamily="34" charset="0"/>
              <a:ea typeface="Arial" panose="020B0604020202020204" pitchFamily="34" charset="0"/>
              <a:cs typeface="Times New Roman" panose="02020603050405020304" pitchFamily="18" charset="0"/>
            </a:endParaRPr>
          </a:p>
          <a:p>
            <a:r>
              <a:rPr lang="en-US" sz="1200" spc="30" dirty="0">
                <a:latin typeface="Arial" panose="020B0604020202020204" pitchFamily="34" charset="0"/>
                <a:ea typeface="Arial" panose="020B0604020202020204" pitchFamily="34"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spc="30" dirty="0">
              <a:latin typeface="Arial" panose="020B0604020202020204" pitchFamily="34" charset="0"/>
              <a:ea typeface="Arial" panose="020B060402020202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spc="30" dirty="0">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32</a:t>
            </a:fld>
            <a:endParaRPr lang="en-US"/>
          </a:p>
        </p:txBody>
      </p:sp>
    </p:spTree>
    <p:extLst>
      <p:ext uri="{BB962C8B-B14F-4D97-AF65-F5344CB8AC3E}">
        <p14:creationId xmlns:p14="http://schemas.microsoft.com/office/powerpoint/2010/main" val="339925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Industrial control systems (ICS) consist of many other types of control systems, including supervisory control and data acquisition (SCADA) systems (defined later), distributed control systems (DCS), and PLCs (Programmable Logic Controllers) used to automate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SCADA systems are made up of computers, networks, and sensors used to control industrial processes. Usually, the term SCADA is used to refer to systems that span large geographic areas (i.e., gas pipelines, electric power lines), while DCS usually control systems located in a local area (i.e., a factory).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PLCs are solid-state control systems with programmable memory that are used for the discrete control of specific applications (i.e., data and file processing). (NIST SP 800-62)</a:t>
            </a:r>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SCADA and DCS are often networked together, as with electric power control centers and power generation facilities. Power generation facility operations are controlled by DCS, which must then communicate and coordinate with SCADA systems for power distribution.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29A04304-B135-4D54-BEFB-4DCF8A3AC62D}" type="slidenum">
              <a:rPr lang="en-US" smtClean="0"/>
              <a:t>3</a:t>
            </a:fld>
            <a:endParaRPr lang="en-US"/>
          </a:p>
        </p:txBody>
      </p:sp>
    </p:spTree>
    <p:extLst>
      <p:ext uri="{BB962C8B-B14F-4D97-AF65-F5344CB8AC3E}">
        <p14:creationId xmlns:p14="http://schemas.microsoft.com/office/powerpoint/2010/main" val="1914892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Supervisory control and data acquisition (</a:t>
            </a:r>
            <a:r>
              <a:rPr lang="en-US" sz="1100" b="1" dirty="0">
                <a:latin typeface="Arial" panose="020B0604020202020204" pitchFamily="34" charset="0"/>
                <a:cs typeface="Arial" panose="020B0604020202020204" pitchFamily="34" charset="0"/>
              </a:rPr>
              <a:t>SCADA</a:t>
            </a:r>
            <a:r>
              <a:rPr lang="en-US" sz="1100" dirty="0">
                <a:latin typeface="Arial" panose="020B0604020202020204" pitchFamily="34" charset="0"/>
                <a:cs typeface="Arial" panose="020B0604020202020204" pitchFamily="34" charset="0"/>
              </a:rPr>
              <a:t>) is any system that provides for remote monitoring and control of industrial devices and equipment.</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a:t>
            </a:r>
            <a:r>
              <a:rPr lang="en-US" sz="1100" spc="-110" dirty="0">
                <a:latin typeface="Arial" panose="020B0604020202020204" pitchFamily="34" charset="0"/>
                <a:ea typeface="Arial" panose="020B0604020202020204" pitchFamily="34" charset="0"/>
                <a:cs typeface="Arial" panose="020B0604020202020204" pitchFamily="34" charset="0"/>
              </a:rPr>
              <a:t>N</a:t>
            </a:r>
            <a:r>
              <a:rPr lang="en-US" sz="1100" spc="-30" dirty="0">
                <a:latin typeface="Arial" panose="020B0604020202020204" pitchFamily="34" charset="0"/>
                <a:ea typeface="Arial" panose="020B0604020202020204" pitchFamily="34" charset="0"/>
                <a:cs typeface="Arial" panose="020B0604020202020204" pitchFamily="34" charset="0"/>
              </a:rPr>
              <a:t>O</a:t>
            </a:r>
            <a:r>
              <a:rPr lang="en-US" sz="1100" spc="-80" dirty="0">
                <a:latin typeface="Arial" panose="020B0604020202020204" pitchFamily="34" charset="0"/>
                <a:ea typeface="Arial" panose="020B0604020202020204" pitchFamily="34" charset="0"/>
                <a:cs typeface="Arial" panose="020B0604020202020204" pitchFamily="34" charset="0"/>
              </a:rPr>
              <a:t>T</a:t>
            </a:r>
            <a:r>
              <a:rPr lang="en-US" sz="1100" dirty="0">
                <a:latin typeface="Arial" panose="020B0604020202020204" pitchFamily="34" charset="0"/>
                <a:ea typeface="Arial" panose="020B0604020202020204" pitchFamily="34" charset="0"/>
                <a:cs typeface="Arial" panose="020B0604020202020204" pitchFamily="34" charset="0"/>
              </a:rPr>
              <a:t>E:</a:t>
            </a:r>
            <a:r>
              <a:rPr lang="en-US" sz="1100" baseline="0" dirty="0">
                <a:latin typeface="Arial" panose="020B0604020202020204" pitchFamily="34" charset="0"/>
                <a:ea typeface="Arial" panose="020B0604020202020204" pitchFamily="34" charset="0"/>
                <a:cs typeface="Arial" panose="020B0604020202020204" pitchFamily="34" charset="0"/>
              </a:rPr>
              <a:t> </a:t>
            </a:r>
            <a:r>
              <a:rPr lang="en-US" sz="1100" dirty="0">
                <a:latin typeface="Arial" panose="020B0604020202020204" pitchFamily="34" charset="0"/>
                <a:ea typeface="Arial" panose="020B0604020202020204" pitchFamily="34" charset="0"/>
                <a:cs typeface="Arial" panose="020B0604020202020204" pitchFamily="34" charset="0"/>
              </a:rPr>
              <a:t>S</a:t>
            </a:r>
            <a:r>
              <a:rPr lang="en-US" sz="1100" spc="-15" dirty="0">
                <a:latin typeface="Arial" panose="020B0604020202020204" pitchFamily="34" charset="0"/>
                <a:ea typeface="Arial" panose="020B0604020202020204" pitchFamily="34" charset="0"/>
                <a:cs typeface="Arial" panose="020B0604020202020204" pitchFamily="34" charset="0"/>
              </a:rPr>
              <a:t>C</a:t>
            </a:r>
            <a:r>
              <a:rPr lang="en-US" sz="1100" spc="-95" dirty="0">
                <a:latin typeface="Arial" panose="020B0604020202020204" pitchFamily="34" charset="0"/>
                <a:ea typeface="Arial" panose="020B0604020202020204" pitchFamily="34" charset="0"/>
                <a:cs typeface="Arial" panose="020B0604020202020204" pitchFamily="34" charset="0"/>
              </a:rPr>
              <a:t>A</a:t>
            </a:r>
            <a:r>
              <a:rPr lang="en-US" sz="1100" spc="-15" dirty="0">
                <a:latin typeface="Arial" panose="020B0604020202020204" pitchFamily="34" charset="0"/>
                <a:ea typeface="Arial" panose="020B0604020202020204" pitchFamily="34" charset="0"/>
                <a:cs typeface="Arial" panose="020B0604020202020204" pitchFamily="34" charset="0"/>
              </a:rPr>
              <a:t>D</a:t>
            </a:r>
            <a:r>
              <a:rPr lang="en-US" sz="1100" dirty="0">
                <a:latin typeface="Arial" panose="020B0604020202020204" pitchFamily="34" charset="0"/>
                <a:ea typeface="Arial" panose="020B0604020202020204" pitchFamily="34" charset="0"/>
                <a:cs typeface="Arial" panose="020B0604020202020204" pitchFamily="34" charset="0"/>
              </a:rPr>
              <a:t>A</a:t>
            </a:r>
            <a:r>
              <a:rPr lang="en-US" sz="1100" spc="115" dirty="0">
                <a:latin typeface="Arial" panose="020B0604020202020204" pitchFamily="34" charset="0"/>
                <a:ea typeface="Arial" panose="020B0604020202020204" pitchFamily="34" charset="0"/>
                <a:cs typeface="Arial" panose="020B0604020202020204" pitchFamily="34" charset="0"/>
              </a:rPr>
              <a:t> </a:t>
            </a:r>
            <a:r>
              <a:rPr lang="en-US" sz="1100" spc="30" dirty="0">
                <a:latin typeface="Arial" panose="020B0604020202020204" pitchFamily="34" charset="0"/>
                <a:ea typeface="Arial" panose="020B0604020202020204" pitchFamily="34" charset="0"/>
                <a:cs typeface="Arial" panose="020B0604020202020204" pitchFamily="34" charset="0"/>
              </a:rPr>
              <a:t>i</a:t>
            </a:r>
            <a:r>
              <a:rPr lang="en-US" sz="1100" dirty="0">
                <a:latin typeface="Arial" panose="020B0604020202020204" pitchFamily="34" charset="0"/>
                <a:ea typeface="Arial" panose="020B0604020202020204" pitchFamily="34" charset="0"/>
                <a:cs typeface="Arial" panose="020B0604020202020204" pitchFamily="34" charset="0"/>
              </a:rPr>
              <a:t>s</a:t>
            </a:r>
            <a:r>
              <a:rPr lang="en-US" sz="1100" spc="-30" dirty="0">
                <a:latin typeface="Arial" panose="020B0604020202020204" pitchFamily="34" charset="0"/>
                <a:ea typeface="Arial" panose="020B0604020202020204" pitchFamily="34" charset="0"/>
                <a:cs typeface="Arial" panose="020B0604020202020204" pitchFamily="34" charset="0"/>
              </a:rPr>
              <a:t> </a:t>
            </a:r>
            <a:r>
              <a:rPr lang="en-US" sz="1100" spc="50" dirty="0">
                <a:latin typeface="Arial" panose="020B0604020202020204" pitchFamily="34" charset="0"/>
                <a:ea typeface="Arial" panose="020B0604020202020204" pitchFamily="34" charset="0"/>
                <a:cs typeface="Arial" panose="020B0604020202020204" pitchFamily="34" charset="0"/>
              </a:rPr>
              <a:t>s</a:t>
            </a:r>
            <a:r>
              <a:rPr lang="en-US" sz="1100" spc="30" dirty="0">
                <a:latin typeface="Arial" panose="020B0604020202020204" pitchFamily="34" charset="0"/>
                <a:ea typeface="Arial" panose="020B0604020202020204" pitchFamily="34" charset="0"/>
                <a:cs typeface="Arial" panose="020B0604020202020204" pitchFamily="34" charset="0"/>
              </a:rPr>
              <a:t>o</a:t>
            </a:r>
            <a:r>
              <a:rPr lang="en-US" sz="1100" spc="-145" dirty="0">
                <a:latin typeface="Arial" panose="020B0604020202020204" pitchFamily="34" charset="0"/>
                <a:ea typeface="Arial" panose="020B0604020202020204" pitchFamily="34" charset="0"/>
                <a:cs typeface="Arial" panose="020B0604020202020204" pitchFamily="34" charset="0"/>
              </a:rPr>
              <a:t>m</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spc="15" dirty="0">
                <a:latin typeface="Arial" panose="020B0604020202020204" pitchFamily="34" charset="0"/>
                <a:ea typeface="Arial" panose="020B0604020202020204" pitchFamily="34" charset="0"/>
                <a:cs typeface="Arial" panose="020B0604020202020204" pitchFamily="34" charset="0"/>
              </a:rPr>
              <a:t>t</a:t>
            </a:r>
            <a:r>
              <a:rPr lang="en-US" sz="1100" spc="30" dirty="0">
                <a:latin typeface="Arial" panose="020B0604020202020204" pitchFamily="34" charset="0"/>
                <a:ea typeface="Arial" panose="020B0604020202020204" pitchFamily="34" charset="0"/>
                <a:cs typeface="Arial" panose="020B0604020202020204" pitchFamily="34" charset="0"/>
              </a:rPr>
              <a:t>i</a:t>
            </a:r>
            <a:r>
              <a:rPr lang="en-US" sz="1100" spc="-145" dirty="0">
                <a:latin typeface="Arial" panose="020B0604020202020204" pitchFamily="34" charset="0"/>
                <a:ea typeface="Arial" panose="020B0604020202020204" pitchFamily="34" charset="0"/>
                <a:cs typeface="Arial" panose="020B0604020202020204" pitchFamily="34" charset="0"/>
              </a:rPr>
              <a:t>m</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dirty="0">
                <a:latin typeface="Arial" panose="020B0604020202020204" pitchFamily="34" charset="0"/>
                <a:ea typeface="Arial" panose="020B0604020202020204" pitchFamily="34" charset="0"/>
                <a:cs typeface="Arial" panose="020B0604020202020204" pitchFamily="34" charset="0"/>
              </a:rPr>
              <a:t>s</a:t>
            </a:r>
            <a:r>
              <a:rPr lang="en-US" sz="1100" spc="-30" dirty="0">
                <a:latin typeface="Arial" panose="020B0604020202020204" pitchFamily="34" charset="0"/>
                <a:ea typeface="Arial" panose="020B0604020202020204" pitchFamily="34" charset="0"/>
                <a:cs typeface="Arial" panose="020B0604020202020204" pitchFamily="34" charset="0"/>
              </a:rPr>
              <a:t> </a:t>
            </a:r>
            <a:r>
              <a:rPr lang="en-US" sz="1100" dirty="0">
                <a:latin typeface="Arial" panose="020B0604020202020204" pitchFamily="34" charset="0"/>
                <a:ea typeface="Arial" panose="020B0604020202020204" pitchFamily="34" charset="0"/>
                <a:cs typeface="Arial" panose="020B0604020202020204" pitchFamily="34" charset="0"/>
              </a:rPr>
              <a:t>r</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spc="15" dirty="0">
                <a:latin typeface="Arial" panose="020B0604020202020204" pitchFamily="34" charset="0"/>
                <a:ea typeface="Arial" panose="020B0604020202020204" pitchFamily="34" charset="0"/>
                <a:cs typeface="Arial" panose="020B0604020202020204" pitchFamily="34" charset="0"/>
              </a:rPr>
              <a:t>f</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dirty="0">
                <a:latin typeface="Arial" panose="020B0604020202020204" pitchFamily="34" charset="0"/>
                <a:ea typeface="Arial" panose="020B0604020202020204" pitchFamily="34" charset="0"/>
                <a:cs typeface="Arial" panose="020B0604020202020204" pitchFamily="34" charset="0"/>
              </a:rPr>
              <a:t>rr</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dirty="0">
                <a:latin typeface="Arial" panose="020B0604020202020204" pitchFamily="34" charset="0"/>
                <a:ea typeface="Arial" panose="020B0604020202020204" pitchFamily="34" charset="0"/>
                <a:cs typeface="Arial" panose="020B0604020202020204" pitchFamily="34" charset="0"/>
              </a:rPr>
              <a:t>d</a:t>
            </a:r>
            <a:r>
              <a:rPr lang="en-US" sz="1100" spc="-140" dirty="0">
                <a:latin typeface="Arial" panose="020B0604020202020204" pitchFamily="34" charset="0"/>
                <a:ea typeface="Arial" panose="020B0604020202020204" pitchFamily="34" charset="0"/>
                <a:cs typeface="Arial" panose="020B0604020202020204" pitchFamily="34" charset="0"/>
              </a:rPr>
              <a:t> </a:t>
            </a:r>
            <a:r>
              <a:rPr lang="en-US" sz="1100" spc="15" dirty="0">
                <a:latin typeface="Arial" panose="020B0604020202020204" pitchFamily="34" charset="0"/>
                <a:ea typeface="Arial" panose="020B0604020202020204" pitchFamily="34" charset="0"/>
                <a:cs typeface="Arial" panose="020B0604020202020204" pitchFamily="34" charset="0"/>
              </a:rPr>
              <a:t>t</a:t>
            </a:r>
            <a:r>
              <a:rPr lang="en-US" sz="1100" dirty="0">
                <a:latin typeface="Arial" panose="020B0604020202020204" pitchFamily="34" charset="0"/>
                <a:ea typeface="Arial" panose="020B0604020202020204" pitchFamily="34" charset="0"/>
                <a:cs typeface="Arial" panose="020B0604020202020204" pitchFamily="34" charset="0"/>
              </a:rPr>
              <a:t>o</a:t>
            </a:r>
            <a:r>
              <a:rPr lang="en-US" sz="1100" spc="-45" dirty="0">
                <a:latin typeface="Arial" panose="020B0604020202020204" pitchFamily="34" charset="0"/>
                <a:ea typeface="Arial" panose="020B0604020202020204" pitchFamily="34" charset="0"/>
                <a:cs typeface="Arial" panose="020B0604020202020204" pitchFamily="34" charset="0"/>
              </a:rPr>
              <a:t> </a:t>
            </a:r>
            <a:r>
              <a:rPr lang="en-US" sz="1100" spc="30" dirty="0">
                <a:latin typeface="Arial" panose="020B0604020202020204" pitchFamily="34" charset="0"/>
                <a:ea typeface="Arial" panose="020B0604020202020204" pitchFamily="34" charset="0"/>
                <a:cs typeface="Arial" panose="020B0604020202020204" pitchFamily="34" charset="0"/>
              </a:rPr>
              <a:t>a</a:t>
            </a:r>
            <a:r>
              <a:rPr lang="en-US" sz="1100" dirty="0">
                <a:latin typeface="Arial" panose="020B0604020202020204" pitchFamily="34" charset="0"/>
                <a:ea typeface="Arial" panose="020B0604020202020204" pitchFamily="34" charset="0"/>
                <a:cs typeface="Arial" panose="020B0604020202020204" pitchFamily="34" charset="0"/>
              </a:rPr>
              <a:t>s</a:t>
            </a:r>
            <a:r>
              <a:rPr lang="en-US" sz="1100" spc="-125" dirty="0">
                <a:latin typeface="Arial" panose="020B0604020202020204" pitchFamily="34" charset="0"/>
                <a:ea typeface="Arial" panose="020B0604020202020204" pitchFamily="34" charset="0"/>
                <a:cs typeface="Arial" panose="020B0604020202020204" pitchFamily="34" charset="0"/>
              </a:rPr>
              <a:t> </a:t>
            </a:r>
            <a:r>
              <a:rPr lang="en-US" sz="1100" dirty="0">
                <a:latin typeface="Arial" panose="020B0604020202020204" pitchFamily="34" charset="0"/>
                <a:ea typeface="Arial" panose="020B0604020202020204" pitchFamily="34" charset="0"/>
                <a:cs typeface="Arial" panose="020B0604020202020204" pitchFamily="34" charset="0"/>
              </a:rPr>
              <a:t>“</a:t>
            </a:r>
            <a:r>
              <a:rPr lang="en-US" sz="1100" spc="-110" dirty="0">
                <a:latin typeface="Arial" panose="020B0604020202020204" pitchFamily="34" charset="0"/>
                <a:ea typeface="Arial" panose="020B0604020202020204" pitchFamily="34" charset="0"/>
                <a:cs typeface="Arial" panose="020B0604020202020204" pitchFamily="34" charset="0"/>
              </a:rPr>
              <a:t>H</a:t>
            </a:r>
            <a:r>
              <a:rPr lang="en-US" sz="1100" spc="-45" dirty="0">
                <a:latin typeface="Arial" panose="020B0604020202020204" pitchFamily="34" charset="0"/>
                <a:ea typeface="Arial" panose="020B0604020202020204" pitchFamily="34" charset="0"/>
                <a:cs typeface="Arial" panose="020B0604020202020204" pitchFamily="34" charset="0"/>
              </a:rPr>
              <a:t>M</a:t>
            </a:r>
            <a:r>
              <a:rPr lang="en-US" sz="1100" spc="15" dirty="0">
                <a:latin typeface="Arial" panose="020B0604020202020204" pitchFamily="34" charset="0"/>
                <a:ea typeface="Arial" panose="020B0604020202020204" pitchFamily="34" charset="0"/>
                <a:cs typeface="Arial" panose="020B0604020202020204" pitchFamily="34" charset="0"/>
              </a:rPr>
              <a:t>I</a:t>
            </a:r>
            <a:r>
              <a:rPr lang="en-US" sz="1100" dirty="0">
                <a:latin typeface="Arial" panose="020B0604020202020204" pitchFamily="34" charset="0"/>
                <a:ea typeface="Arial" panose="020B0604020202020204" pitchFamily="34" charset="0"/>
                <a:cs typeface="Arial" panose="020B0604020202020204" pitchFamily="34" charset="0"/>
              </a:rPr>
              <a:t>”</a:t>
            </a:r>
            <a:r>
              <a:rPr lang="en-US" sz="1100" spc="115" dirty="0">
                <a:latin typeface="Arial" panose="020B0604020202020204" pitchFamily="34" charset="0"/>
                <a:ea typeface="Arial" panose="020B0604020202020204" pitchFamily="34" charset="0"/>
                <a:cs typeface="Arial" panose="020B0604020202020204" pitchFamily="34" charset="0"/>
              </a:rPr>
              <a:t> </a:t>
            </a:r>
            <a:r>
              <a:rPr lang="en-US" sz="1100" dirty="0">
                <a:latin typeface="Arial" panose="020B0604020202020204" pitchFamily="34" charset="0"/>
                <a:ea typeface="Arial" panose="020B0604020202020204" pitchFamily="34" charset="0"/>
                <a:cs typeface="Arial" panose="020B0604020202020204" pitchFamily="34" charset="0"/>
              </a:rPr>
              <a:t>(</a:t>
            </a:r>
            <a:r>
              <a:rPr lang="en-US" sz="1100" spc="-110" dirty="0">
                <a:latin typeface="Arial" panose="020B0604020202020204" pitchFamily="34" charset="0"/>
                <a:ea typeface="Arial" panose="020B0604020202020204" pitchFamily="34" charset="0"/>
                <a:cs typeface="Arial" panose="020B0604020202020204" pitchFamily="34" charset="0"/>
              </a:rPr>
              <a:t>H</a:t>
            </a:r>
            <a:r>
              <a:rPr lang="en-US" sz="1100" spc="-65" dirty="0">
                <a:latin typeface="Arial" panose="020B0604020202020204" pitchFamily="34" charset="0"/>
                <a:ea typeface="Arial" panose="020B0604020202020204" pitchFamily="34" charset="0"/>
                <a:cs typeface="Arial" panose="020B0604020202020204" pitchFamily="34" charset="0"/>
              </a:rPr>
              <a:t>u</a:t>
            </a:r>
            <a:r>
              <a:rPr lang="en-US" sz="1100" spc="-145" dirty="0">
                <a:latin typeface="Arial" panose="020B0604020202020204" pitchFamily="34" charset="0"/>
                <a:ea typeface="Arial" panose="020B0604020202020204" pitchFamily="34" charset="0"/>
                <a:cs typeface="Arial" panose="020B0604020202020204" pitchFamily="34" charset="0"/>
              </a:rPr>
              <a:t>m</a:t>
            </a:r>
            <a:r>
              <a:rPr lang="en-US" sz="1100" spc="30" dirty="0">
                <a:latin typeface="Arial" panose="020B0604020202020204" pitchFamily="34" charset="0"/>
                <a:ea typeface="Arial" panose="020B0604020202020204" pitchFamily="34" charset="0"/>
                <a:cs typeface="Arial" panose="020B0604020202020204" pitchFamily="34" charset="0"/>
              </a:rPr>
              <a:t>a</a:t>
            </a:r>
            <a:r>
              <a:rPr lang="en-US" sz="1100" spc="-60" dirty="0">
                <a:latin typeface="Arial" panose="020B0604020202020204" pitchFamily="34" charset="0"/>
                <a:ea typeface="Arial" panose="020B0604020202020204" pitchFamily="34" charset="0"/>
                <a:cs typeface="Arial" panose="020B0604020202020204" pitchFamily="34" charset="0"/>
              </a:rPr>
              <a:t>n</a:t>
            </a:r>
            <a:r>
              <a:rPr lang="en-US" sz="1100" dirty="0">
                <a:latin typeface="Arial" panose="020B0604020202020204" pitchFamily="34" charset="0"/>
                <a:ea typeface="Arial" panose="020B0604020202020204" pitchFamily="34" charset="0"/>
                <a:cs typeface="Arial" panose="020B0604020202020204" pitchFamily="34" charset="0"/>
              </a:rPr>
              <a:t>-</a:t>
            </a:r>
            <a:r>
              <a:rPr lang="en-US" sz="1100" spc="-50" dirty="0">
                <a:latin typeface="Arial" panose="020B0604020202020204" pitchFamily="34" charset="0"/>
                <a:ea typeface="Arial" panose="020B0604020202020204" pitchFamily="34" charset="0"/>
                <a:cs typeface="Arial" panose="020B0604020202020204" pitchFamily="34" charset="0"/>
              </a:rPr>
              <a:t>M</a:t>
            </a:r>
            <a:r>
              <a:rPr lang="en-US" sz="1100" spc="30" dirty="0">
                <a:latin typeface="Arial" panose="020B0604020202020204" pitchFamily="34" charset="0"/>
                <a:ea typeface="Arial" panose="020B0604020202020204" pitchFamily="34" charset="0"/>
                <a:cs typeface="Arial" panose="020B0604020202020204" pitchFamily="34" charset="0"/>
              </a:rPr>
              <a:t>a</a:t>
            </a:r>
            <a:r>
              <a:rPr lang="en-US" sz="1100" spc="50" dirty="0">
                <a:latin typeface="Arial" panose="020B0604020202020204" pitchFamily="34" charset="0"/>
                <a:ea typeface="Arial" panose="020B0604020202020204" pitchFamily="34" charset="0"/>
                <a:cs typeface="Arial" panose="020B0604020202020204" pitchFamily="34" charset="0"/>
              </a:rPr>
              <a:t>c</a:t>
            </a:r>
            <a:r>
              <a:rPr lang="en-US" sz="1100" spc="-65" dirty="0">
                <a:latin typeface="Arial" panose="020B0604020202020204" pitchFamily="34" charset="0"/>
                <a:ea typeface="Arial" panose="020B0604020202020204" pitchFamily="34" charset="0"/>
                <a:cs typeface="Arial" panose="020B0604020202020204" pitchFamily="34" charset="0"/>
              </a:rPr>
              <a:t>h</a:t>
            </a:r>
            <a:r>
              <a:rPr lang="en-US" sz="1100" spc="30" dirty="0">
                <a:latin typeface="Arial" panose="020B0604020202020204" pitchFamily="34" charset="0"/>
                <a:ea typeface="Arial" panose="020B0604020202020204" pitchFamily="34" charset="0"/>
                <a:cs typeface="Arial" panose="020B0604020202020204" pitchFamily="34" charset="0"/>
              </a:rPr>
              <a:t>i</a:t>
            </a:r>
            <a:r>
              <a:rPr lang="en-US" sz="1100" spc="-65" dirty="0">
                <a:latin typeface="Arial" panose="020B0604020202020204" pitchFamily="34" charset="0"/>
                <a:ea typeface="Arial" panose="020B0604020202020204" pitchFamily="34" charset="0"/>
                <a:cs typeface="Arial" panose="020B0604020202020204" pitchFamily="34" charset="0"/>
              </a:rPr>
              <a:t>n</a:t>
            </a:r>
            <a:r>
              <a:rPr lang="en-US" sz="1100" dirty="0">
                <a:latin typeface="Arial" panose="020B0604020202020204" pitchFamily="34" charset="0"/>
                <a:ea typeface="Arial" panose="020B0604020202020204" pitchFamily="34" charset="0"/>
                <a:cs typeface="Arial" panose="020B0604020202020204" pitchFamily="34" charset="0"/>
              </a:rPr>
              <a:t>e</a:t>
            </a:r>
            <a:r>
              <a:rPr lang="en-US" sz="1100" spc="-45" dirty="0">
                <a:latin typeface="Arial" panose="020B0604020202020204" pitchFamily="34" charset="0"/>
                <a:ea typeface="Arial" panose="020B0604020202020204" pitchFamily="34" charset="0"/>
                <a:cs typeface="Arial" panose="020B0604020202020204" pitchFamily="34" charset="0"/>
              </a:rPr>
              <a:t> </a:t>
            </a:r>
            <a:r>
              <a:rPr lang="en-US" sz="1100" spc="15" dirty="0">
                <a:latin typeface="Arial" panose="020B0604020202020204" pitchFamily="34" charset="0"/>
                <a:ea typeface="Arial" panose="020B0604020202020204" pitchFamily="34" charset="0"/>
                <a:cs typeface="Arial" panose="020B0604020202020204" pitchFamily="34" charset="0"/>
              </a:rPr>
              <a:t>I</a:t>
            </a:r>
            <a:r>
              <a:rPr lang="en-US" sz="1100" spc="-65" dirty="0">
                <a:latin typeface="Arial" panose="020B0604020202020204" pitchFamily="34" charset="0"/>
                <a:ea typeface="Arial" panose="020B0604020202020204" pitchFamily="34" charset="0"/>
                <a:cs typeface="Arial" panose="020B0604020202020204" pitchFamily="34" charset="0"/>
              </a:rPr>
              <a:t>n</a:t>
            </a:r>
            <a:r>
              <a:rPr lang="en-US" sz="1100" spc="15" dirty="0">
                <a:latin typeface="Arial" panose="020B0604020202020204" pitchFamily="34" charset="0"/>
                <a:ea typeface="Arial" panose="020B0604020202020204" pitchFamily="34" charset="0"/>
                <a:cs typeface="Arial" panose="020B0604020202020204" pitchFamily="34" charset="0"/>
              </a:rPr>
              <a:t>t</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dirty="0">
                <a:latin typeface="Arial" panose="020B0604020202020204" pitchFamily="34" charset="0"/>
                <a:ea typeface="Arial" panose="020B0604020202020204" pitchFamily="34" charset="0"/>
                <a:cs typeface="Arial" panose="020B0604020202020204" pitchFamily="34" charset="0"/>
              </a:rPr>
              <a:t>r</a:t>
            </a:r>
            <a:r>
              <a:rPr lang="en-US" sz="1100" spc="15" dirty="0">
                <a:latin typeface="Arial" panose="020B0604020202020204" pitchFamily="34" charset="0"/>
                <a:ea typeface="Arial" panose="020B0604020202020204" pitchFamily="34" charset="0"/>
                <a:cs typeface="Arial" panose="020B0604020202020204" pitchFamily="34" charset="0"/>
              </a:rPr>
              <a:t>f</a:t>
            </a:r>
            <a:r>
              <a:rPr lang="en-US" sz="1100" spc="30" dirty="0">
                <a:latin typeface="Arial" panose="020B0604020202020204" pitchFamily="34" charset="0"/>
                <a:ea typeface="Arial" panose="020B0604020202020204" pitchFamily="34" charset="0"/>
                <a:cs typeface="Arial" panose="020B0604020202020204" pitchFamily="34" charset="0"/>
              </a:rPr>
              <a:t>a</a:t>
            </a:r>
            <a:r>
              <a:rPr lang="en-US" sz="1100" spc="50" dirty="0">
                <a:latin typeface="Arial" panose="020B0604020202020204" pitchFamily="34" charset="0"/>
                <a:ea typeface="Arial" panose="020B0604020202020204" pitchFamily="34" charset="0"/>
                <a:cs typeface="Arial" panose="020B0604020202020204" pitchFamily="34" charset="0"/>
              </a:rPr>
              <a:t>c</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dirty="0">
                <a:latin typeface="Arial" panose="020B0604020202020204" pitchFamily="34" charset="0"/>
                <a:ea typeface="Arial" panose="020B0604020202020204" pitchFamily="34" charset="0"/>
                <a:cs typeface="Arial" panose="020B0604020202020204" pitchFamily="34" charset="0"/>
              </a:rPr>
              <a:t>).</a:t>
            </a:r>
            <a:r>
              <a:rPr lang="en-US" sz="1100" spc="420" dirty="0">
                <a:latin typeface="Arial" panose="020B0604020202020204" pitchFamily="34" charset="0"/>
                <a:ea typeface="Arial" panose="020B0604020202020204" pitchFamily="34" charset="0"/>
                <a:cs typeface="Arial" panose="020B0604020202020204" pitchFamily="34" charset="0"/>
              </a:rPr>
              <a:t> </a:t>
            </a:r>
            <a:r>
              <a:rPr lang="en-US" sz="1100" spc="-80" dirty="0">
                <a:latin typeface="Arial" panose="020B0604020202020204" pitchFamily="34" charset="0"/>
                <a:ea typeface="Arial" panose="020B0604020202020204" pitchFamily="34" charset="0"/>
                <a:cs typeface="Arial" panose="020B0604020202020204" pitchFamily="34" charset="0"/>
              </a:rPr>
              <a:t>T</a:t>
            </a:r>
            <a:r>
              <a:rPr lang="en-US" sz="1100" spc="-65" dirty="0">
                <a:latin typeface="Arial" panose="020B0604020202020204" pitchFamily="34" charset="0"/>
                <a:ea typeface="Arial" panose="020B0604020202020204" pitchFamily="34" charset="0"/>
                <a:cs typeface="Arial" panose="020B0604020202020204" pitchFamily="34" charset="0"/>
              </a:rPr>
              <a:t>h</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dirty="0">
                <a:latin typeface="Arial" panose="020B0604020202020204" pitchFamily="34" charset="0"/>
                <a:ea typeface="Arial" panose="020B0604020202020204" pitchFamily="34" charset="0"/>
                <a:cs typeface="Arial" panose="020B0604020202020204" pitchFamily="34" charset="0"/>
              </a:rPr>
              <a:t>re</a:t>
            </a:r>
            <a:r>
              <a:rPr lang="en-US" sz="1100" spc="-45" dirty="0">
                <a:latin typeface="Arial" panose="020B0604020202020204" pitchFamily="34" charset="0"/>
                <a:ea typeface="Arial" panose="020B0604020202020204" pitchFamily="34" charset="0"/>
                <a:cs typeface="Arial" panose="020B0604020202020204" pitchFamily="34" charset="0"/>
              </a:rPr>
              <a:t> </a:t>
            </a:r>
            <a:r>
              <a:rPr lang="en-US" sz="1100" spc="30" dirty="0">
                <a:latin typeface="Arial" panose="020B0604020202020204" pitchFamily="34" charset="0"/>
                <a:ea typeface="Arial" panose="020B0604020202020204" pitchFamily="34" charset="0"/>
                <a:cs typeface="Arial" panose="020B0604020202020204" pitchFamily="34" charset="0"/>
              </a:rPr>
              <a:t>i</a:t>
            </a:r>
            <a:r>
              <a:rPr lang="en-US" sz="1100" dirty="0">
                <a:latin typeface="Arial" panose="020B0604020202020204" pitchFamily="34" charset="0"/>
                <a:ea typeface="Arial" panose="020B0604020202020204" pitchFamily="34" charset="0"/>
                <a:cs typeface="Arial" panose="020B0604020202020204" pitchFamily="34" charset="0"/>
              </a:rPr>
              <a:t>s</a:t>
            </a:r>
            <a:r>
              <a:rPr lang="en-US" sz="1100" spc="-125" dirty="0">
                <a:latin typeface="Arial" panose="020B0604020202020204" pitchFamily="34" charset="0"/>
                <a:ea typeface="Arial" panose="020B0604020202020204" pitchFamily="34" charset="0"/>
                <a:cs typeface="Arial" panose="020B0604020202020204" pitchFamily="34" charset="0"/>
              </a:rPr>
              <a:t> </a:t>
            </a:r>
            <a:r>
              <a:rPr lang="en-US" sz="1100" dirty="0">
                <a:latin typeface="Arial" panose="020B0604020202020204" pitchFamily="34" charset="0"/>
                <a:ea typeface="Arial" panose="020B0604020202020204" pitchFamily="34" charset="0"/>
                <a:cs typeface="Arial" panose="020B0604020202020204" pitchFamily="34" charset="0"/>
              </a:rPr>
              <a:t>a</a:t>
            </a:r>
            <a:r>
              <a:rPr lang="en-US" sz="1100" spc="50" dirty="0">
                <a:latin typeface="Arial" panose="020B0604020202020204" pitchFamily="34" charset="0"/>
                <a:ea typeface="Arial" panose="020B0604020202020204" pitchFamily="34" charset="0"/>
                <a:cs typeface="Arial" panose="020B0604020202020204" pitchFamily="34" charset="0"/>
              </a:rPr>
              <a:t> </a:t>
            </a:r>
            <a:r>
              <a:rPr lang="en-US" sz="1100" spc="-65" dirty="0">
                <a:latin typeface="Arial" panose="020B0604020202020204" pitchFamily="34" charset="0"/>
                <a:ea typeface="Arial" panose="020B0604020202020204" pitchFamily="34" charset="0"/>
                <a:cs typeface="Arial" panose="020B0604020202020204" pitchFamily="34" charset="0"/>
              </a:rPr>
              <a:t>d</a:t>
            </a:r>
            <a:r>
              <a:rPr lang="en-US" sz="1100" spc="30" dirty="0">
                <a:latin typeface="Arial" panose="020B0604020202020204" pitchFamily="34" charset="0"/>
                <a:ea typeface="Arial" panose="020B0604020202020204" pitchFamily="34" charset="0"/>
                <a:cs typeface="Arial" panose="020B0604020202020204" pitchFamily="34" charset="0"/>
              </a:rPr>
              <a:t>i</a:t>
            </a:r>
            <a:r>
              <a:rPr lang="en-US" sz="1100" spc="15" dirty="0">
                <a:latin typeface="Arial" panose="020B0604020202020204" pitchFamily="34" charset="0"/>
                <a:ea typeface="Arial" panose="020B0604020202020204" pitchFamily="34" charset="0"/>
                <a:cs typeface="Arial" panose="020B0604020202020204" pitchFamily="34" charset="0"/>
              </a:rPr>
              <a:t>ff</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dirty="0">
                <a:latin typeface="Arial" panose="020B0604020202020204" pitchFamily="34" charset="0"/>
                <a:ea typeface="Arial" panose="020B0604020202020204" pitchFamily="34" charset="0"/>
                <a:cs typeface="Arial" panose="020B0604020202020204" pitchFamily="34" charset="0"/>
              </a:rPr>
              <a:t>r</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spc="-65" dirty="0">
                <a:latin typeface="Arial" panose="020B0604020202020204" pitchFamily="34" charset="0"/>
                <a:ea typeface="Arial" panose="020B0604020202020204" pitchFamily="34" charset="0"/>
                <a:cs typeface="Arial" panose="020B0604020202020204" pitchFamily="34" charset="0"/>
              </a:rPr>
              <a:t>n</a:t>
            </a:r>
            <a:r>
              <a:rPr lang="en-US" sz="1100" spc="50" dirty="0">
                <a:latin typeface="Arial" panose="020B0604020202020204" pitchFamily="34" charset="0"/>
                <a:ea typeface="Arial" panose="020B0604020202020204" pitchFamily="34" charset="0"/>
                <a:cs typeface="Arial" panose="020B0604020202020204" pitchFamily="34" charset="0"/>
              </a:rPr>
              <a:t>c</a:t>
            </a:r>
            <a:r>
              <a:rPr lang="en-US" sz="1100" dirty="0">
                <a:latin typeface="Arial" panose="020B0604020202020204" pitchFamily="34" charset="0"/>
                <a:ea typeface="Arial" panose="020B0604020202020204" pitchFamily="34" charset="0"/>
                <a:cs typeface="Arial" panose="020B0604020202020204" pitchFamily="34" charset="0"/>
              </a:rPr>
              <a:t>e</a:t>
            </a:r>
            <a:r>
              <a:rPr lang="en-US" sz="1100" spc="-145" dirty="0">
                <a:latin typeface="Arial" panose="020B0604020202020204" pitchFamily="34" charset="0"/>
                <a:ea typeface="Arial" panose="020B0604020202020204" pitchFamily="34" charset="0"/>
                <a:cs typeface="Arial" panose="020B0604020202020204" pitchFamily="34" charset="0"/>
              </a:rPr>
              <a:t> </a:t>
            </a:r>
            <a:r>
              <a:rPr lang="en-US" sz="1100" spc="0" baseline="0" dirty="0">
                <a:latin typeface="Arial" panose="020B0604020202020204" pitchFamily="34" charset="0"/>
                <a:ea typeface="Arial" panose="020B0604020202020204" pitchFamily="34" charset="0"/>
                <a:cs typeface="Arial" panose="020B0604020202020204" pitchFamily="34" charset="0"/>
              </a:rPr>
              <a:t>—A HMI refers software or hardware with which an operator interacts to monitor or control a device.  An example would be a panel. </a:t>
            </a:r>
            <a:r>
              <a:rPr lang="en-US" sz="1100" spc="-110" dirty="0">
                <a:latin typeface="Arial" panose="020B0604020202020204" pitchFamily="34" charset="0"/>
                <a:ea typeface="Arial" panose="020B0604020202020204" pitchFamily="34" charset="0"/>
                <a:cs typeface="Arial" panose="020B0604020202020204" pitchFamily="34" charset="0"/>
              </a:rPr>
              <a:t>H</a:t>
            </a:r>
            <a:r>
              <a:rPr lang="en-US" sz="1100" spc="-50" dirty="0">
                <a:latin typeface="Arial" panose="020B0604020202020204" pitchFamily="34" charset="0"/>
                <a:ea typeface="Arial" panose="020B0604020202020204" pitchFamily="34" charset="0"/>
                <a:cs typeface="Arial" panose="020B0604020202020204" pitchFamily="34" charset="0"/>
              </a:rPr>
              <a:t>M</a:t>
            </a:r>
            <a:r>
              <a:rPr lang="en-US" sz="1100" dirty="0">
                <a:latin typeface="Arial" panose="020B0604020202020204" pitchFamily="34" charset="0"/>
                <a:ea typeface="Arial" panose="020B0604020202020204" pitchFamily="34" charset="0"/>
                <a:cs typeface="Arial" panose="020B0604020202020204" pitchFamily="34" charset="0"/>
              </a:rPr>
              <a:t>I</a:t>
            </a:r>
            <a:r>
              <a:rPr lang="en-US" sz="1100" spc="130" dirty="0">
                <a:latin typeface="Arial" panose="020B0604020202020204" pitchFamily="34" charset="0"/>
                <a:ea typeface="Arial" panose="020B0604020202020204" pitchFamily="34" charset="0"/>
                <a:cs typeface="Arial" panose="020B0604020202020204" pitchFamily="34" charset="0"/>
              </a:rPr>
              <a:t> </a:t>
            </a:r>
            <a:r>
              <a:rPr lang="en-US" sz="1100" spc="30" dirty="0">
                <a:latin typeface="Arial" panose="020B0604020202020204" pitchFamily="34" charset="0"/>
                <a:ea typeface="Arial" panose="020B0604020202020204" pitchFamily="34" charset="0"/>
                <a:cs typeface="Arial" panose="020B0604020202020204" pitchFamily="34" charset="0"/>
              </a:rPr>
              <a:t>i</a:t>
            </a:r>
            <a:r>
              <a:rPr lang="en-US" sz="1100" dirty="0">
                <a:latin typeface="Arial" panose="020B0604020202020204" pitchFamily="34" charset="0"/>
                <a:ea typeface="Arial" panose="020B0604020202020204" pitchFamily="34" charset="0"/>
                <a:cs typeface="Arial" panose="020B0604020202020204" pitchFamily="34" charset="0"/>
              </a:rPr>
              <a:t>s</a:t>
            </a:r>
            <a:r>
              <a:rPr lang="en-US" sz="1100" spc="-30" dirty="0">
                <a:latin typeface="Arial" panose="020B0604020202020204" pitchFamily="34" charset="0"/>
                <a:ea typeface="Arial" panose="020B0604020202020204" pitchFamily="34" charset="0"/>
                <a:cs typeface="Arial" panose="020B0604020202020204" pitchFamily="34" charset="0"/>
              </a:rPr>
              <a:t> </a:t>
            </a:r>
            <a:r>
              <a:rPr lang="en-US" sz="1100" dirty="0">
                <a:latin typeface="Arial" panose="020B0604020202020204" pitchFamily="34" charset="0"/>
                <a:ea typeface="Arial" panose="020B0604020202020204" pitchFamily="34" charset="0"/>
                <a:cs typeface="Arial" panose="020B0604020202020204" pitchFamily="34" charset="0"/>
              </a:rPr>
              <a:t>a</a:t>
            </a:r>
            <a:r>
              <a:rPr lang="en-US" sz="1100" spc="-35" dirty="0">
                <a:latin typeface="Arial" panose="020B0604020202020204" pitchFamily="34" charset="0"/>
                <a:ea typeface="Arial" panose="020B0604020202020204" pitchFamily="34" charset="0"/>
                <a:cs typeface="Arial" panose="020B0604020202020204" pitchFamily="34" charset="0"/>
              </a:rPr>
              <a:t> </a:t>
            </a:r>
            <a:r>
              <a:rPr lang="en-US" sz="1100" u="heavy" spc="50" dirty="0">
                <a:uFill>
                  <a:solidFill>
                    <a:srgbClr val="000000"/>
                  </a:solidFill>
                </a:uFill>
                <a:latin typeface="Arial" panose="020B0604020202020204" pitchFamily="34" charset="0"/>
                <a:ea typeface="Arial" panose="020B0604020202020204" pitchFamily="34" charset="0"/>
                <a:cs typeface="Arial" panose="020B0604020202020204" pitchFamily="34" charset="0"/>
              </a:rPr>
              <a:t>s</a:t>
            </a:r>
            <a:r>
              <a:rPr lang="en-US" sz="1100" u="heavy" spc="-65" dirty="0">
                <a:uFill>
                  <a:solidFill>
                    <a:srgbClr val="000000"/>
                  </a:solidFill>
                </a:uFill>
                <a:latin typeface="Arial" panose="020B0604020202020204" pitchFamily="34" charset="0"/>
                <a:ea typeface="Arial" panose="020B0604020202020204" pitchFamily="34" charset="0"/>
                <a:cs typeface="Arial" panose="020B0604020202020204" pitchFamily="34" charset="0"/>
              </a:rPr>
              <a:t>ubs</a:t>
            </a:r>
            <a:r>
              <a:rPr lang="en-US" sz="1100" u="heavy" spc="-450" dirty="0">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1100" u="heavy" spc="30" dirty="0">
                <a:uFill>
                  <a:solidFill>
                    <a:srgbClr val="000000"/>
                  </a:solidFill>
                </a:uFill>
                <a:latin typeface="Arial" panose="020B0604020202020204" pitchFamily="34" charset="0"/>
                <a:ea typeface="Arial" panose="020B0604020202020204" pitchFamily="34" charset="0"/>
                <a:cs typeface="Arial" panose="020B0604020202020204" pitchFamily="34" charset="0"/>
              </a:rPr>
              <a:t>e</a:t>
            </a:r>
            <a:r>
              <a:rPr lang="en-US" sz="1100" u="heavy" dirty="0">
                <a:uFill>
                  <a:solidFill>
                    <a:srgbClr val="000000"/>
                  </a:solidFill>
                </a:uFill>
                <a:latin typeface="Arial" panose="020B0604020202020204" pitchFamily="34" charset="0"/>
                <a:ea typeface="Arial" panose="020B0604020202020204" pitchFamily="34" charset="0"/>
                <a:cs typeface="Arial" panose="020B0604020202020204" pitchFamily="34" charset="0"/>
              </a:rPr>
              <a:t>t</a:t>
            </a:r>
            <a:r>
              <a:rPr lang="en-US" sz="1100" spc="-60" dirty="0">
                <a:latin typeface="Arial" panose="020B0604020202020204" pitchFamily="34" charset="0"/>
                <a:ea typeface="Arial" panose="020B0604020202020204" pitchFamily="34" charset="0"/>
                <a:cs typeface="Arial" panose="020B0604020202020204" pitchFamily="34" charset="0"/>
              </a:rPr>
              <a:t> </a:t>
            </a:r>
            <a:r>
              <a:rPr lang="en-US" sz="1100" spc="30" dirty="0">
                <a:latin typeface="Arial" panose="020B0604020202020204" pitchFamily="34" charset="0"/>
                <a:ea typeface="Arial" panose="020B0604020202020204" pitchFamily="34" charset="0"/>
                <a:cs typeface="Arial" panose="020B0604020202020204" pitchFamily="34" charset="0"/>
              </a:rPr>
              <a:t>o</a:t>
            </a:r>
            <a:r>
              <a:rPr lang="en-US" sz="1100" dirty="0">
                <a:latin typeface="Arial" panose="020B0604020202020204" pitchFamily="34" charset="0"/>
                <a:ea typeface="Arial" panose="020B0604020202020204" pitchFamily="34" charset="0"/>
                <a:cs typeface="Arial" panose="020B0604020202020204" pitchFamily="34" charset="0"/>
              </a:rPr>
              <a:t>f S</a:t>
            </a:r>
            <a:r>
              <a:rPr lang="en-US" sz="1100" spc="-15" dirty="0">
                <a:latin typeface="Arial" panose="020B0604020202020204" pitchFamily="34" charset="0"/>
                <a:ea typeface="Arial" panose="020B0604020202020204" pitchFamily="34" charset="0"/>
                <a:cs typeface="Arial" panose="020B0604020202020204" pitchFamily="34" charset="0"/>
              </a:rPr>
              <a:t>C</a:t>
            </a:r>
            <a:r>
              <a:rPr lang="en-US" sz="1100" spc="-95" dirty="0">
                <a:latin typeface="Arial" panose="020B0604020202020204" pitchFamily="34" charset="0"/>
                <a:ea typeface="Arial" panose="020B0604020202020204" pitchFamily="34" charset="0"/>
                <a:cs typeface="Arial" panose="020B0604020202020204" pitchFamily="34" charset="0"/>
              </a:rPr>
              <a:t>A</a:t>
            </a:r>
            <a:r>
              <a:rPr lang="en-US" sz="1100" spc="-15" dirty="0">
                <a:latin typeface="Arial" panose="020B0604020202020204" pitchFamily="34" charset="0"/>
                <a:ea typeface="Arial" panose="020B0604020202020204" pitchFamily="34" charset="0"/>
                <a:cs typeface="Arial" panose="020B0604020202020204" pitchFamily="34" charset="0"/>
              </a:rPr>
              <a:t>D</a:t>
            </a:r>
            <a:r>
              <a:rPr lang="en-US" sz="1100" spc="-95" dirty="0">
                <a:latin typeface="Arial" panose="020B0604020202020204" pitchFamily="34" charset="0"/>
                <a:ea typeface="Arial" panose="020B0604020202020204" pitchFamily="34" charset="0"/>
                <a:cs typeface="Arial" panose="020B0604020202020204" pitchFamily="34" charset="0"/>
              </a:rPr>
              <a:t>A</a:t>
            </a:r>
            <a:r>
              <a:rPr lang="en-US" sz="1100" spc="0" baseline="0" dirty="0">
                <a:latin typeface="Arial" panose="020B0604020202020204" pitchFamily="34" charset="0"/>
                <a:ea typeface="Arial" panose="020B0604020202020204" pitchFamily="34" charset="0"/>
                <a:cs typeface="Arial" panose="020B0604020202020204" pitchFamily="34" charset="0"/>
              </a:rPr>
              <a:t>—</a:t>
            </a:r>
            <a:r>
              <a:rPr lang="en-US" sz="1100" spc="-65" dirty="0">
                <a:latin typeface="Arial" panose="020B0604020202020204" pitchFamily="34" charset="0"/>
                <a:ea typeface="Arial" panose="020B0604020202020204" pitchFamily="34" charset="0"/>
                <a:cs typeface="Arial" panose="020B0604020202020204" pitchFamily="34" charset="0"/>
              </a:rPr>
              <a:t>however</a:t>
            </a:r>
            <a:r>
              <a:rPr lang="en-US" sz="1100" spc="130" dirty="0">
                <a:latin typeface="Arial" panose="020B0604020202020204" pitchFamily="34" charset="0"/>
                <a:ea typeface="Arial" panose="020B0604020202020204" pitchFamily="34" charset="0"/>
                <a:cs typeface="Arial" panose="020B0604020202020204" pitchFamily="34" charset="0"/>
              </a:rPr>
              <a:t> both </a:t>
            </a:r>
            <a:r>
              <a:rPr lang="en-US" sz="1100" spc="15" dirty="0">
                <a:latin typeface="Arial" panose="020B0604020202020204" pitchFamily="34" charset="0"/>
                <a:ea typeface="Arial" panose="020B0604020202020204" pitchFamily="34" charset="0"/>
                <a:cs typeface="Arial" panose="020B0604020202020204" pitchFamily="34" charset="0"/>
              </a:rPr>
              <a:t>t</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dirty="0">
                <a:latin typeface="Arial" panose="020B0604020202020204" pitchFamily="34" charset="0"/>
                <a:ea typeface="Arial" panose="020B0604020202020204" pitchFamily="34" charset="0"/>
                <a:cs typeface="Arial" panose="020B0604020202020204" pitchFamily="34" charset="0"/>
              </a:rPr>
              <a:t>r</a:t>
            </a:r>
            <a:r>
              <a:rPr lang="en-US" sz="1100" spc="-145" dirty="0">
                <a:latin typeface="Arial" panose="020B0604020202020204" pitchFamily="34" charset="0"/>
                <a:ea typeface="Arial" panose="020B0604020202020204" pitchFamily="34" charset="0"/>
                <a:cs typeface="Arial" panose="020B0604020202020204" pitchFamily="34" charset="0"/>
              </a:rPr>
              <a:t>m</a:t>
            </a:r>
            <a:r>
              <a:rPr lang="en-US" sz="1100" dirty="0">
                <a:latin typeface="Arial" panose="020B0604020202020204" pitchFamily="34" charset="0"/>
                <a:ea typeface="Arial" panose="020B0604020202020204" pitchFamily="34" charset="0"/>
                <a:cs typeface="Arial" panose="020B0604020202020204" pitchFamily="34" charset="0"/>
              </a:rPr>
              <a:t>s</a:t>
            </a:r>
            <a:r>
              <a:rPr lang="en-US" sz="1100" spc="-30" dirty="0">
                <a:latin typeface="Arial" panose="020B0604020202020204" pitchFamily="34" charset="0"/>
                <a:ea typeface="Arial" panose="020B0604020202020204" pitchFamily="34" charset="0"/>
                <a:cs typeface="Arial" panose="020B0604020202020204" pitchFamily="34" charset="0"/>
              </a:rPr>
              <a:t> </a:t>
            </a:r>
            <a:r>
              <a:rPr lang="en-US" sz="1100" spc="30" dirty="0">
                <a:latin typeface="Arial" panose="020B0604020202020204" pitchFamily="34" charset="0"/>
                <a:ea typeface="Arial" panose="020B0604020202020204" pitchFamily="34" charset="0"/>
                <a:cs typeface="Arial" panose="020B0604020202020204" pitchFamily="34" charset="0"/>
              </a:rPr>
              <a:t>a</a:t>
            </a:r>
            <a:r>
              <a:rPr lang="en-US" sz="1100" dirty="0">
                <a:latin typeface="Arial" panose="020B0604020202020204" pitchFamily="34" charset="0"/>
                <a:ea typeface="Arial" panose="020B0604020202020204" pitchFamily="34" charset="0"/>
                <a:cs typeface="Arial" panose="020B0604020202020204" pitchFamily="34" charset="0"/>
              </a:rPr>
              <a:t>re</a:t>
            </a:r>
            <a:r>
              <a:rPr lang="en-US" sz="1100" spc="-45" dirty="0">
                <a:latin typeface="Arial" panose="020B0604020202020204" pitchFamily="34" charset="0"/>
                <a:ea typeface="Arial" panose="020B0604020202020204" pitchFamily="34" charset="0"/>
                <a:cs typeface="Arial" panose="020B0604020202020204" pitchFamily="34" charset="0"/>
              </a:rPr>
              <a:t> </a:t>
            </a:r>
            <a:r>
              <a:rPr lang="en-US" sz="1100" spc="-65" dirty="0">
                <a:latin typeface="Arial" panose="020B0604020202020204" pitchFamily="34" charset="0"/>
                <a:ea typeface="Arial" panose="020B0604020202020204" pitchFamily="34" charset="0"/>
                <a:cs typeface="Arial" panose="020B0604020202020204" pitchFamily="34" charset="0"/>
              </a:rPr>
              <a:t>g</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spc="-65" dirty="0">
                <a:latin typeface="Arial" panose="020B0604020202020204" pitchFamily="34" charset="0"/>
                <a:ea typeface="Arial" panose="020B0604020202020204" pitchFamily="34" charset="0"/>
                <a:cs typeface="Arial" panose="020B0604020202020204" pitchFamily="34" charset="0"/>
              </a:rPr>
              <a:t>n</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dirty="0">
                <a:latin typeface="Arial" panose="020B0604020202020204" pitchFamily="34" charset="0"/>
                <a:ea typeface="Arial" panose="020B0604020202020204" pitchFamily="34" charset="0"/>
                <a:cs typeface="Arial" panose="020B0604020202020204" pitchFamily="34" charset="0"/>
              </a:rPr>
              <a:t>r</a:t>
            </a:r>
            <a:r>
              <a:rPr lang="en-US" sz="1100" spc="30" dirty="0">
                <a:latin typeface="Arial" panose="020B0604020202020204" pitchFamily="34" charset="0"/>
                <a:ea typeface="Arial" panose="020B0604020202020204" pitchFamily="34" charset="0"/>
                <a:cs typeface="Arial" panose="020B0604020202020204" pitchFamily="34" charset="0"/>
              </a:rPr>
              <a:t>a</a:t>
            </a:r>
            <a:r>
              <a:rPr lang="en-US" sz="1100" spc="-65" dirty="0">
                <a:latin typeface="Arial" panose="020B0604020202020204" pitchFamily="34" charset="0"/>
                <a:ea typeface="Arial" panose="020B0604020202020204" pitchFamily="34" charset="0"/>
                <a:cs typeface="Arial" panose="020B0604020202020204" pitchFamily="34" charset="0"/>
              </a:rPr>
              <a:t>ll</a:t>
            </a:r>
            <a:r>
              <a:rPr lang="en-US" sz="1100" dirty="0">
                <a:latin typeface="Arial" panose="020B0604020202020204" pitchFamily="34" charset="0"/>
                <a:ea typeface="Arial" panose="020B0604020202020204" pitchFamily="34" charset="0"/>
                <a:cs typeface="Arial" panose="020B0604020202020204" pitchFamily="34" charset="0"/>
              </a:rPr>
              <a:t>y</a:t>
            </a:r>
            <a:r>
              <a:rPr lang="en-US" sz="1100" spc="165" dirty="0">
                <a:latin typeface="Arial" panose="020B0604020202020204" pitchFamily="34" charset="0"/>
                <a:ea typeface="Arial" panose="020B0604020202020204" pitchFamily="34" charset="0"/>
                <a:cs typeface="Arial" panose="020B0604020202020204" pitchFamily="34" charset="0"/>
              </a:rPr>
              <a:t> </a:t>
            </a:r>
            <a:r>
              <a:rPr lang="en-US" sz="1100" spc="-65" dirty="0">
                <a:latin typeface="Arial" panose="020B0604020202020204" pitchFamily="34" charset="0"/>
                <a:ea typeface="Arial" panose="020B0604020202020204" pitchFamily="34" charset="0"/>
                <a:cs typeface="Arial" panose="020B0604020202020204" pitchFamily="34" charset="0"/>
              </a:rPr>
              <a:t>used.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spc="-65" dirty="0">
              <a:latin typeface="Arial" panose="020B0604020202020204" pitchFamily="34" charset="0"/>
              <a:ea typeface="Calibri" panose="020F050202020403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SCADA systems use remote</a:t>
            </a:r>
            <a:r>
              <a:rPr lang="en-US" sz="1100" baseline="0" dirty="0">
                <a:latin typeface="Arial" panose="020B0604020202020204" pitchFamily="34" charset="0"/>
                <a:cs typeface="Arial" panose="020B0604020202020204" pitchFamily="34" charset="0"/>
              </a:rPr>
              <a:t> terminal units (RTUs) to send data back to a control center.</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9A04304-B135-4D54-BEFB-4DCF8A3AC62D}" type="slidenum">
              <a:rPr lang="en-US" smtClean="0"/>
              <a:t>4</a:t>
            </a:fld>
            <a:endParaRPr lang="en-US"/>
          </a:p>
        </p:txBody>
      </p:sp>
    </p:spTree>
    <p:extLst>
      <p:ext uri="{BB962C8B-B14F-4D97-AF65-F5344CB8AC3E}">
        <p14:creationId xmlns:p14="http://schemas.microsoft.com/office/powerpoint/2010/main" val="140617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the development of SCADA in the mid-20</a:t>
            </a:r>
            <a:r>
              <a:rPr lang="en-US" baseline="30000" dirty="0"/>
              <a:t>th</a:t>
            </a:r>
            <a:r>
              <a:rPr lang="en-US" dirty="0"/>
              <a:t> century, operators of manufacturing and industrial plants, had to visit the sites to manually control and monitor the equipment. As systems grew larger, more distant in location, and more complex, it became necessary to fully automate the monitoring and control process. This involved transmitting the data remotely to centralized systems. Today, SCADA systems are networked and can be monitored and controlled in real-time remotely from anywhere in the world.</a:t>
            </a:r>
          </a:p>
        </p:txBody>
      </p:sp>
      <p:sp>
        <p:nvSpPr>
          <p:cNvPr id="4" name="Slide Number Placeholder 3"/>
          <p:cNvSpPr>
            <a:spLocks noGrp="1"/>
          </p:cNvSpPr>
          <p:nvPr>
            <p:ph type="sldNum" sz="quarter" idx="5"/>
          </p:nvPr>
        </p:nvSpPr>
        <p:spPr/>
        <p:txBody>
          <a:bodyPr/>
          <a:lstStyle/>
          <a:p>
            <a:fld id="{29A04304-B135-4D54-BEFB-4DCF8A3AC62D}" type="slidenum">
              <a:rPr lang="en-US" smtClean="0"/>
              <a:t>5</a:t>
            </a:fld>
            <a:endParaRPr lang="en-US"/>
          </a:p>
        </p:txBody>
      </p:sp>
    </p:spTree>
    <p:extLst>
      <p:ext uri="{BB962C8B-B14F-4D97-AF65-F5344CB8AC3E}">
        <p14:creationId xmlns:p14="http://schemas.microsoft.com/office/powerpoint/2010/main" val="268111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is data acquired from field devices, sent over high-speed communication links to the controllers, commands can be pushed from the control systems to the field devices.</a:t>
            </a:r>
          </a:p>
        </p:txBody>
      </p:sp>
      <p:sp>
        <p:nvSpPr>
          <p:cNvPr id="4" name="Slide Number Placeholder 3"/>
          <p:cNvSpPr>
            <a:spLocks noGrp="1"/>
          </p:cNvSpPr>
          <p:nvPr>
            <p:ph type="sldNum" sz="quarter" idx="5"/>
          </p:nvPr>
        </p:nvSpPr>
        <p:spPr/>
        <p:txBody>
          <a:bodyPr/>
          <a:lstStyle/>
          <a:p>
            <a:fld id="{29A04304-B135-4D54-BEFB-4DCF8A3AC62D}" type="slidenum">
              <a:rPr lang="en-US" smtClean="0"/>
              <a:t>6</a:t>
            </a:fld>
            <a:endParaRPr lang="en-US"/>
          </a:p>
        </p:txBody>
      </p:sp>
    </p:spTree>
    <p:extLst>
      <p:ext uri="{BB962C8B-B14F-4D97-AF65-F5344CB8AC3E}">
        <p14:creationId xmlns:p14="http://schemas.microsoft.com/office/powerpoint/2010/main" val="2181555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use of proprietary hardware, software, and well as networking protocols, each </a:t>
            </a:r>
            <a:r>
              <a:rPr lang="en-US" sz="1200" dirty="0"/>
              <a:t>SCADA system was largely an island onto itself, with no connectivity to other systems. Large mainframes were used as both the primary system, as well as another for a standalone system that served as a backup. These backup mainframes were expensive to operate, as they served no purpose unless there was a failure at the primary system.</a:t>
            </a:r>
            <a:endParaRPr lang="en-US" dirty="0"/>
          </a:p>
        </p:txBody>
      </p:sp>
      <p:sp>
        <p:nvSpPr>
          <p:cNvPr id="4" name="Slide Number Placeholder 3"/>
          <p:cNvSpPr>
            <a:spLocks noGrp="1"/>
          </p:cNvSpPr>
          <p:nvPr>
            <p:ph type="sldNum" sz="quarter" idx="5"/>
          </p:nvPr>
        </p:nvSpPr>
        <p:spPr/>
        <p:txBody>
          <a:bodyPr/>
          <a:lstStyle/>
          <a:p>
            <a:fld id="{29A04304-B135-4D54-BEFB-4DCF8A3AC62D}" type="slidenum">
              <a:rPr lang="en-US" smtClean="0"/>
              <a:t>8</a:t>
            </a:fld>
            <a:endParaRPr lang="en-US"/>
          </a:p>
        </p:txBody>
      </p:sp>
    </p:spTree>
    <p:extLst>
      <p:ext uri="{BB962C8B-B14F-4D97-AF65-F5344CB8AC3E}">
        <p14:creationId xmlns:p14="http://schemas.microsoft.com/office/powerpoint/2010/main" val="1179616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b="1" dirty="0"/>
              <a:t>Gen 2 </a:t>
            </a:r>
          </a:p>
          <a:p>
            <a:pPr marL="914400" lvl="1" indent="-457200">
              <a:buFont typeface="Arial" panose="020B0604020202020204" pitchFamily="34" charset="0"/>
              <a:buChar char="•"/>
            </a:pPr>
            <a:r>
              <a:rPr lang="en-US" sz="3200" dirty="0"/>
              <a:t>SCADA systems leveraged smaller computer components (minicomputer) that were less expensive than previous mainframes. Different systems could be connected to perform different functions with some serving as communications processors, others as a database server to house the information, others as the HMI for operators. This provided for more efficient processing capabilities (were faster).  They also used local area networks (LANs) to connect system components, however the continued use of proprietary protocols continues to make sharing across different platforms difficult. Redundancy improved, however, and was less costly than with monolithic systems, as different systems were available for failover.</a:t>
            </a:r>
          </a:p>
          <a:p>
            <a:pPr marL="457200" lvl="0" indent="-457200">
              <a:buFont typeface="Arial" panose="020B0604020202020204" pitchFamily="34" charset="0"/>
              <a:buChar char="•"/>
            </a:pPr>
            <a:r>
              <a:rPr lang="en-US" sz="3000" b="1" dirty="0"/>
              <a:t>SCADA systems are typically CLIENT/SERVER systems, meaning</a:t>
            </a:r>
            <a:r>
              <a:rPr lang="en-US" sz="3000" dirty="0"/>
              <a:t>:</a:t>
            </a:r>
          </a:p>
          <a:p>
            <a:pPr marL="914400" lvl="1" indent="-457200">
              <a:buFont typeface="Arial" panose="020B0604020202020204" pitchFamily="34" charset="0"/>
              <a:buChar char="•"/>
            </a:pPr>
            <a:r>
              <a:rPr lang="en-US" sz="2600" dirty="0"/>
              <a:t>Once data is collected, it becomes available (viewable) by any other SCADA computer that is set up to be part of that same system.</a:t>
            </a:r>
          </a:p>
          <a:p>
            <a:pPr marL="457200" indent="-457200">
              <a:buFont typeface="Arial" panose="020B0604020202020204" pitchFamily="34" charset="0"/>
              <a:buChar char="•"/>
            </a:pPr>
            <a:r>
              <a:rPr lang="en-US" sz="3000" b="1" dirty="0"/>
              <a:t> Computers can be networked in any configuration that is valid under Windows (LAN, WAN).</a:t>
            </a:r>
          </a:p>
          <a:p>
            <a:pPr marL="914400" lvl="1" indent="-457200">
              <a:buFont typeface="Arial" panose="020B0604020202020204" pitchFamily="34" charset="0"/>
              <a:buChar char="•"/>
            </a:pPr>
            <a:r>
              <a:rPr lang="en-US" sz="2600" dirty="0"/>
              <a:t>You can have a server collecting data in Phoenix and have a client PC on your desk here, viewing that data in real time, using the internet as a virtual private network.</a:t>
            </a:r>
          </a:p>
          <a:p>
            <a:pPr marL="457200" indent="-457200">
              <a:buFont typeface="Arial" panose="020B0604020202020204" pitchFamily="34" charset="0"/>
              <a:buChar char="•"/>
            </a:pPr>
            <a:r>
              <a:rPr lang="en-US" sz="3000" b="1" dirty="0"/>
              <a:t>SCADA systems typically can connect to a database and share information with it.</a:t>
            </a:r>
          </a:p>
          <a:p>
            <a:pPr marL="914400" lvl="1" indent="-457200">
              <a:buFont typeface="Arial" panose="020B0604020202020204" pitchFamily="34" charset="0"/>
              <a:buChar char="•"/>
            </a:pPr>
            <a:r>
              <a:rPr lang="en-US" sz="3000" b="0" dirty="0"/>
              <a:t>The SCADA database</a:t>
            </a:r>
            <a:r>
              <a:rPr lang="en-US" sz="3000" b="0" baseline="0" dirty="0"/>
              <a:t> may store the state of the entire system (sensors, valves, switches) – for instance, the level of gas and oil in tanks</a:t>
            </a:r>
            <a:endParaRPr lang="en-US" sz="3000" b="0" dirty="0"/>
          </a:p>
          <a:p>
            <a:pPr marL="457200" indent="-457200">
              <a:buFont typeface="Arial" panose="020B0604020202020204" pitchFamily="34" charset="0"/>
              <a:buChar char="•"/>
            </a:pPr>
            <a:r>
              <a:rPr lang="en-US" sz="3000" b="1" dirty="0"/>
              <a:t>SCADA systems can be set up with redundancy (fault tolerance).</a:t>
            </a:r>
          </a:p>
          <a:p>
            <a:pPr marL="914400" lvl="1" indent="-457200">
              <a:buFont typeface="Arial" panose="020B0604020202020204" pitchFamily="34" charset="0"/>
              <a:buChar char="•"/>
            </a:pPr>
            <a:r>
              <a:rPr lang="en-US" sz="2600" dirty="0"/>
              <a:t> Always a good idea, but not everybody does it because it can get expensive to deploy.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9</a:t>
            </a:fld>
            <a:endParaRPr lang="en-US"/>
          </a:p>
        </p:txBody>
      </p:sp>
    </p:spTree>
    <p:extLst>
      <p:ext uri="{BB962C8B-B14F-4D97-AF65-F5344CB8AC3E}">
        <p14:creationId xmlns:p14="http://schemas.microsoft.com/office/powerpoint/2010/main" val="1751142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 Gen 3 SCADA (“networked”) systems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Adoption of “open” hardware and software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 </a:t>
            </a:r>
            <a:r>
              <a:rPr lang="en-US" sz="1200" b="0" dirty="0"/>
              <a:t>Gen 3 SCADA systems</a:t>
            </a:r>
            <a:r>
              <a:rPr lang="en-US" b="0" dirty="0"/>
              <a:t> </a:t>
            </a:r>
            <a:r>
              <a:rPr lang="en-US" dirty="0"/>
              <a:t>moved from proprietary hardware, software, and network protocols that were tied to a single vendor to more open standards, significantly reducing costs as hardware could be procured from a number of different vendors.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Leveraged LAN and WAN technologies, including the use of fiber optics, for communications</a:t>
            </a:r>
            <a:endParaRPr lang="en-US" b="1"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use of open communication standards and high-speed communications provided enhanced reliability, as backup capability (failover) could be distributed across larger geographic areas, important in the event that a regional disaster disabled capabilities at one site.</a:t>
            </a:r>
          </a:p>
        </p:txBody>
      </p:sp>
      <p:sp>
        <p:nvSpPr>
          <p:cNvPr id="4" name="Slide Number Placeholder 3"/>
          <p:cNvSpPr>
            <a:spLocks noGrp="1"/>
          </p:cNvSpPr>
          <p:nvPr>
            <p:ph type="sldNum" sz="quarter" idx="5"/>
          </p:nvPr>
        </p:nvSpPr>
        <p:spPr/>
        <p:txBody>
          <a:bodyPr/>
          <a:lstStyle/>
          <a:p>
            <a:fld id="{29A04304-B135-4D54-BEFB-4DCF8A3AC62D}" type="slidenum">
              <a:rPr lang="en-US" smtClean="0"/>
              <a:t>10</a:t>
            </a:fld>
            <a:endParaRPr lang="en-US"/>
          </a:p>
        </p:txBody>
      </p:sp>
    </p:spTree>
    <p:extLst>
      <p:ext uri="{BB962C8B-B14F-4D97-AF65-F5344CB8AC3E}">
        <p14:creationId xmlns:p14="http://schemas.microsoft.com/office/powerpoint/2010/main" val="2800424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hyperlink" Target="https://www.ncyte.net/"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38399" y="3531626"/>
            <a:ext cx="9169401" cy="1325563"/>
          </a:xfrm>
        </p:spPr>
        <p:txBody>
          <a:bodyPr/>
          <a:lstStyle>
            <a:lvl1pPr algn="ctr">
              <a:defRPr/>
            </a:lvl1pPr>
          </a:lstStyle>
          <a:p>
            <a:r>
              <a:rPr lang="en-US" dirty="0"/>
              <a:t>Module Title Here</a:t>
            </a:r>
          </a:p>
        </p:txBody>
      </p:sp>
      <p:sp>
        <p:nvSpPr>
          <p:cNvPr id="3" name="Slide Number Placeholder 2"/>
          <p:cNvSpPr>
            <a:spLocks noGrp="1"/>
          </p:cNvSpPr>
          <p:nvPr>
            <p:ph type="sldNum" sz="quarter" idx="10"/>
          </p:nvPr>
        </p:nvSpPr>
        <p:spPr/>
        <p:txBody>
          <a:bodyPr/>
          <a:lstStyle/>
          <a:p>
            <a:fld id="{BA23DA60-AD62-44CA-9BB8-2AD02FDEC006}" type="slidenum">
              <a:rPr lang="en-US" smtClean="0"/>
              <a:t>‹#›</a:t>
            </a:fld>
            <a:endParaRPr lang="en-US"/>
          </a:p>
        </p:txBody>
      </p:sp>
      <p:sp>
        <p:nvSpPr>
          <p:cNvPr id="7" name="TextBox 6"/>
          <p:cNvSpPr txBox="1"/>
          <p:nvPr/>
        </p:nvSpPr>
        <p:spPr>
          <a:xfrm>
            <a:off x="2438399" y="2490699"/>
            <a:ext cx="9169401" cy="830997"/>
          </a:xfrm>
          <a:prstGeom prst="rect">
            <a:avLst/>
          </a:prstGeom>
          <a:noFill/>
        </p:spPr>
        <p:txBody>
          <a:bodyPr wrap="square" rtlCol="0" anchor="ctr">
            <a:spAutoFit/>
          </a:bodyPr>
          <a:lstStyle/>
          <a:p>
            <a:r>
              <a:rPr lang="en-US" sz="4800" b="1" i="0" kern="1200" spc="-50" baseline="0" dirty="0">
                <a:solidFill>
                  <a:schemeClr val="tx1"/>
                </a:solidFill>
                <a:effectLst>
                  <a:outerShdw blurRad="38100" dist="38100" dir="2700000" algn="tl">
                    <a:srgbClr val="000000">
                      <a:alpha val="43137"/>
                    </a:srgbClr>
                  </a:outerShdw>
                </a:effectLst>
                <a:latin typeface="+mn-lt"/>
                <a:ea typeface="+mn-ea"/>
                <a:cs typeface="+mn-cs"/>
              </a:rPr>
              <a:t>Critical</a:t>
            </a:r>
            <a:r>
              <a:rPr lang="en-US" sz="1800" b="1" i="0" kern="1200" dirty="0">
                <a:solidFill>
                  <a:schemeClr val="tx1"/>
                </a:solidFill>
                <a:effectLst>
                  <a:outerShdw blurRad="38100" dist="38100" dir="2700000" algn="tl">
                    <a:srgbClr val="000000">
                      <a:alpha val="43137"/>
                    </a:srgbClr>
                  </a:outerShdw>
                </a:effectLst>
                <a:latin typeface="+mn-lt"/>
                <a:ea typeface="+mn-ea"/>
                <a:cs typeface="+mn-cs"/>
              </a:rPr>
              <a:t> </a:t>
            </a:r>
            <a:r>
              <a:rPr lang="en-US" sz="4800" b="1" i="0" kern="1200" spc="-50" baseline="0" dirty="0">
                <a:solidFill>
                  <a:schemeClr val="tx1"/>
                </a:solidFill>
                <a:effectLst>
                  <a:outerShdw blurRad="38100" dist="38100" dir="2700000" algn="tl">
                    <a:srgbClr val="000000">
                      <a:alpha val="43137"/>
                    </a:srgbClr>
                  </a:outerShdw>
                </a:effectLst>
                <a:latin typeface="+mn-lt"/>
                <a:ea typeface="+mn-ea"/>
                <a:cs typeface="+mn-cs"/>
              </a:rPr>
              <a:t>Infrastructure</a:t>
            </a:r>
            <a:r>
              <a:rPr lang="en-US" sz="1800" b="1" i="0" kern="1200" dirty="0">
                <a:solidFill>
                  <a:schemeClr val="tx1"/>
                </a:solidFill>
                <a:effectLst>
                  <a:outerShdw blurRad="38100" dist="38100" dir="2700000" algn="tl">
                    <a:srgbClr val="000000">
                      <a:alpha val="43137"/>
                    </a:srgbClr>
                  </a:outerShdw>
                </a:effectLst>
                <a:latin typeface="+mn-lt"/>
                <a:ea typeface="+mn-ea"/>
                <a:cs typeface="+mn-cs"/>
              </a:rPr>
              <a:t> </a:t>
            </a:r>
            <a:r>
              <a:rPr lang="en-US" sz="4800" b="1" i="0" kern="1200" spc="-50" baseline="0" dirty="0">
                <a:solidFill>
                  <a:schemeClr val="tx1"/>
                </a:solidFill>
                <a:effectLst>
                  <a:outerShdw blurRad="38100" dist="38100" dir="2700000" algn="tl">
                    <a:srgbClr val="000000">
                      <a:alpha val="43137"/>
                    </a:srgbClr>
                  </a:outerShdw>
                </a:effectLst>
                <a:latin typeface="+mn-lt"/>
                <a:ea typeface="+mn-ea"/>
                <a:cs typeface="+mn-cs"/>
              </a:rPr>
              <a:t>Cybersecurity</a:t>
            </a:r>
            <a:r>
              <a:rPr lang="en-US" sz="1800" b="1" dirty="0">
                <a:effectLst>
                  <a:outerShdw blurRad="38100" dist="38100" dir="2700000" algn="tl">
                    <a:srgbClr val="000000">
                      <a:alpha val="43137"/>
                    </a:srgbClr>
                  </a:outerShdw>
                </a:effectLst>
              </a:rPr>
              <a:t> </a:t>
            </a:r>
            <a:endParaRPr lang="en-US" dirty="0"/>
          </a:p>
        </p:txBody>
      </p:sp>
      <p:pic>
        <p:nvPicPr>
          <p:cNvPr id="9" name="Picture 8" descr="Whatcom Community College Logo" title="Whatcom Community College Lo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799" y="1530287"/>
            <a:ext cx="2565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SF Logo" title="NSF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144894"/>
            <a:ext cx="136842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con&#10;&#10;Description automatically generated">
            <a:extLst>
              <a:ext uri="{FF2B5EF4-FFF2-40B4-BE49-F238E27FC236}">
                <a16:creationId xmlns:a16="http://schemas.microsoft.com/office/drawing/2014/main" id="{8E7857C2-F9D6-292E-1DCF-811CE7AF489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874" y="343169"/>
            <a:ext cx="2381250" cy="771525"/>
          </a:xfrm>
          <a:prstGeom prst="rect">
            <a:avLst/>
          </a:prstGeom>
        </p:spPr>
      </p:pic>
    </p:spTree>
    <p:extLst>
      <p:ext uri="{BB962C8B-B14F-4D97-AF65-F5344CB8AC3E}">
        <p14:creationId xmlns:p14="http://schemas.microsoft.com/office/powerpoint/2010/main" val="99964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A23DA60-AD62-44CA-9BB8-2AD02FDEC006}" type="slidenum">
              <a:rPr lang="en-US" smtClean="0"/>
              <a:t>‹#›</a:t>
            </a:fld>
            <a:endParaRPr lang="en-US"/>
          </a:p>
        </p:txBody>
      </p:sp>
      <p:sp>
        <p:nvSpPr>
          <p:cNvPr id="7" name="Picture Placeholder 6"/>
          <p:cNvSpPr>
            <a:spLocks noGrp="1"/>
          </p:cNvSpPr>
          <p:nvPr>
            <p:ph type="pic" sz="quarter" idx="12"/>
          </p:nvPr>
        </p:nvSpPr>
        <p:spPr>
          <a:xfrm>
            <a:off x="6019800" y="1981200"/>
            <a:ext cx="4953000" cy="3733800"/>
          </a:xfrm>
          <a:prstGeom prst="rect">
            <a:avLst/>
          </a:prstGeom>
        </p:spPr>
        <p:txBody>
          <a:bodyPr/>
          <a:lstStyle/>
          <a:p>
            <a:r>
              <a:rPr lang="en-US"/>
              <a:t>Click icon to add picture</a:t>
            </a:r>
          </a:p>
        </p:txBody>
      </p:sp>
      <p:sp>
        <p:nvSpPr>
          <p:cNvPr id="6" name="Content Placeholder 5"/>
          <p:cNvSpPr>
            <a:spLocks noGrp="1"/>
          </p:cNvSpPr>
          <p:nvPr>
            <p:ph sz="quarter" idx="13"/>
          </p:nvPr>
        </p:nvSpPr>
        <p:spPr>
          <a:xfrm>
            <a:off x="838200" y="1981200"/>
            <a:ext cx="4953000" cy="3733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88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96400" y="457200"/>
            <a:ext cx="2590800" cy="304801"/>
          </a:xfrm>
          <a:solidFill>
            <a:schemeClr val="bg1"/>
          </a:solidFill>
        </p:spPr>
        <p:txBody>
          <a:bodyPr>
            <a:noAutofit/>
          </a:bodyPr>
          <a:lstStyle>
            <a:lvl1pPr algn="ctr" eaLnBrk="1" hangingPunct="1">
              <a:spcBef>
                <a:spcPct val="0"/>
              </a:spcBef>
              <a:buFontTx/>
              <a:buNone/>
              <a:defRPr sz="1600" b="0" baseline="0">
                <a:solidFill>
                  <a:schemeClr val="bg1"/>
                </a:solidFill>
              </a:defRPr>
            </a:lvl1pPr>
          </a:lstStyle>
          <a:p>
            <a:pPr algn="ctr" eaLnBrk="1" hangingPunct="1">
              <a:spcBef>
                <a:spcPct val="0"/>
              </a:spcBef>
              <a:buFontTx/>
              <a:buNone/>
            </a:pPr>
            <a:r>
              <a:rPr lang="en-US" altLang="en-US" sz="1800" b="1" dirty="0">
                <a:solidFill>
                  <a:srgbClr val="000000"/>
                </a:solidFill>
                <a:latin typeface="Gill Sans MT" panose="020B0502020104020203" pitchFamily="34" charset="0"/>
              </a:rPr>
              <a:t>Credit Slide</a:t>
            </a:r>
          </a:p>
        </p:txBody>
      </p:sp>
      <p:pic>
        <p:nvPicPr>
          <p:cNvPr id="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9776" y="4645026"/>
            <a:ext cx="136842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989514"/>
            <a:ext cx="2565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164681" y="1909928"/>
            <a:ext cx="5811838" cy="2862322"/>
          </a:xfrm>
          <a:prstGeom prst="rect">
            <a:avLst/>
          </a:prstGeom>
          <a:solidFill>
            <a:schemeClr val="bg1"/>
          </a:solidFill>
        </p:spPr>
        <p:txBody>
          <a:bodyPr wrap="square" rtlCol="0">
            <a:spAutoFit/>
          </a:bodyPr>
          <a:lstStyle/>
          <a:p>
            <a:pPr algn="ctr"/>
            <a:r>
              <a:rPr lang="en-US" altLang="en-US" sz="1800" b="1" dirty="0">
                <a:solidFill>
                  <a:srgbClr val="000000"/>
                </a:solidFill>
                <a:latin typeface="Gill Sans MT" panose="020B0502020104020203" pitchFamily="34" charset="0"/>
              </a:rPr>
              <a:t>National Cybersecurity Training &amp; Education Center</a:t>
            </a:r>
          </a:p>
          <a:p>
            <a:pPr algn="ctr"/>
            <a:r>
              <a:rPr lang="en-US" altLang="en-US" sz="1800" dirty="0">
                <a:solidFill>
                  <a:srgbClr val="000000"/>
                </a:solidFill>
                <a:latin typeface="Gill Sans MT" panose="020B0502020104020203" pitchFamily="34" charset="0"/>
              </a:rPr>
              <a:t>Is funded by a National Science Foundation Advanced Technology Education Grant and is located at Whatcom Community College.</a:t>
            </a:r>
            <a:br>
              <a:rPr lang="en-US" altLang="en-US" sz="1800" dirty="0">
                <a:solidFill>
                  <a:srgbClr val="000000"/>
                </a:solidFill>
                <a:latin typeface="Gill Sans MT" panose="020B0502020104020203" pitchFamily="34" charset="0"/>
              </a:rPr>
            </a:br>
            <a:br>
              <a:rPr lang="en-US" altLang="en-US" sz="1800" dirty="0">
                <a:solidFill>
                  <a:srgbClr val="000000"/>
                </a:solidFill>
                <a:latin typeface="Gill Sans MT" panose="020B0502020104020203" pitchFamily="34" charset="0"/>
              </a:rPr>
            </a:br>
            <a:r>
              <a:rPr lang="en-US" altLang="en-US" sz="1800" dirty="0">
                <a:solidFill>
                  <a:srgbClr val="000000"/>
                </a:solidFill>
                <a:latin typeface="Gill Sans MT" panose="020B0502020104020203" pitchFamily="34" charset="0"/>
              </a:rPr>
              <a:t>237 West Kellogg Road</a:t>
            </a:r>
            <a:br>
              <a:rPr lang="en-US" altLang="en-US" sz="1800" dirty="0">
                <a:solidFill>
                  <a:srgbClr val="000000"/>
                </a:solidFill>
                <a:latin typeface="Gill Sans MT" panose="020B0502020104020203" pitchFamily="34" charset="0"/>
              </a:rPr>
            </a:br>
            <a:r>
              <a:rPr lang="en-US" altLang="en-US" sz="1800" dirty="0">
                <a:solidFill>
                  <a:srgbClr val="000000"/>
                </a:solidFill>
                <a:latin typeface="Gill Sans MT" panose="020B0502020104020203" pitchFamily="34" charset="0"/>
              </a:rPr>
              <a:t>Bellingham, WA 98226</a:t>
            </a:r>
            <a:br>
              <a:rPr lang="en-US" altLang="en-US" sz="1800" dirty="0">
                <a:solidFill>
                  <a:srgbClr val="000000"/>
                </a:solidFill>
                <a:latin typeface="Gill Sans MT" panose="020B0502020104020203" pitchFamily="34" charset="0"/>
              </a:rPr>
            </a:br>
            <a:r>
              <a:rPr lang="en-US" altLang="en-US" sz="1800" dirty="0">
                <a:solidFill>
                  <a:srgbClr val="000000"/>
                </a:solidFill>
                <a:latin typeface="Gill Sans MT" panose="020B0502020104020203" pitchFamily="34" charset="0"/>
              </a:rPr>
              <a:t>T: 360.383.3176</a:t>
            </a:r>
            <a:br>
              <a:rPr lang="en-US" altLang="en-US" sz="1800" dirty="0">
                <a:solidFill>
                  <a:srgbClr val="000000"/>
                </a:solidFill>
                <a:latin typeface="Gill Sans MT" panose="020B0502020104020203" pitchFamily="34" charset="0"/>
              </a:rPr>
            </a:br>
            <a:br>
              <a:rPr lang="en-US" altLang="en-US" sz="1800" dirty="0">
                <a:solidFill>
                  <a:srgbClr val="000000"/>
                </a:solidFill>
                <a:latin typeface="Gill Sans MT" panose="020B0502020104020203" pitchFamily="34" charset="0"/>
              </a:rPr>
            </a:br>
            <a:r>
              <a:rPr lang="en-US" altLang="en-US" sz="1800" b="1" dirty="0">
                <a:solidFill>
                  <a:srgbClr val="000000"/>
                </a:solidFill>
                <a:latin typeface="Gill Sans MT" panose="020B0502020104020203" pitchFamily="34" charset="0"/>
                <a:hlinkClick r:id="rId4"/>
              </a:rPr>
              <a:t>https://www.ncyte.net/</a:t>
            </a:r>
            <a:r>
              <a:rPr lang="en-US" altLang="en-US" sz="1800" b="1" dirty="0">
                <a:solidFill>
                  <a:srgbClr val="000000"/>
                </a:solidFill>
                <a:latin typeface="Gill Sans MT" panose="020B0502020104020203" pitchFamily="34" charset="0"/>
              </a:rPr>
              <a:t> </a:t>
            </a:r>
            <a:endParaRPr lang="en-US" dirty="0"/>
          </a:p>
        </p:txBody>
      </p:sp>
      <p:pic>
        <p:nvPicPr>
          <p:cNvPr id="6" name="Picture 5" descr="Icon&#10;&#10;Description automatically generated">
            <a:extLst>
              <a:ext uri="{FF2B5EF4-FFF2-40B4-BE49-F238E27FC236}">
                <a16:creationId xmlns:a16="http://schemas.microsoft.com/office/drawing/2014/main" id="{11F0BD95-B42F-7558-EDB2-4BE8E5F585C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32954" y="429119"/>
            <a:ext cx="3899831" cy="1263545"/>
          </a:xfrm>
          <a:prstGeom prst="rect">
            <a:avLst/>
          </a:prstGeom>
        </p:spPr>
      </p:pic>
    </p:spTree>
    <p:extLst>
      <p:ext uri="{BB962C8B-B14F-4D97-AF65-F5344CB8AC3E}">
        <p14:creationId xmlns:p14="http://schemas.microsoft.com/office/powerpoint/2010/main" val="191668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33600" y="2590800"/>
            <a:ext cx="9220200" cy="817173"/>
          </a:xfrm>
          <a:prstGeom prst="rect">
            <a:avLst/>
          </a:prstGeom>
          <a:ln>
            <a:noFill/>
          </a:ln>
        </p:spPr>
        <p:txBody>
          <a:bodyPr/>
          <a:lstStyle>
            <a:lvl1pPr>
              <a:defRPr lang="en-US" sz="4800" b="1" i="0" kern="1200" smtClean="0">
                <a:solidFill>
                  <a:schemeClr val="tx1"/>
                </a:solidFill>
                <a:effectLst>
                  <a:outerShdw blurRad="38100" dist="38100" dir="2700000" algn="tl">
                    <a:srgbClr val="000000">
                      <a:alpha val="43137"/>
                    </a:srgbClr>
                  </a:outerShdw>
                </a:effectLst>
              </a:defRPr>
            </a:lvl1pPr>
          </a:lstStyle>
          <a:p>
            <a:r>
              <a:rPr lang="en-US" sz="4800" b="1" i="0" kern="1200" dirty="0">
                <a:solidFill>
                  <a:schemeClr val="tx1"/>
                </a:solidFill>
                <a:effectLst>
                  <a:outerShdw blurRad="38100" dist="38100" dir="2700000" algn="tl">
                    <a:srgbClr val="000000">
                      <a:alpha val="43137"/>
                    </a:srgbClr>
                  </a:outerShdw>
                </a:effectLst>
                <a:latin typeface="+mn-lt"/>
                <a:ea typeface="+mn-ea"/>
                <a:cs typeface="+mn-cs"/>
              </a:rPr>
              <a:t>Critical Infrastructure CyberSecurity</a:t>
            </a:r>
            <a:r>
              <a:rPr lang="en-US" sz="48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41098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1366ED0-090E-423F-BB70-8E07E35C53EE}" type="datetimeFigureOut">
              <a:rPr lang="en-US" smtClean="0"/>
              <a:t>2/28/2023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ADF146-C280-44DC-BBA0-E5F4D61C3D9D}" type="slidenum">
              <a:rPr lang="en-US" smtClean="0"/>
              <a:t>‹#›</a:t>
            </a:fld>
            <a:endParaRPr lang="en-US"/>
          </a:p>
        </p:txBody>
      </p:sp>
    </p:spTree>
    <p:extLst>
      <p:ext uri="{BB962C8B-B14F-4D97-AF65-F5344CB8AC3E}">
        <p14:creationId xmlns:p14="http://schemas.microsoft.com/office/powerpoint/2010/main" val="29965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Las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28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314"/>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descr="picture of CC BY license" title="CC License"/>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0890274" y="6466312"/>
            <a:ext cx="916690" cy="323169"/>
          </a:xfrm>
          <a:prstGeom prst="rect">
            <a:avLst/>
          </a:prstGeom>
        </p:spPr>
      </p:pic>
      <p:sp>
        <p:nvSpPr>
          <p:cNvPr id="4"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Slide Number Placeholder 9"/>
          <p:cNvSpPr>
            <a:spLocks noGrp="1"/>
          </p:cNvSpPr>
          <p:nvPr>
            <p:ph type="sldNum" sz="quarter" idx="4"/>
          </p:nvPr>
        </p:nvSpPr>
        <p:spPr>
          <a:xfrm>
            <a:off x="11577791" y="5885626"/>
            <a:ext cx="45834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3DA60-AD62-44CA-9BB8-2AD02FDEC006}" type="slidenum">
              <a:rPr lang="en-US" smtClean="0"/>
              <a:t>‹#›</a:t>
            </a:fld>
            <a:endParaRPr lang="en-US"/>
          </a:p>
        </p:txBody>
      </p:sp>
      <p:sp>
        <p:nvSpPr>
          <p:cNvPr id="11" name="TextBox 10">
            <a:extLst>
              <a:ext uri="{FF2B5EF4-FFF2-40B4-BE49-F238E27FC236}">
                <a16:creationId xmlns:a16="http://schemas.microsoft.com/office/drawing/2014/main" id="{831C54E8-F3FF-9737-1CBF-175EDAC690B7}"/>
              </a:ext>
            </a:extLst>
          </p:cNvPr>
          <p:cNvSpPr txBox="1"/>
          <p:nvPr userDrawn="1"/>
        </p:nvSpPr>
        <p:spPr>
          <a:xfrm>
            <a:off x="129396" y="6498002"/>
            <a:ext cx="10662249" cy="261610"/>
          </a:xfrm>
          <a:prstGeom prst="rect">
            <a:avLst/>
          </a:prstGeom>
          <a:noFill/>
        </p:spPr>
        <p:txBody>
          <a:bodyPr wrap="square" rtlCol="0">
            <a:spAutoFit/>
          </a:bodyPr>
          <a:lstStyle/>
          <a:p>
            <a:r>
              <a:rPr lang="en-US" sz="1100" b="1" dirty="0">
                <a:solidFill>
                  <a:schemeClr val="bg1"/>
                </a:solidFill>
                <a:effectLst/>
                <a:latin typeface="Calibri" panose="020F0502020204030204" pitchFamily="34" charset="0"/>
              </a:rPr>
              <a:t>Except where otherwise noted, this presentation is licensed under a </a:t>
            </a:r>
            <a:r>
              <a:rPr lang="en-US" sz="1100" b="1" u="sng" dirty="0">
                <a:solidFill>
                  <a:schemeClr val="bg1"/>
                </a:solidFill>
                <a:effectLst/>
                <a:latin typeface="Calibri" panose="020F0502020204030204" pitchFamily="34" charset="0"/>
              </a:rPr>
              <a:t>Creative Commons Attribution 4.0 International License</a:t>
            </a:r>
            <a:r>
              <a:rPr lang="en-US" sz="1100" b="1" dirty="0">
                <a:solidFill>
                  <a:schemeClr val="bg1"/>
                </a:solidFill>
                <a:effectLst/>
                <a:latin typeface="Calibri" panose="020F0502020204030204" pitchFamily="34" charset="0"/>
              </a:rPr>
              <a:t>. ©2023 </a:t>
            </a:r>
            <a:r>
              <a:rPr lang="en-US" sz="1100" b="1" u="sng" dirty="0" err="1">
                <a:solidFill>
                  <a:schemeClr val="bg1"/>
                </a:solidFill>
                <a:effectLst/>
                <a:latin typeface="Calibri" panose="020F0502020204030204" pitchFamily="34" charset="0"/>
              </a:rPr>
              <a:t>NCyTE</a:t>
            </a:r>
            <a:r>
              <a:rPr lang="en-US" sz="1100" b="1" u="sng" dirty="0">
                <a:solidFill>
                  <a:schemeClr val="bg1"/>
                </a:solidFill>
                <a:effectLst/>
                <a:latin typeface="Calibri" panose="020F0502020204030204" pitchFamily="34" charset="0"/>
              </a:rPr>
              <a:t> Center</a:t>
            </a:r>
            <a:r>
              <a:rPr lang="en-US" sz="1100" b="1" dirty="0">
                <a:solidFill>
                  <a:schemeClr val="bg1"/>
                </a:solidFill>
                <a:effectLst/>
                <a:latin typeface="Calibri" panose="020F0502020204030204" pitchFamily="34" charset="0"/>
              </a:rPr>
              <a:t>, </a:t>
            </a:r>
            <a:r>
              <a:rPr lang="en-US" sz="1100" b="1" u="sng" dirty="0">
                <a:solidFill>
                  <a:schemeClr val="bg1"/>
                </a:solidFill>
                <a:effectLst/>
                <a:latin typeface="Calibri" panose="020F0502020204030204" pitchFamily="34" charset="0"/>
              </a:rPr>
              <a:t>Whatcom Community College.</a:t>
            </a:r>
            <a:endParaRPr lang="en-UM" sz="1100" b="1" dirty="0">
              <a:solidFill>
                <a:schemeClr val="bg1"/>
              </a:solidFill>
            </a:endParaRPr>
          </a:p>
        </p:txBody>
      </p:sp>
    </p:spTree>
    <p:extLst>
      <p:ext uri="{BB962C8B-B14F-4D97-AF65-F5344CB8AC3E}">
        <p14:creationId xmlns:p14="http://schemas.microsoft.com/office/powerpoint/2010/main" val="162233784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ctr"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5437" y="3874527"/>
            <a:ext cx="9169401" cy="1325563"/>
          </a:xfrm>
        </p:spPr>
        <p:txBody>
          <a:bodyPr>
            <a:normAutofit fontScale="90000"/>
          </a:bodyPr>
          <a:lstStyle/>
          <a:p>
            <a:r>
              <a:rPr lang="en-US" b="1" dirty="0"/>
              <a:t>Module 2 </a:t>
            </a:r>
            <a:br>
              <a:rPr lang="en-US" b="1" dirty="0"/>
            </a:br>
            <a:r>
              <a:rPr lang="en-US" b="1" dirty="0"/>
              <a:t>Introduction to Control Systems &amp; SCADA </a:t>
            </a:r>
          </a:p>
        </p:txBody>
      </p:sp>
    </p:spTree>
    <p:extLst>
      <p:ext uri="{BB962C8B-B14F-4D97-AF65-F5344CB8AC3E}">
        <p14:creationId xmlns:p14="http://schemas.microsoft.com/office/powerpoint/2010/main" val="269873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5850E-2FB1-3D65-8894-BF9968ECEB90}"/>
              </a:ext>
            </a:extLst>
          </p:cNvPr>
          <p:cNvSpPr>
            <a:spLocks noGrp="1"/>
          </p:cNvSpPr>
          <p:nvPr>
            <p:ph type="title"/>
          </p:nvPr>
        </p:nvSpPr>
        <p:spPr/>
        <p:txBody>
          <a:bodyPr/>
          <a:lstStyle/>
          <a:p>
            <a:pPr algn="l"/>
            <a:r>
              <a:rPr lang="en-US" dirty="0"/>
              <a:t>Networked SCADA System</a:t>
            </a:r>
          </a:p>
        </p:txBody>
      </p:sp>
      <p:sp>
        <p:nvSpPr>
          <p:cNvPr id="3" name="Content Placeholder 2">
            <a:extLst>
              <a:ext uri="{FF2B5EF4-FFF2-40B4-BE49-F238E27FC236}">
                <a16:creationId xmlns:a16="http://schemas.microsoft.com/office/drawing/2014/main" id="{969CBC32-090A-E7AC-6D31-4FE7EAE5B304}"/>
              </a:ext>
            </a:extLst>
          </p:cNvPr>
          <p:cNvSpPr>
            <a:spLocks noGrp="1"/>
          </p:cNvSpPr>
          <p:nvPr>
            <p:ph idx="1"/>
          </p:nvPr>
        </p:nvSpPr>
        <p:spPr/>
        <p:txBody>
          <a:bodyPr/>
          <a:lstStyle/>
          <a:p>
            <a:pPr>
              <a:buFont typeface="Arial" panose="020B0604020202020204" pitchFamily="34" charset="0"/>
              <a:buChar char="•"/>
            </a:pPr>
            <a:r>
              <a:rPr lang="en-US" sz="3600" dirty="0"/>
              <a:t> 3</a:t>
            </a:r>
            <a:r>
              <a:rPr lang="en-US" sz="3600" baseline="30000" dirty="0"/>
              <a:t>rd</a:t>
            </a:r>
            <a:r>
              <a:rPr lang="en-US" sz="3600" dirty="0"/>
              <a:t> generation systems</a:t>
            </a:r>
          </a:p>
          <a:p>
            <a:pPr>
              <a:buFont typeface="Arial" panose="020B0604020202020204" pitchFamily="34" charset="0"/>
              <a:buChar char="•"/>
            </a:pPr>
            <a:r>
              <a:rPr lang="en-US" sz="3600" dirty="0"/>
              <a:t>Adoption of “open” hardware and software</a:t>
            </a:r>
          </a:p>
          <a:p>
            <a:pPr>
              <a:buFont typeface="Arial" panose="020B0604020202020204" pitchFamily="34" charset="0"/>
              <a:buChar char="•"/>
            </a:pPr>
            <a:r>
              <a:rPr lang="en-US" sz="3600" dirty="0"/>
              <a:t> Leveraged LAN and WAN technologies, including the use of fiber optics, for communications</a:t>
            </a:r>
          </a:p>
        </p:txBody>
      </p:sp>
    </p:spTree>
    <p:extLst>
      <p:ext uri="{BB962C8B-B14F-4D97-AF65-F5344CB8AC3E}">
        <p14:creationId xmlns:p14="http://schemas.microsoft.com/office/powerpoint/2010/main" val="619707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BA7C-3766-151D-5D6E-27C6AACAF2D9}"/>
              </a:ext>
            </a:extLst>
          </p:cNvPr>
          <p:cNvSpPr>
            <a:spLocks noGrp="1"/>
          </p:cNvSpPr>
          <p:nvPr>
            <p:ph type="title"/>
          </p:nvPr>
        </p:nvSpPr>
        <p:spPr/>
        <p:txBody>
          <a:bodyPr/>
          <a:lstStyle/>
          <a:p>
            <a:pPr algn="l"/>
            <a:r>
              <a:rPr lang="en-US" dirty="0"/>
              <a:t>What’s Next? IoT SCADA</a:t>
            </a:r>
          </a:p>
        </p:txBody>
      </p:sp>
      <p:sp>
        <p:nvSpPr>
          <p:cNvPr id="3" name="Content Placeholder 2">
            <a:extLst>
              <a:ext uri="{FF2B5EF4-FFF2-40B4-BE49-F238E27FC236}">
                <a16:creationId xmlns:a16="http://schemas.microsoft.com/office/drawing/2014/main" id="{E759DECD-EFE7-7722-6B58-DB99A451E976}"/>
              </a:ext>
            </a:extLst>
          </p:cNvPr>
          <p:cNvSpPr>
            <a:spLocks noGrp="1"/>
          </p:cNvSpPr>
          <p:nvPr>
            <p:ph idx="1"/>
          </p:nvPr>
        </p:nvSpPr>
        <p:spPr/>
        <p:txBody>
          <a:bodyPr/>
          <a:lstStyle/>
          <a:p>
            <a:pPr>
              <a:buFont typeface="Arial" panose="020B0604020202020204" pitchFamily="34" charset="0"/>
              <a:buChar char="•"/>
            </a:pPr>
            <a:r>
              <a:rPr lang="en-US" sz="3600" dirty="0"/>
              <a:t> Considered to be 4</a:t>
            </a:r>
            <a:r>
              <a:rPr lang="en-US" sz="3600" baseline="30000" dirty="0"/>
              <a:t>th</a:t>
            </a:r>
            <a:r>
              <a:rPr lang="en-US" sz="3600" dirty="0"/>
              <a:t> Generation</a:t>
            </a:r>
          </a:p>
          <a:p>
            <a:pPr>
              <a:buFont typeface="Arial" panose="020B0604020202020204" pitchFamily="34" charset="0"/>
              <a:buChar char="•"/>
            </a:pPr>
            <a:r>
              <a:rPr lang="en-US" sz="3600" dirty="0"/>
              <a:t>Leverages cloud computing</a:t>
            </a:r>
          </a:p>
          <a:p>
            <a:pPr lvl="1">
              <a:buFont typeface="Arial" panose="020B0604020202020204" pitchFamily="34" charset="0"/>
              <a:buChar char="•"/>
            </a:pPr>
            <a:r>
              <a:rPr lang="en-US" sz="3400" dirty="0"/>
              <a:t>Reduced cost</a:t>
            </a:r>
          </a:p>
          <a:p>
            <a:pPr lvl="1">
              <a:buFont typeface="Arial" panose="020B0604020202020204" pitchFamily="34" charset="0"/>
              <a:buChar char="•"/>
            </a:pPr>
            <a:r>
              <a:rPr lang="en-US" sz="3400" dirty="0"/>
              <a:t>Increased data accuracy</a:t>
            </a:r>
          </a:p>
          <a:p>
            <a:pPr lvl="1">
              <a:buFont typeface="Arial" panose="020B0604020202020204" pitchFamily="34" charset="0"/>
              <a:buChar char="•"/>
            </a:pPr>
            <a:r>
              <a:rPr lang="en-US" sz="3400" dirty="0"/>
              <a:t>Scalability</a:t>
            </a:r>
          </a:p>
          <a:p>
            <a:pPr lvl="1">
              <a:buFont typeface="Arial" panose="020B0604020202020204" pitchFamily="34" charset="0"/>
              <a:buChar char="•"/>
            </a:pPr>
            <a:r>
              <a:rPr lang="en-US" sz="3400" dirty="0"/>
              <a:t>Better security</a:t>
            </a:r>
          </a:p>
          <a:p>
            <a:pPr>
              <a:buFont typeface="Arial" panose="020B0604020202020204" pitchFamily="34" charset="0"/>
              <a:buChar char="•"/>
            </a:pPr>
            <a:r>
              <a:rPr lang="en-US" sz="3600" dirty="0"/>
              <a:t>World-wide remote-control capabilities</a:t>
            </a:r>
          </a:p>
        </p:txBody>
      </p:sp>
    </p:spTree>
    <p:extLst>
      <p:ext uri="{BB962C8B-B14F-4D97-AF65-F5344CB8AC3E}">
        <p14:creationId xmlns:p14="http://schemas.microsoft.com/office/powerpoint/2010/main" val="40943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What’s in it for me? “DART”</a:t>
            </a:r>
            <a:br>
              <a:rPr lang="en-US" dirty="0"/>
            </a:br>
            <a:endParaRPr lang="en-US" dirty="0"/>
          </a:p>
        </p:txBody>
      </p:sp>
      <p:sp>
        <p:nvSpPr>
          <p:cNvPr id="3" name="Content Placeholder 2"/>
          <p:cNvSpPr>
            <a:spLocks noGrp="1"/>
          </p:cNvSpPr>
          <p:nvPr>
            <p:ph idx="1"/>
          </p:nvPr>
        </p:nvSpPr>
        <p:spPr>
          <a:xfrm>
            <a:off x="838200" y="1311965"/>
            <a:ext cx="10515600" cy="4864998"/>
          </a:xfrm>
        </p:spPr>
        <p:txBody>
          <a:bodyPr>
            <a:normAutofit/>
          </a:bodyPr>
          <a:lstStyle/>
          <a:p>
            <a:r>
              <a:rPr lang="en-US" sz="2800" b="1" dirty="0"/>
              <a:t>D</a:t>
            </a:r>
            <a:r>
              <a:rPr lang="en-US" sz="2800" dirty="0"/>
              <a:t>isplays</a:t>
            </a:r>
          </a:p>
          <a:p>
            <a:pPr lvl="1"/>
            <a:r>
              <a:rPr lang="en-US" sz="2000" dirty="0"/>
              <a:t>See everything in ways that make sense to the people who run the place. “Mimic” graphics, trend charts, etc.</a:t>
            </a:r>
          </a:p>
          <a:p>
            <a:r>
              <a:rPr lang="en-US" sz="2800" b="1" dirty="0"/>
              <a:t>A</a:t>
            </a:r>
            <a:r>
              <a:rPr lang="en-US" sz="2800" dirty="0"/>
              <a:t>larms</a:t>
            </a:r>
          </a:p>
          <a:p>
            <a:pPr lvl="1"/>
            <a:r>
              <a:rPr lang="en-US" sz="2000" dirty="0"/>
              <a:t>Monitor process and alert staff</a:t>
            </a:r>
          </a:p>
          <a:p>
            <a:pPr lvl="1"/>
            <a:r>
              <a:rPr lang="en-US" sz="2000" dirty="0"/>
              <a:t>Audit logs</a:t>
            </a:r>
          </a:p>
          <a:p>
            <a:r>
              <a:rPr lang="en-US" sz="2800" b="1" dirty="0"/>
              <a:t>R</a:t>
            </a:r>
            <a:r>
              <a:rPr lang="en-US" sz="2800" dirty="0"/>
              <a:t>eports</a:t>
            </a:r>
          </a:p>
          <a:p>
            <a:pPr lvl="1"/>
            <a:r>
              <a:rPr lang="en-US" sz="2000" dirty="0"/>
              <a:t>On demand or generated automatically at the end of the shift/day/week/month/year.</a:t>
            </a:r>
          </a:p>
          <a:p>
            <a:r>
              <a:rPr lang="en-US" sz="2800" b="1" dirty="0"/>
              <a:t>T</a:t>
            </a:r>
            <a:r>
              <a:rPr lang="en-US" sz="2800" dirty="0"/>
              <a:t>rending; historical data logging; chart recorder</a:t>
            </a:r>
          </a:p>
          <a:p>
            <a:pPr lvl="1"/>
            <a:r>
              <a:rPr lang="en-US" sz="2000" dirty="0"/>
              <a:t>Visually analyze process over time</a:t>
            </a:r>
          </a:p>
          <a:p>
            <a:pPr lvl="1"/>
            <a:r>
              <a:rPr lang="en-US" sz="2000" dirty="0"/>
              <a:t>Instantaneous recall</a:t>
            </a:r>
          </a:p>
          <a:p>
            <a:endParaRPr lang="en-US" dirty="0"/>
          </a:p>
        </p:txBody>
      </p:sp>
    </p:spTree>
    <p:extLst>
      <p:ext uri="{BB962C8B-B14F-4D97-AF65-F5344CB8AC3E}">
        <p14:creationId xmlns:p14="http://schemas.microsoft.com/office/powerpoint/2010/main" val="3387621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405" y="555947"/>
            <a:ext cx="2424922" cy="1464627"/>
          </a:xfrm>
        </p:spPr>
        <p:txBody>
          <a:bodyPr/>
          <a:lstStyle/>
          <a:p>
            <a:pPr algn="l"/>
            <a:r>
              <a:rPr lang="en-US" dirty="0"/>
              <a:t>Display Screens</a:t>
            </a:r>
          </a:p>
        </p:txBody>
      </p:sp>
      <p:pic>
        <p:nvPicPr>
          <p:cNvPr id="5" name="Picture 4" title="Example of SCADA Lan attack"/>
          <p:cNvPicPr/>
          <p:nvPr/>
        </p:nvPicPr>
        <p:blipFill rotWithShape="1">
          <a:blip r:embed="rId3">
            <a:extLst>
              <a:ext uri="{28A0092B-C50C-407E-A947-70E740481C1C}">
                <a14:useLocalDpi xmlns:a14="http://schemas.microsoft.com/office/drawing/2010/main" val="0"/>
              </a:ext>
            </a:extLst>
          </a:blip>
          <a:srcRect b="4097"/>
          <a:stretch/>
        </p:blipFill>
        <p:spPr>
          <a:xfrm>
            <a:off x="4481169" y="349885"/>
            <a:ext cx="6887817" cy="5771386"/>
          </a:xfrm>
          <a:prstGeom prst="rect">
            <a:avLst/>
          </a:prstGeom>
        </p:spPr>
      </p:pic>
    </p:spTree>
    <p:extLst>
      <p:ext uri="{BB962C8B-B14F-4D97-AF65-F5344CB8AC3E}">
        <p14:creationId xmlns:p14="http://schemas.microsoft.com/office/powerpoint/2010/main" val="200754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Field Devices – Measuring the Process</a:t>
            </a:r>
            <a:br>
              <a:rPr lang="en-US" b="1" dirty="0"/>
            </a:br>
            <a:endParaRPr lang="en-US" b="1" dirty="0"/>
          </a:p>
        </p:txBody>
      </p:sp>
      <p:sp>
        <p:nvSpPr>
          <p:cNvPr id="3" name="Content Placeholder 2"/>
          <p:cNvSpPr>
            <a:spLocks noGrp="1"/>
          </p:cNvSpPr>
          <p:nvPr>
            <p:ph idx="1"/>
          </p:nvPr>
        </p:nvSpPr>
        <p:spPr>
          <a:xfrm>
            <a:off x="838200" y="1342958"/>
            <a:ext cx="11285253" cy="4405312"/>
          </a:xfrm>
        </p:spPr>
        <p:txBody>
          <a:bodyPr>
            <a:normAutofit fontScale="92500" lnSpcReduction="20000"/>
          </a:bodyPr>
          <a:lstStyle/>
          <a:p>
            <a:r>
              <a:rPr lang="en-US" sz="3500" dirty="0"/>
              <a:t>Field devices measure flow rate, pressure, temperature, level, etc.</a:t>
            </a:r>
          </a:p>
          <a:p>
            <a:endParaRPr lang="en-US" sz="3500" dirty="0"/>
          </a:p>
          <a:p>
            <a:r>
              <a:rPr lang="en-US" sz="3500" dirty="0"/>
              <a:t>Three main communication methods:</a:t>
            </a:r>
          </a:p>
          <a:p>
            <a:endParaRPr lang="en-US" sz="3500" dirty="0"/>
          </a:p>
          <a:p>
            <a:pPr lvl="1"/>
            <a:r>
              <a:rPr lang="en-US" sz="3500" dirty="0"/>
              <a:t>Analog devices (variable reading)</a:t>
            </a:r>
          </a:p>
          <a:p>
            <a:pPr lvl="1"/>
            <a:endParaRPr lang="en-US" sz="3500" dirty="0"/>
          </a:p>
          <a:p>
            <a:pPr lvl="1"/>
            <a:r>
              <a:rPr lang="en-US" sz="3500" dirty="0"/>
              <a:t>Discrete or digital devices (ON or OFF)</a:t>
            </a:r>
          </a:p>
          <a:p>
            <a:pPr lvl="1"/>
            <a:endParaRPr lang="en-US" sz="3500" dirty="0"/>
          </a:p>
          <a:p>
            <a:pPr lvl="1"/>
            <a:r>
              <a:rPr lang="en-US" sz="3500" dirty="0"/>
              <a:t>Computer protocols (serial communications)</a:t>
            </a:r>
          </a:p>
          <a:p>
            <a:endParaRPr lang="en-US" dirty="0"/>
          </a:p>
          <a:p>
            <a:endParaRPr lang="en-US" dirty="0"/>
          </a:p>
        </p:txBody>
      </p:sp>
    </p:spTree>
    <p:extLst>
      <p:ext uri="{BB962C8B-B14F-4D97-AF65-F5344CB8AC3E}">
        <p14:creationId xmlns:p14="http://schemas.microsoft.com/office/powerpoint/2010/main" val="229972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Moving Data Around</a:t>
            </a:r>
          </a:p>
        </p:txBody>
      </p:sp>
      <p:sp>
        <p:nvSpPr>
          <p:cNvPr id="3" name="Content Placeholder 2"/>
          <p:cNvSpPr>
            <a:spLocks noGrp="1"/>
          </p:cNvSpPr>
          <p:nvPr>
            <p:ph idx="1"/>
          </p:nvPr>
        </p:nvSpPr>
        <p:spPr>
          <a:xfrm>
            <a:off x="838200" y="1528293"/>
            <a:ext cx="10717696" cy="4957763"/>
          </a:xfrm>
        </p:spPr>
        <p:txBody>
          <a:bodyPr>
            <a:normAutofit/>
          </a:bodyPr>
          <a:lstStyle/>
          <a:p>
            <a:r>
              <a:rPr lang="en-US" sz="3200" dirty="0"/>
              <a:t>Hard-wired</a:t>
            </a:r>
          </a:p>
          <a:p>
            <a:pPr lvl="1"/>
            <a:r>
              <a:rPr lang="en-US" sz="2800" dirty="0"/>
              <a:t>Local, in-plant, short runs</a:t>
            </a:r>
          </a:p>
          <a:p>
            <a:pPr lvl="1"/>
            <a:endParaRPr lang="en-US" sz="2800" dirty="0"/>
          </a:p>
          <a:p>
            <a:r>
              <a:rPr lang="en-US" sz="3200" dirty="0"/>
              <a:t>Radio telemetry (“wireless”)</a:t>
            </a:r>
          </a:p>
          <a:p>
            <a:pPr lvl="1"/>
            <a:r>
              <a:rPr lang="en-US" sz="2800" dirty="0"/>
              <a:t>Can move protocol-based information and even electrical signals </a:t>
            </a:r>
          </a:p>
          <a:p>
            <a:pPr lvl="1"/>
            <a:r>
              <a:rPr lang="en-US" sz="2800" dirty="0"/>
              <a:t>Increasingly popular due to relatively low-cost and unlicensed radio technology (no more FCC hassles)</a:t>
            </a:r>
          </a:p>
          <a:p>
            <a:pPr lvl="1"/>
            <a:r>
              <a:rPr lang="en-US" sz="2800" dirty="0"/>
              <a:t>Can move data out of very remote/inaccessible locations</a:t>
            </a:r>
          </a:p>
          <a:p>
            <a:pPr lvl="1"/>
            <a:r>
              <a:rPr lang="en-US" sz="2800" dirty="0"/>
              <a:t>Only requirement is power and a place to mount an antenna</a:t>
            </a:r>
          </a:p>
          <a:p>
            <a:pPr lvl="1"/>
            <a:r>
              <a:rPr lang="en-US" sz="2800" dirty="0"/>
              <a:t>Ranges in miles</a:t>
            </a:r>
          </a:p>
        </p:txBody>
      </p:sp>
    </p:spTree>
    <p:extLst>
      <p:ext uri="{BB962C8B-B14F-4D97-AF65-F5344CB8AC3E}">
        <p14:creationId xmlns:p14="http://schemas.microsoft.com/office/powerpoint/2010/main" val="1567995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Giving It a Place to Land: PLCs and RTUs</a:t>
            </a:r>
          </a:p>
        </p:txBody>
      </p:sp>
      <p:sp>
        <p:nvSpPr>
          <p:cNvPr id="3" name="Content Placeholder 2"/>
          <p:cNvSpPr>
            <a:spLocks noGrp="1"/>
          </p:cNvSpPr>
          <p:nvPr>
            <p:ph idx="1"/>
          </p:nvPr>
        </p:nvSpPr>
        <p:spPr>
          <a:xfrm>
            <a:off x="838200" y="1555171"/>
            <a:ext cx="10766551" cy="5025934"/>
          </a:xfrm>
        </p:spPr>
        <p:txBody>
          <a:bodyPr>
            <a:normAutofit lnSpcReduction="10000"/>
          </a:bodyPr>
          <a:lstStyle/>
          <a:p>
            <a:r>
              <a:rPr lang="en-US" sz="3200" b="1" dirty="0"/>
              <a:t>PLC</a:t>
            </a:r>
            <a:r>
              <a:rPr lang="en-US" sz="3200" dirty="0"/>
              <a:t> – </a:t>
            </a:r>
            <a:r>
              <a:rPr lang="en-US" sz="3200" b="1" u="sng" dirty="0"/>
              <a:t>P</a:t>
            </a:r>
            <a:r>
              <a:rPr lang="en-US" sz="3200" dirty="0"/>
              <a:t>rogrammable </a:t>
            </a:r>
            <a:r>
              <a:rPr lang="en-US" sz="3200" b="1" u="sng" dirty="0"/>
              <a:t>L</a:t>
            </a:r>
            <a:r>
              <a:rPr lang="en-US" sz="3200" dirty="0"/>
              <a:t>ogic </a:t>
            </a:r>
            <a:r>
              <a:rPr lang="en-US" sz="3200" b="1" u="sng" dirty="0"/>
              <a:t>C</a:t>
            </a:r>
            <a:r>
              <a:rPr lang="en-US" sz="3200" dirty="0"/>
              <a:t>ontroller</a:t>
            </a:r>
          </a:p>
          <a:p>
            <a:r>
              <a:rPr lang="en-US" sz="3200" b="1" dirty="0"/>
              <a:t>RTU</a:t>
            </a:r>
            <a:r>
              <a:rPr lang="en-US" sz="3200" dirty="0"/>
              <a:t> – </a:t>
            </a:r>
            <a:r>
              <a:rPr lang="en-US" sz="3200" b="1" u="sng" dirty="0"/>
              <a:t>R</a:t>
            </a:r>
            <a:r>
              <a:rPr lang="en-US" sz="3200" dirty="0"/>
              <a:t>emote </a:t>
            </a:r>
            <a:r>
              <a:rPr lang="en-US" sz="3200" b="1" u="sng" dirty="0"/>
              <a:t>T</a:t>
            </a:r>
            <a:r>
              <a:rPr lang="en-US" sz="3200" dirty="0"/>
              <a:t>elemetry </a:t>
            </a:r>
            <a:r>
              <a:rPr lang="en-US" sz="3200" b="1" u="sng" dirty="0"/>
              <a:t>U</a:t>
            </a:r>
            <a:r>
              <a:rPr lang="en-US" sz="3200" dirty="0"/>
              <a:t>nit</a:t>
            </a:r>
          </a:p>
          <a:p>
            <a:endParaRPr lang="en-US" sz="1800" dirty="0"/>
          </a:p>
          <a:p>
            <a:r>
              <a:rPr lang="en-US" sz="3200" dirty="0"/>
              <a:t>Terms are fairly general, sometimes interchangeable. </a:t>
            </a:r>
          </a:p>
          <a:p>
            <a:r>
              <a:rPr lang="en-US" sz="3200" dirty="0"/>
              <a:t>Basic functions are:</a:t>
            </a:r>
          </a:p>
          <a:p>
            <a:pPr lvl="1"/>
            <a:r>
              <a:rPr lang="en-US" sz="3200" b="1" dirty="0"/>
              <a:t>Process controller </a:t>
            </a:r>
            <a:r>
              <a:rPr lang="en-US" sz="3200" dirty="0"/>
              <a:t>—</a:t>
            </a:r>
            <a:r>
              <a:rPr lang="en-US" sz="3200" b="1" dirty="0"/>
              <a:t> </a:t>
            </a:r>
            <a:r>
              <a:rPr lang="en-US" sz="3200" dirty="0"/>
              <a:t>Monitors process feedback and issue control signals</a:t>
            </a:r>
          </a:p>
          <a:p>
            <a:pPr lvl="1"/>
            <a:r>
              <a:rPr lang="en-US" sz="3200" b="1" dirty="0"/>
              <a:t>Data concentrator </a:t>
            </a:r>
            <a:r>
              <a:rPr lang="en-US" sz="3200" dirty="0"/>
              <a:t>— Gets all of the process data into one place to make it easy to use with computers via a single communication protocol</a:t>
            </a:r>
          </a:p>
        </p:txBody>
      </p:sp>
    </p:spTree>
    <p:extLst>
      <p:ext uri="{BB962C8B-B14F-4D97-AF65-F5344CB8AC3E}">
        <p14:creationId xmlns:p14="http://schemas.microsoft.com/office/powerpoint/2010/main" val="3151395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To Control or Not to Control?	</a:t>
            </a:r>
          </a:p>
        </p:txBody>
      </p:sp>
      <p:sp>
        <p:nvSpPr>
          <p:cNvPr id="3" name="Content Placeholder 2"/>
          <p:cNvSpPr>
            <a:spLocks noGrp="1"/>
          </p:cNvSpPr>
          <p:nvPr>
            <p:ph idx="1"/>
          </p:nvPr>
        </p:nvSpPr>
        <p:spPr>
          <a:xfrm>
            <a:off x="838200" y="1690688"/>
            <a:ext cx="10804301" cy="4351338"/>
          </a:xfrm>
        </p:spPr>
        <p:txBody>
          <a:bodyPr/>
          <a:lstStyle/>
          <a:p>
            <a:r>
              <a:rPr lang="en-US" sz="2800" dirty="0"/>
              <a:t>PLCs can run an entire complex process, but they can also be used as data concentrators only. How do they do this?</a:t>
            </a:r>
          </a:p>
          <a:p>
            <a:endParaRPr lang="en-US" sz="2800" dirty="0"/>
          </a:p>
          <a:p>
            <a:r>
              <a:rPr lang="en-US" sz="2800" dirty="0"/>
              <a:t>They typically have screw terminals where instrument signals are landed. The four basic types of signal are:</a:t>
            </a:r>
          </a:p>
          <a:p>
            <a:pPr lvl="1"/>
            <a:endParaRPr lang="en-US" sz="2800" dirty="0"/>
          </a:p>
          <a:p>
            <a:pPr lvl="1"/>
            <a:r>
              <a:rPr lang="en-US" sz="2400" dirty="0"/>
              <a:t>DI  - Digital Inputs (on/off status)</a:t>
            </a:r>
          </a:p>
          <a:p>
            <a:pPr lvl="1"/>
            <a:r>
              <a:rPr lang="en-US" sz="2400" dirty="0"/>
              <a:t>DO – Digital Outputs (open/close commands)</a:t>
            </a:r>
          </a:p>
          <a:p>
            <a:pPr lvl="1"/>
            <a:r>
              <a:rPr lang="en-US" sz="2400" dirty="0"/>
              <a:t>AI – Analog Inputs (variable readings)</a:t>
            </a:r>
          </a:p>
          <a:p>
            <a:pPr lvl="1"/>
            <a:r>
              <a:rPr lang="en-US" sz="2400" dirty="0"/>
              <a:t>AO – Analog Outputs (VFD or valve position commands)</a:t>
            </a:r>
          </a:p>
        </p:txBody>
      </p:sp>
    </p:spTree>
    <p:extLst>
      <p:ext uri="{BB962C8B-B14F-4D97-AF65-F5344CB8AC3E}">
        <p14:creationId xmlns:p14="http://schemas.microsoft.com/office/powerpoint/2010/main" val="1093527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4718"/>
            <a:ext cx="10515600" cy="1325563"/>
          </a:xfrm>
        </p:spPr>
        <p:txBody>
          <a:bodyPr>
            <a:normAutofit fontScale="90000"/>
          </a:bodyPr>
          <a:lstStyle/>
          <a:p>
            <a:pPr algn="l"/>
            <a:r>
              <a:rPr lang="en-US" sz="5300" dirty="0"/>
              <a:t>To Control or Not to Control? (cont. 1)</a:t>
            </a:r>
            <a:br>
              <a:rPr lang="en-US" dirty="0"/>
            </a:br>
            <a:endParaRPr lang="en-US" dirty="0"/>
          </a:p>
        </p:txBody>
      </p:sp>
      <p:sp>
        <p:nvSpPr>
          <p:cNvPr id="3" name="Content Placeholder 2"/>
          <p:cNvSpPr>
            <a:spLocks noGrp="1"/>
          </p:cNvSpPr>
          <p:nvPr>
            <p:ph idx="1"/>
          </p:nvPr>
        </p:nvSpPr>
        <p:spPr>
          <a:xfrm>
            <a:off x="838200" y="1661188"/>
            <a:ext cx="10515600" cy="4705972"/>
          </a:xfrm>
        </p:spPr>
        <p:txBody>
          <a:bodyPr/>
          <a:lstStyle/>
          <a:p>
            <a:r>
              <a:rPr lang="en-US" sz="2800" b="1" dirty="0"/>
              <a:t>Logic Program: </a:t>
            </a:r>
            <a:r>
              <a:rPr lang="en-US" sz="2800" dirty="0"/>
              <a:t>PLCs are like small computers that can be programmed to behave in any way you need them to work. </a:t>
            </a:r>
          </a:p>
          <a:p>
            <a:r>
              <a:rPr lang="en-US" sz="2800" dirty="0"/>
              <a:t>Examples:</a:t>
            </a:r>
          </a:p>
          <a:p>
            <a:pPr lvl="2"/>
            <a:r>
              <a:rPr lang="en-US" sz="2800" dirty="0"/>
              <a:t>If the tank level (coming in at AI #2) is lower than 3 feet, then turn on the pump command (going out of DO#6) to refill the tank.</a:t>
            </a:r>
          </a:p>
          <a:p>
            <a:pPr lvl="2"/>
            <a:r>
              <a:rPr lang="en-US" sz="2800" dirty="0"/>
              <a:t>If the tank full level switch (DI #2) closes, then stop the pump (DO#6 off).</a:t>
            </a:r>
          </a:p>
          <a:p>
            <a:endParaRPr lang="en-US" dirty="0"/>
          </a:p>
        </p:txBody>
      </p:sp>
    </p:spTree>
    <p:extLst>
      <p:ext uri="{BB962C8B-B14F-4D97-AF65-F5344CB8AC3E}">
        <p14:creationId xmlns:p14="http://schemas.microsoft.com/office/powerpoint/2010/main" val="1355351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To Control or Not to Control? (cont. 2)	</a:t>
            </a:r>
          </a:p>
        </p:txBody>
      </p:sp>
      <p:sp>
        <p:nvSpPr>
          <p:cNvPr id="3" name="Content Placeholder 2"/>
          <p:cNvSpPr>
            <a:spLocks noGrp="1"/>
          </p:cNvSpPr>
          <p:nvPr>
            <p:ph idx="1"/>
          </p:nvPr>
        </p:nvSpPr>
        <p:spPr>
          <a:xfrm>
            <a:off x="838200" y="1690688"/>
            <a:ext cx="10134600" cy="4324501"/>
          </a:xfrm>
        </p:spPr>
        <p:txBody>
          <a:bodyPr/>
          <a:lstStyle/>
          <a:p>
            <a:r>
              <a:rPr lang="en-US" sz="2800" b="1" dirty="0"/>
              <a:t>Logic Programming Languages:  </a:t>
            </a:r>
            <a:r>
              <a:rPr lang="en-US" sz="2800" dirty="0"/>
              <a:t>  </a:t>
            </a:r>
          </a:p>
          <a:p>
            <a:pPr lvl="1"/>
            <a:r>
              <a:rPr lang="en-US" sz="2800" b="1" dirty="0"/>
              <a:t>Function Block Diagram </a:t>
            </a:r>
            <a:r>
              <a:rPr lang="en-US" sz="2800" dirty="0"/>
              <a:t>– analogous to a digital electronics schematic</a:t>
            </a:r>
          </a:p>
          <a:p>
            <a:pPr lvl="1"/>
            <a:r>
              <a:rPr lang="en-US" sz="2800" b="1" dirty="0"/>
              <a:t>Ladder Logic </a:t>
            </a:r>
            <a:r>
              <a:rPr lang="en-US" sz="2800" dirty="0"/>
              <a:t>– analogous to an AC wiring diagram</a:t>
            </a:r>
          </a:p>
          <a:p>
            <a:pPr lvl="1"/>
            <a:r>
              <a:rPr lang="en-US" sz="2800" b="1" dirty="0"/>
              <a:t>Structured Text </a:t>
            </a:r>
            <a:r>
              <a:rPr lang="en-US" sz="2800" dirty="0"/>
              <a:t>– analogous to “plain English” or the old “BASIC” language</a:t>
            </a:r>
          </a:p>
          <a:p>
            <a:pPr marL="201168" lvl="1" indent="0">
              <a:buNone/>
            </a:pPr>
            <a:endParaRPr lang="en-US" sz="2400" dirty="0"/>
          </a:p>
        </p:txBody>
      </p:sp>
    </p:spTree>
    <p:extLst>
      <p:ext uri="{BB962C8B-B14F-4D97-AF65-F5344CB8AC3E}">
        <p14:creationId xmlns:p14="http://schemas.microsoft.com/office/powerpoint/2010/main" val="2009745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Lesson Objectives</a:t>
            </a:r>
          </a:p>
        </p:txBody>
      </p:sp>
      <p:sp>
        <p:nvSpPr>
          <p:cNvPr id="3" name="Content Placeholder 2"/>
          <p:cNvSpPr>
            <a:spLocks noGrp="1"/>
          </p:cNvSpPr>
          <p:nvPr>
            <p:ph idx="1"/>
          </p:nvPr>
        </p:nvSpPr>
        <p:spPr>
          <a:xfrm>
            <a:off x="838200" y="1368717"/>
            <a:ext cx="10804358" cy="4339050"/>
          </a:xfrm>
        </p:spPr>
        <p:txBody>
          <a:bodyPr>
            <a:normAutofit/>
          </a:bodyPr>
          <a:lstStyle/>
          <a:p>
            <a:pPr marL="0" indent="0">
              <a:buNone/>
            </a:pPr>
            <a:r>
              <a:rPr lang="en-US" sz="2800" dirty="0"/>
              <a:t>2.1 Describe the components and applications of industrial control systems.</a:t>
            </a:r>
          </a:p>
          <a:p>
            <a:pPr marL="0" indent="0">
              <a:buNone/>
            </a:pPr>
            <a:r>
              <a:rPr lang="en-US" sz="2800" dirty="0"/>
              <a:t>2.2 Describe the purpose and use of SCADA, DCS, and PCS systems.</a:t>
            </a:r>
          </a:p>
          <a:p>
            <a:pPr marL="0" indent="0">
              <a:buNone/>
            </a:pPr>
            <a:r>
              <a:rPr lang="en-US" sz="2800" dirty="0"/>
              <a:t>2.3 Describe and demonstrate the configuration and use of field devices used to measure critical infrastructure processes, such as flow rate, pressure, temperature, level, density, etc.</a:t>
            </a:r>
          </a:p>
          <a:p>
            <a:pPr marL="0" indent="0">
              <a:buNone/>
            </a:pPr>
            <a:r>
              <a:rPr lang="en-US" sz="2800" dirty="0"/>
              <a:t>2 </a:t>
            </a:r>
            <a:r>
              <a:rPr lang="en-US" sz="2800"/>
              <a:t>.4 Describe </a:t>
            </a:r>
            <a:r>
              <a:rPr lang="en-US" sz="2800" dirty="0"/>
              <a:t>and demonstrate the use and application of PLCs in automation.</a:t>
            </a:r>
          </a:p>
        </p:txBody>
      </p:sp>
    </p:spTree>
    <p:extLst>
      <p:ext uri="{BB962C8B-B14F-4D97-AF65-F5344CB8AC3E}">
        <p14:creationId xmlns:p14="http://schemas.microsoft.com/office/powerpoint/2010/main" val="1848149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To Control or Not to Control? (cont. 3)</a:t>
            </a:r>
          </a:p>
        </p:txBody>
      </p:sp>
      <p:sp>
        <p:nvSpPr>
          <p:cNvPr id="3" name="Content Placeholder 2"/>
          <p:cNvSpPr>
            <a:spLocks noGrp="1"/>
          </p:cNvSpPr>
          <p:nvPr>
            <p:ph idx="1"/>
          </p:nvPr>
        </p:nvSpPr>
        <p:spPr>
          <a:xfrm>
            <a:off x="838200" y="1477895"/>
            <a:ext cx="10515600" cy="4351338"/>
          </a:xfrm>
        </p:spPr>
        <p:txBody>
          <a:bodyPr>
            <a:normAutofit/>
          </a:bodyPr>
          <a:lstStyle/>
          <a:p>
            <a:r>
              <a:rPr lang="en-US" sz="3200" b="1" dirty="0"/>
              <a:t>Data Concentrator </a:t>
            </a:r>
            <a:r>
              <a:rPr lang="en-US" sz="3200" dirty="0"/>
              <a:t>– The logic program is not mandatory</a:t>
            </a:r>
          </a:p>
          <a:p>
            <a:pPr lvl="1"/>
            <a:r>
              <a:rPr lang="en-US" sz="2800" dirty="0"/>
              <a:t>Perhaps a process is already being controlled by some other equipment or doesn’t need any additional control. The PLC is still useful as a centralized place to organize all of the process information.</a:t>
            </a:r>
          </a:p>
          <a:p>
            <a:pPr lvl="1"/>
            <a:r>
              <a:rPr lang="en-US" sz="2800" dirty="0"/>
              <a:t>Every screw terminal has an address or designator, so that it can be individually referenced from the computer.</a:t>
            </a:r>
          </a:p>
          <a:p>
            <a:pPr lvl="1"/>
            <a:r>
              <a:rPr lang="en-US" sz="2800" dirty="0"/>
              <a:t>The naming or formatting convention of the addressing scheme is specific to each protocol or manufacturer.</a:t>
            </a:r>
          </a:p>
        </p:txBody>
      </p:sp>
    </p:spTree>
    <p:extLst>
      <p:ext uri="{BB962C8B-B14F-4D97-AF65-F5344CB8AC3E}">
        <p14:creationId xmlns:p14="http://schemas.microsoft.com/office/powerpoint/2010/main" val="1166195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Bringing It All Home</a:t>
            </a:r>
          </a:p>
        </p:txBody>
      </p:sp>
      <p:sp>
        <p:nvSpPr>
          <p:cNvPr id="3" name="Content Placeholder 2"/>
          <p:cNvSpPr>
            <a:spLocks noGrp="1"/>
          </p:cNvSpPr>
          <p:nvPr>
            <p:ph idx="1"/>
          </p:nvPr>
        </p:nvSpPr>
        <p:spPr>
          <a:xfrm>
            <a:off x="838200" y="1361985"/>
            <a:ext cx="10515600" cy="4729721"/>
          </a:xfrm>
        </p:spPr>
        <p:txBody>
          <a:bodyPr>
            <a:normAutofit lnSpcReduction="10000"/>
          </a:bodyPr>
          <a:lstStyle/>
          <a:p>
            <a:r>
              <a:rPr lang="en-US" sz="3200" dirty="0"/>
              <a:t>Now that the field instrument data has been concentrated at the PLC, just a single link is needed from the PLC back to the computer in order to have the process data available in real-time.</a:t>
            </a:r>
          </a:p>
          <a:p>
            <a:pPr lvl="1"/>
            <a:endParaRPr lang="en-US" sz="2800" dirty="0"/>
          </a:p>
          <a:p>
            <a:pPr marL="201168" lvl="1" indent="0">
              <a:buNone/>
            </a:pPr>
            <a:r>
              <a:rPr lang="en-US" sz="3200" dirty="0"/>
              <a:t>Two ways to make this connection:</a:t>
            </a:r>
          </a:p>
          <a:p>
            <a:pPr lvl="2"/>
            <a:r>
              <a:rPr lang="en-US" sz="3200" dirty="0"/>
              <a:t>Serial (RS-232 or RS-485) – traditional, relatively slow; single protocol per bus</a:t>
            </a:r>
          </a:p>
          <a:p>
            <a:pPr lvl="2"/>
            <a:r>
              <a:rPr lang="en-US" sz="3200" dirty="0"/>
              <a:t>Ethernet (copper or fiber optic) – fast, increasingly popular; can handle multiple protocols through a single port</a:t>
            </a:r>
          </a:p>
        </p:txBody>
      </p:sp>
    </p:spTree>
    <p:extLst>
      <p:ext uri="{BB962C8B-B14F-4D97-AF65-F5344CB8AC3E}">
        <p14:creationId xmlns:p14="http://schemas.microsoft.com/office/powerpoint/2010/main" val="3950519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465" y="1100903"/>
            <a:ext cx="4581939" cy="3199710"/>
          </a:xfrm>
        </p:spPr>
        <p:txBody>
          <a:bodyPr/>
          <a:lstStyle/>
          <a:p>
            <a:pPr algn="l"/>
            <a:r>
              <a:rPr lang="en-US" sz="5400" dirty="0"/>
              <a:t>PLC Control System Implementation Example</a:t>
            </a:r>
          </a:p>
        </p:txBody>
      </p:sp>
      <p:pic>
        <p:nvPicPr>
          <p:cNvPr id="6" name="Picture 5" descr="“Figure 2-8. PLC Control System Implementation Example”. By Falco, J., Kent, K., Stouffer, K., “Guide to Supervisory Control and Data Acquisition (SCADA) and Industrial Control Systems Security: Recommendations of the National Institute of Standards and Technology”. NIST Special Publication 800-82. INITIAL PUBLIC DRAFT.  NIST. Technology and Administration. Department of Commerce. United States. September 2006." title="image"/>
          <p:cNvPicPr>
            <a:picLocks noChangeAspect="1"/>
          </p:cNvPicPr>
          <p:nvPr/>
        </p:nvPicPr>
        <p:blipFill>
          <a:blip r:embed="rId3"/>
          <a:stretch>
            <a:fillRect/>
          </a:stretch>
        </p:blipFill>
        <p:spPr>
          <a:xfrm>
            <a:off x="6322115" y="0"/>
            <a:ext cx="4743451" cy="6275745"/>
          </a:xfrm>
          <a:prstGeom prst="rect">
            <a:avLst/>
          </a:prstGeom>
        </p:spPr>
      </p:pic>
      <p:sp>
        <p:nvSpPr>
          <p:cNvPr id="5" name="TextBox 4"/>
          <p:cNvSpPr txBox="1"/>
          <p:nvPr/>
        </p:nvSpPr>
        <p:spPr>
          <a:xfrm>
            <a:off x="1032465" y="5664420"/>
            <a:ext cx="1944250" cy="369332"/>
          </a:xfrm>
          <a:prstGeom prst="rect">
            <a:avLst/>
          </a:prstGeom>
          <a:noFill/>
        </p:spPr>
        <p:txBody>
          <a:bodyPr wrap="none" rtlCol="0">
            <a:spAutoFit/>
          </a:bodyPr>
          <a:lstStyle/>
          <a:p>
            <a:r>
              <a:rPr lang="en-US" dirty="0"/>
              <a:t>Image source: DHS</a:t>
            </a:r>
          </a:p>
        </p:txBody>
      </p:sp>
    </p:spTree>
    <p:extLst>
      <p:ext uri="{BB962C8B-B14F-4D97-AF65-F5344CB8AC3E}">
        <p14:creationId xmlns:p14="http://schemas.microsoft.com/office/powerpoint/2010/main" val="2138366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SCADA Data</a:t>
            </a:r>
          </a:p>
        </p:txBody>
      </p:sp>
      <p:sp>
        <p:nvSpPr>
          <p:cNvPr id="3" name="Content Placeholder 2"/>
          <p:cNvSpPr>
            <a:spLocks noGrp="1"/>
          </p:cNvSpPr>
          <p:nvPr>
            <p:ph idx="1"/>
          </p:nvPr>
        </p:nvSpPr>
        <p:spPr>
          <a:xfrm>
            <a:off x="838200" y="1400623"/>
            <a:ext cx="10515600" cy="4351338"/>
          </a:xfrm>
        </p:spPr>
        <p:txBody>
          <a:bodyPr/>
          <a:lstStyle/>
          <a:p>
            <a:r>
              <a:rPr lang="en-US" sz="3200" dirty="0"/>
              <a:t>Now, that we have our data, what can we do with it?</a:t>
            </a:r>
          </a:p>
          <a:p>
            <a:endParaRPr lang="en-US" sz="3200" dirty="0"/>
          </a:p>
          <a:p>
            <a:pPr lvl="1"/>
            <a:r>
              <a:rPr lang="en-US" sz="2800" dirty="0"/>
              <a:t>Meaningful </a:t>
            </a:r>
            <a:r>
              <a:rPr lang="en-US" sz="2800" b="1" dirty="0"/>
              <a:t>displays</a:t>
            </a:r>
            <a:r>
              <a:rPr lang="en-US" sz="2800" dirty="0"/>
              <a:t> for the operators</a:t>
            </a:r>
          </a:p>
          <a:p>
            <a:pPr lvl="1"/>
            <a:r>
              <a:rPr lang="en-US" sz="2800" dirty="0"/>
              <a:t>Methods of </a:t>
            </a:r>
            <a:r>
              <a:rPr lang="en-US" sz="2800" b="1" dirty="0"/>
              <a:t>control</a:t>
            </a:r>
          </a:p>
          <a:p>
            <a:pPr lvl="1"/>
            <a:r>
              <a:rPr lang="en-US" sz="2800" dirty="0"/>
              <a:t>Historical </a:t>
            </a:r>
            <a:r>
              <a:rPr lang="en-US" sz="2800" b="1" dirty="0"/>
              <a:t>data logging </a:t>
            </a:r>
            <a:r>
              <a:rPr lang="en-US" sz="2800" dirty="0"/>
              <a:t>and </a:t>
            </a:r>
            <a:r>
              <a:rPr lang="en-US" sz="2800" b="1" dirty="0"/>
              <a:t>trending</a:t>
            </a:r>
          </a:p>
          <a:p>
            <a:pPr lvl="2"/>
            <a:r>
              <a:rPr lang="en-US" sz="2800" dirty="0"/>
              <a:t>Includes statistical analysis</a:t>
            </a:r>
          </a:p>
          <a:p>
            <a:pPr lvl="1"/>
            <a:r>
              <a:rPr lang="en-US" sz="2800" dirty="0"/>
              <a:t>Monitor and annunciate </a:t>
            </a:r>
            <a:r>
              <a:rPr lang="en-US" sz="2800" b="1" dirty="0"/>
              <a:t>alarm</a:t>
            </a:r>
            <a:r>
              <a:rPr lang="en-US" sz="2800" dirty="0"/>
              <a:t> conditions</a:t>
            </a:r>
          </a:p>
          <a:p>
            <a:pPr lvl="1"/>
            <a:r>
              <a:rPr lang="en-US" sz="2800" dirty="0"/>
              <a:t>Generate </a:t>
            </a:r>
            <a:r>
              <a:rPr lang="en-US" sz="2800" b="1" dirty="0"/>
              <a:t>reports</a:t>
            </a:r>
          </a:p>
          <a:p>
            <a:pPr lvl="1"/>
            <a:r>
              <a:rPr lang="en-US" sz="2800" dirty="0"/>
              <a:t>Distribute this information</a:t>
            </a:r>
          </a:p>
        </p:txBody>
      </p:sp>
    </p:spTree>
    <p:extLst>
      <p:ext uri="{BB962C8B-B14F-4D97-AF65-F5344CB8AC3E}">
        <p14:creationId xmlns:p14="http://schemas.microsoft.com/office/powerpoint/2010/main" val="1016192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What’s the Computer Doing?</a:t>
            </a:r>
          </a:p>
        </p:txBody>
      </p:sp>
      <p:sp>
        <p:nvSpPr>
          <p:cNvPr id="3" name="Content Placeholder 2"/>
          <p:cNvSpPr>
            <a:spLocks noGrp="1"/>
          </p:cNvSpPr>
          <p:nvPr>
            <p:ph idx="1"/>
          </p:nvPr>
        </p:nvSpPr>
        <p:spPr>
          <a:xfrm>
            <a:off x="838200" y="1387744"/>
            <a:ext cx="10515600" cy="4742600"/>
          </a:xfrm>
        </p:spPr>
        <p:txBody>
          <a:bodyPr/>
          <a:lstStyle/>
          <a:p>
            <a:pPr>
              <a:buFont typeface="Arial" panose="020B0604020202020204" pitchFamily="34" charset="0"/>
              <a:buChar char="•"/>
            </a:pPr>
            <a:r>
              <a:rPr lang="en-US" sz="2800" dirty="0"/>
              <a:t> Sending information requests to the PLC and processing the results</a:t>
            </a:r>
          </a:p>
          <a:p>
            <a:pPr>
              <a:buFont typeface="Arial" panose="020B0604020202020204" pitchFamily="34" charset="0"/>
              <a:buChar char="•"/>
            </a:pPr>
            <a:r>
              <a:rPr lang="en-US" sz="2800" dirty="0"/>
              <a:t> Comparing values to defined alarm conditions and annunciating them if appropriate</a:t>
            </a:r>
          </a:p>
          <a:p>
            <a:pPr>
              <a:buFont typeface="Arial" panose="020B0604020202020204" pitchFamily="34" charset="0"/>
              <a:buChar char="•"/>
            </a:pPr>
            <a:r>
              <a:rPr lang="en-US" sz="2800" dirty="0"/>
              <a:t> Historically logging the values (time- or trigger-based)</a:t>
            </a:r>
          </a:p>
          <a:p>
            <a:pPr>
              <a:buFont typeface="Arial" panose="020B0604020202020204" pitchFamily="34" charset="0"/>
              <a:buChar char="•"/>
            </a:pPr>
            <a:r>
              <a:rPr lang="en-US" sz="2800" dirty="0"/>
              <a:t> Displaying the process information graphically</a:t>
            </a:r>
          </a:p>
          <a:p>
            <a:pPr>
              <a:buFont typeface="Arial" panose="020B0604020202020204" pitchFamily="34" charset="0"/>
              <a:buChar char="•"/>
            </a:pPr>
            <a:r>
              <a:rPr lang="en-US" sz="2800" dirty="0"/>
              <a:t> Operator/event controls send new values out to the PLC</a:t>
            </a:r>
          </a:p>
          <a:p>
            <a:pPr>
              <a:buFont typeface="Arial" panose="020B0604020202020204" pitchFamily="34" charset="0"/>
              <a:buChar char="•"/>
            </a:pPr>
            <a:r>
              <a:rPr lang="en-US" sz="2800" dirty="0"/>
              <a:t> Generating reports (time- or trigger-based)</a:t>
            </a:r>
          </a:p>
          <a:p>
            <a:pPr>
              <a:buFont typeface="Arial" panose="020B0604020202020204" pitchFamily="34" charset="0"/>
              <a:buChar char="•"/>
            </a:pPr>
            <a:r>
              <a:rPr lang="en-US" sz="2800" dirty="0"/>
              <a:t> Making all data available to networked clients</a:t>
            </a:r>
          </a:p>
        </p:txBody>
      </p:sp>
    </p:spTree>
    <p:extLst>
      <p:ext uri="{BB962C8B-B14F-4D97-AF65-F5344CB8AC3E}">
        <p14:creationId xmlns:p14="http://schemas.microsoft.com/office/powerpoint/2010/main" val="917934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263188" cy="662781"/>
          </a:xfrm>
        </p:spPr>
        <p:txBody>
          <a:bodyPr>
            <a:normAutofit fontScale="90000"/>
          </a:bodyPr>
          <a:lstStyle/>
          <a:p>
            <a:pPr algn="l"/>
            <a:r>
              <a:rPr lang="en-US" dirty="0"/>
              <a:t>Typical Water Plant Operator Screen</a:t>
            </a:r>
          </a:p>
        </p:txBody>
      </p:sp>
      <p:pic>
        <p:nvPicPr>
          <p:cNvPr id="7" name="Picture 6" title="Water Plant Operator Scre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027906"/>
            <a:ext cx="10058400" cy="5120225"/>
          </a:xfrm>
          <a:prstGeom prst="rect">
            <a:avLst/>
          </a:prstGeom>
        </p:spPr>
      </p:pic>
    </p:spTree>
    <p:extLst>
      <p:ext uri="{BB962C8B-B14F-4D97-AF65-F5344CB8AC3E}">
        <p14:creationId xmlns:p14="http://schemas.microsoft.com/office/powerpoint/2010/main" val="1448155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l"/>
            <a:r>
              <a:rPr lang="en-US" b="1" dirty="0"/>
              <a:t>Packaging Line Control Screen (Demo)</a:t>
            </a:r>
          </a:p>
        </p:txBody>
      </p:sp>
      <p:pic>
        <p:nvPicPr>
          <p:cNvPr id="6" name="Content Placeholder 5" title="Packaging Line Control Scree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027906"/>
            <a:ext cx="9726551" cy="5107851"/>
          </a:xfrm>
        </p:spPr>
      </p:pic>
    </p:spTree>
    <p:extLst>
      <p:ext uri="{BB962C8B-B14F-4D97-AF65-F5344CB8AC3E}">
        <p14:creationId xmlns:p14="http://schemas.microsoft.com/office/powerpoint/2010/main" val="581789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336"/>
            <a:ext cx="10515600" cy="1325563"/>
          </a:xfrm>
        </p:spPr>
        <p:txBody>
          <a:bodyPr/>
          <a:lstStyle/>
          <a:p>
            <a:pPr algn="l"/>
            <a:r>
              <a:rPr lang="en-US" dirty="0"/>
              <a:t>What Kind of Control Can We Have?</a:t>
            </a:r>
          </a:p>
        </p:txBody>
      </p:sp>
      <p:sp>
        <p:nvSpPr>
          <p:cNvPr id="3" name="Content Placeholder 2"/>
          <p:cNvSpPr>
            <a:spLocks noGrp="1"/>
          </p:cNvSpPr>
          <p:nvPr>
            <p:ph idx="1"/>
          </p:nvPr>
        </p:nvSpPr>
        <p:spPr>
          <a:xfrm>
            <a:off x="838200" y="1429180"/>
            <a:ext cx="10886661" cy="4588426"/>
          </a:xfrm>
        </p:spPr>
        <p:txBody>
          <a:bodyPr>
            <a:noAutofit/>
          </a:bodyPr>
          <a:lstStyle/>
          <a:p>
            <a:pPr>
              <a:buFont typeface="Arial" panose="020B0604020202020204" pitchFamily="34" charset="0"/>
              <a:buChar char="•"/>
            </a:pPr>
            <a:r>
              <a:rPr lang="en-US" sz="3600" dirty="0"/>
              <a:t> START/STOP buttons</a:t>
            </a:r>
          </a:p>
          <a:p>
            <a:pPr>
              <a:buFont typeface="Arial" panose="020B0604020202020204" pitchFamily="34" charset="0"/>
              <a:buChar char="•"/>
            </a:pPr>
            <a:r>
              <a:rPr lang="en-US" sz="3600" dirty="0"/>
              <a:t> </a:t>
            </a:r>
            <a:r>
              <a:rPr lang="en-US" sz="3600" dirty="0" err="1"/>
              <a:t>Setpoint</a:t>
            </a:r>
            <a:r>
              <a:rPr lang="en-US" sz="3600" dirty="0"/>
              <a:t> entry keypads or sliders</a:t>
            </a:r>
          </a:p>
          <a:p>
            <a:pPr>
              <a:buFont typeface="Arial" panose="020B0604020202020204" pitchFamily="34" charset="0"/>
              <a:buChar char="•"/>
            </a:pPr>
            <a:r>
              <a:rPr lang="en-US" sz="3600" dirty="0"/>
              <a:t> Anything that it makes sense to have</a:t>
            </a:r>
          </a:p>
          <a:p>
            <a:pPr>
              <a:buFont typeface="Arial" panose="020B0604020202020204" pitchFamily="34" charset="0"/>
              <a:buChar char="•"/>
            </a:pPr>
            <a:endParaRPr lang="en-US" sz="1000" dirty="0"/>
          </a:p>
          <a:p>
            <a:r>
              <a:rPr lang="en-US" sz="3600" dirty="0"/>
              <a:t>SCADA can even do primary process control, but generally accepted engineering practices discourage this.</a:t>
            </a:r>
          </a:p>
          <a:p>
            <a:pPr lvl="1"/>
            <a:r>
              <a:rPr lang="en-US" sz="3600" dirty="0"/>
              <a:t>The process should be able to run “blind” (without a computer front-end)!</a:t>
            </a:r>
          </a:p>
        </p:txBody>
      </p:sp>
    </p:spTree>
    <p:extLst>
      <p:ext uri="{BB962C8B-B14F-4D97-AF65-F5344CB8AC3E}">
        <p14:creationId xmlns:p14="http://schemas.microsoft.com/office/powerpoint/2010/main" val="2180605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669"/>
            <a:ext cx="10515600" cy="1325563"/>
          </a:xfrm>
        </p:spPr>
        <p:txBody>
          <a:bodyPr/>
          <a:lstStyle/>
          <a:p>
            <a:pPr algn="l"/>
            <a:r>
              <a:rPr lang="en-US" dirty="0"/>
              <a:t>Historical Trend Display</a:t>
            </a:r>
          </a:p>
        </p:txBody>
      </p:sp>
      <p:pic>
        <p:nvPicPr>
          <p:cNvPr id="4" name="Content Placeholder 3" title="Historical Trend Displa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027905"/>
            <a:ext cx="9848216" cy="5240373"/>
          </a:xfrm>
        </p:spPr>
      </p:pic>
    </p:spTree>
    <p:extLst>
      <p:ext uri="{BB962C8B-B14F-4D97-AF65-F5344CB8AC3E}">
        <p14:creationId xmlns:p14="http://schemas.microsoft.com/office/powerpoint/2010/main" val="722194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Historical Data Logging and Trending</a:t>
            </a:r>
          </a:p>
        </p:txBody>
      </p:sp>
      <p:sp>
        <p:nvSpPr>
          <p:cNvPr id="3" name="Content Placeholder 2"/>
          <p:cNvSpPr>
            <a:spLocks noGrp="1"/>
          </p:cNvSpPr>
          <p:nvPr>
            <p:ph idx="1"/>
          </p:nvPr>
        </p:nvSpPr>
        <p:spPr>
          <a:xfrm>
            <a:off x="679173" y="1295538"/>
            <a:ext cx="11141766" cy="4787210"/>
          </a:xfrm>
        </p:spPr>
        <p:txBody>
          <a:bodyPr>
            <a:normAutofit fontScale="85000" lnSpcReduction="20000"/>
          </a:bodyPr>
          <a:lstStyle/>
          <a:p>
            <a:pPr marL="0" marR="0">
              <a:lnSpc>
                <a:spcPts val="700"/>
              </a:lnSpc>
              <a:spcBef>
                <a:spcPts val="20"/>
              </a:spcBef>
              <a:spcAft>
                <a:spcPts val="0"/>
              </a:spcAft>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r>
              <a:rPr lang="en-US" sz="3500" dirty="0"/>
              <a:t>Samples can be stored on a timed basis or ‘triggered’ meaning when a certain condition is met. </a:t>
            </a:r>
          </a:p>
          <a:p>
            <a:pPr lvl="1">
              <a:buFont typeface="Arial" panose="020B0604020202020204" pitchFamily="34" charset="0"/>
              <a:buChar char="•"/>
            </a:pPr>
            <a:r>
              <a:rPr lang="en-US" sz="3300" dirty="0"/>
              <a:t> </a:t>
            </a:r>
            <a:r>
              <a:rPr lang="en-US" sz="3500" dirty="0"/>
              <a:t>For example: sample the flow rate every time a valve opens … or just sample every 15 minutes.</a:t>
            </a:r>
          </a:p>
          <a:p>
            <a:pPr marL="0" indent="0">
              <a:buNone/>
            </a:pPr>
            <a:r>
              <a:rPr lang="en-US" sz="3500" dirty="0"/>
              <a:t> </a:t>
            </a:r>
          </a:p>
          <a:p>
            <a:r>
              <a:rPr lang="en-US" sz="3500" dirty="0"/>
              <a:t>Logged data can potentially be stored for thousands of separate process variables, and stored for several years (depending on the sample rate).</a:t>
            </a:r>
          </a:p>
          <a:p>
            <a:pPr marL="0" indent="0">
              <a:buNone/>
            </a:pPr>
            <a:endParaRPr lang="en-US" sz="3500" dirty="0"/>
          </a:p>
          <a:p>
            <a:r>
              <a:rPr lang="en-US" sz="3500" dirty="0"/>
              <a:t>Historical data, dating all the way back to when the system first went online, can be called up and displayed onscreen instantaneously.</a:t>
            </a:r>
          </a:p>
        </p:txBody>
      </p:sp>
    </p:spTree>
    <p:extLst>
      <p:ext uri="{BB962C8B-B14F-4D97-AF65-F5344CB8AC3E}">
        <p14:creationId xmlns:p14="http://schemas.microsoft.com/office/powerpoint/2010/main" val="207256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8004"/>
            <a:ext cx="10515600" cy="1325563"/>
          </a:xfrm>
        </p:spPr>
        <p:txBody>
          <a:bodyPr/>
          <a:lstStyle/>
          <a:p>
            <a:pPr algn="l"/>
            <a:r>
              <a:rPr lang="en-US" dirty="0"/>
              <a:t>Industrial Control Systems (ICS)</a:t>
            </a:r>
          </a:p>
        </p:txBody>
      </p:sp>
      <p:sp>
        <p:nvSpPr>
          <p:cNvPr id="3" name="Content Placeholder 2"/>
          <p:cNvSpPr>
            <a:spLocks noGrp="1"/>
          </p:cNvSpPr>
          <p:nvPr>
            <p:ph idx="1"/>
          </p:nvPr>
        </p:nvSpPr>
        <p:spPr>
          <a:xfrm>
            <a:off x="838200" y="1349107"/>
            <a:ext cx="10515600" cy="4351338"/>
          </a:xfrm>
        </p:spPr>
        <p:txBody>
          <a:bodyPr>
            <a:normAutofit/>
          </a:bodyPr>
          <a:lstStyle/>
          <a:p>
            <a:pPr>
              <a:buFont typeface="Arial" panose="020B0604020202020204" pitchFamily="34" charset="0"/>
              <a:buChar char="•"/>
            </a:pPr>
            <a:r>
              <a:rPr lang="en-US" sz="2800" dirty="0"/>
              <a:t> Control systems that are used in industrial production and critical infrastructures, such as electricity, water, wastewater, transportation, and oil</a:t>
            </a:r>
          </a:p>
          <a:p>
            <a:pPr>
              <a:buFont typeface="Arial" panose="020B0604020202020204" pitchFamily="34" charset="0"/>
              <a:buChar char="•"/>
            </a:pPr>
            <a:r>
              <a:rPr lang="en-US" sz="2800" dirty="0"/>
              <a:t> Information collected from remote stations is sent over communication links to remote station control devices (field devices) that collect data and act accordingly (i.e., opening valves, sending alerts)</a:t>
            </a:r>
          </a:p>
          <a:p>
            <a:pPr>
              <a:buFont typeface="Arial" panose="020B0604020202020204" pitchFamily="34" charset="0"/>
              <a:buChar char="•"/>
            </a:pPr>
            <a:r>
              <a:rPr lang="en-US" sz="2800" dirty="0"/>
              <a:t> Consist of </a:t>
            </a:r>
            <a:r>
              <a:rPr lang="en-US" sz="2800" b="1" dirty="0"/>
              <a:t>Supervisory Control and Data Acquisition (SCADA) </a:t>
            </a:r>
            <a:r>
              <a:rPr lang="en-US" sz="2800" dirty="0"/>
              <a:t>systems, </a:t>
            </a:r>
            <a:r>
              <a:rPr lang="en-US" sz="2800" b="1" dirty="0"/>
              <a:t>Distributed Control Systems (DCS)</a:t>
            </a:r>
            <a:r>
              <a:rPr lang="en-US" sz="2800" dirty="0"/>
              <a:t>,</a:t>
            </a:r>
            <a:r>
              <a:rPr lang="en-US" sz="2800" b="1" dirty="0"/>
              <a:t> Process Control Systems (PCS)</a:t>
            </a:r>
            <a:r>
              <a:rPr lang="en-US" sz="2800" dirty="0"/>
              <a:t>,</a:t>
            </a:r>
            <a:r>
              <a:rPr lang="en-US" sz="2800" b="1" dirty="0"/>
              <a:t> </a:t>
            </a:r>
            <a:r>
              <a:rPr lang="en-US" sz="2800" dirty="0"/>
              <a:t>and </a:t>
            </a:r>
            <a:r>
              <a:rPr lang="en-US" sz="2800" b="1" dirty="0"/>
              <a:t>Programmable Logic Controllers (PLCs)</a:t>
            </a:r>
          </a:p>
          <a:p>
            <a:pPr marL="457200" lvl="1" indent="0">
              <a:buNone/>
            </a:pPr>
            <a:endParaRPr lang="en-US" dirty="0"/>
          </a:p>
        </p:txBody>
      </p:sp>
    </p:spTree>
    <p:extLst>
      <p:ext uri="{BB962C8B-B14F-4D97-AF65-F5344CB8AC3E}">
        <p14:creationId xmlns:p14="http://schemas.microsoft.com/office/powerpoint/2010/main" val="2581836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dirty="0"/>
              <a:t>Alarms Display</a:t>
            </a:r>
          </a:p>
        </p:txBody>
      </p:sp>
      <p:pic>
        <p:nvPicPr>
          <p:cNvPr id="4" name="Content Placeholder 3" title="Alarms Displa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325225"/>
            <a:ext cx="9825507" cy="4329281"/>
          </a:xfrm>
        </p:spPr>
      </p:pic>
    </p:spTree>
    <p:extLst>
      <p:ext uri="{BB962C8B-B14F-4D97-AF65-F5344CB8AC3E}">
        <p14:creationId xmlns:p14="http://schemas.microsoft.com/office/powerpoint/2010/main" val="570643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188"/>
            <a:ext cx="10515600" cy="645528"/>
          </a:xfrm>
        </p:spPr>
        <p:txBody>
          <a:bodyPr>
            <a:noAutofit/>
          </a:bodyPr>
          <a:lstStyle/>
          <a:p>
            <a:pPr algn="l"/>
            <a:r>
              <a:rPr lang="en-US" dirty="0"/>
              <a:t>Alarms</a:t>
            </a:r>
          </a:p>
        </p:txBody>
      </p:sp>
      <p:sp>
        <p:nvSpPr>
          <p:cNvPr id="3" name="Content Placeholder 2"/>
          <p:cNvSpPr>
            <a:spLocks noGrp="1"/>
          </p:cNvSpPr>
          <p:nvPr>
            <p:ph idx="1"/>
          </p:nvPr>
        </p:nvSpPr>
        <p:spPr>
          <a:xfrm>
            <a:off x="838200" y="1351606"/>
            <a:ext cx="10412896" cy="5085346"/>
          </a:xfrm>
        </p:spPr>
        <p:txBody>
          <a:bodyPr>
            <a:noAutofit/>
          </a:bodyPr>
          <a:lstStyle/>
          <a:p>
            <a:pPr>
              <a:buFont typeface="Arial" panose="020B0604020202020204" pitchFamily="34" charset="0"/>
              <a:buChar char="•"/>
            </a:pPr>
            <a:r>
              <a:rPr lang="en-US" dirty="0"/>
              <a:t> Can be defined for analog and digital variables</a:t>
            </a:r>
          </a:p>
          <a:p>
            <a:pPr>
              <a:buFont typeface="Arial" panose="020B0604020202020204" pitchFamily="34" charset="0"/>
              <a:buChar char="•"/>
            </a:pPr>
            <a:r>
              <a:rPr lang="en-US" dirty="0"/>
              <a:t> Digital conditions can be alarmed when ON or OFF</a:t>
            </a:r>
          </a:p>
          <a:p>
            <a:pPr>
              <a:buFont typeface="Arial" panose="020B0604020202020204" pitchFamily="34" charset="0"/>
              <a:buChar char="•"/>
            </a:pPr>
            <a:r>
              <a:rPr lang="en-US" dirty="0"/>
              <a:t> Analog alarms can typically have separate thresholds for:</a:t>
            </a:r>
          </a:p>
          <a:p>
            <a:pPr lvl="1"/>
            <a:r>
              <a:rPr lang="en-US" dirty="0"/>
              <a:t>HIGH </a:t>
            </a:r>
            <a:r>
              <a:rPr lang="en-US" dirty="0" err="1"/>
              <a:t>HIGH</a:t>
            </a:r>
            <a:endParaRPr lang="en-US" dirty="0"/>
          </a:p>
          <a:p>
            <a:pPr lvl="1"/>
            <a:r>
              <a:rPr lang="en-US" dirty="0"/>
              <a:t>HIGH</a:t>
            </a:r>
          </a:p>
          <a:p>
            <a:pPr lvl="1"/>
            <a:r>
              <a:rPr lang="en-US" dirty="0"/>
              <a:t>LOW</a:t>
            </a:r>
          </a:p>
          <a:p>
            <a:pPr lvl="1"/>
            <a:r>
              <a:rPr lang="en-US" dirty="0"/>
              <a:t>LOW </a:t>
            </a:r>
            <a:r>
              <a:rPr lang="en-US" dirty="0" err="1"/>
              <a:t>LOW</a:t>
            </a:r>
            <a:endParaRPr lang="en-US" dirty="0"/>
          </a:p>
          <a:p>
            <a:pPr lvl="1"/>
            <a:r>
              <a:rPr lang="en-US" dirty="0"/>
              <a:t>RATE OF CHANGE</a:t>
            </a:r>
          </a:p>
          <a:p>
            <a:pPr lvl="1"/>
            <a:r>
              <a:rPr lang="en-US" dirty="0"/>
              <a:t>STANDARD DEVIATION</a:t>
            </a:r>
          </a:p>
          <a:p>
            <a:pPr>
              <a:buFont typeface="Arial" panose="020B0604020202020204" pitchFamily="34" charset="0"/>
              <a:buChar char="•"/>
            </a:pPr>
            <a:r>
              <a:rPr lang="en-US" dirty="0"/>
              <a:t> Can be displayed onscreen, as well as give an audible warning</a:t>
            </a:r>
          </a:p>
          <a:p>
            <a:pPr lvl="1"/>
            <a:r>
              <a:rPr lang="en-US" dirty="0"/>
              <a:t>Can be tied to a pager or text-message </a:t>
            </a:r>
            <a:r>
              <a:rPr lang="en-US" dirty="0" err="1"/>
              <a:t>dialout</a:t>
            </a:r>
            <a:endParaRPr lang="en-US" dirty="0"/>
          </a:p>
          <a:p>
            <a:pPr lvl="1"/>
            <a:r>
              <a:rPr lang="en-US" dirty="0"/>
              <a:t>Can be integrated to allow acknowledgement  from keypad</a:t>
            </a:r>
          </a:p>
          <a:p>
            <a:pPr>
              <a:buFont typeface="Arial" panose="020B0604020202020204" pitchFamily="34" charset="0"/>
              <a:buChar char="•"/>
            </a:pPr>
            <a:r>
              <a:rPr lang="en-US" dirty="0"/>
              <a:t> Alarms can also be defined by Boolean expression</a:t>
            </a:r>
          </a:p>
        </p:txBody>
      </p:sp>
    </p:spTree>
    <p:extLst>
      <p:ext uri="{BB962C8B-B14F-4D97-AF65-F5344CB8AC3E}">
        <p14:creationId xmlns:p14="http://schemas.microsoft.com/office/powerpoint/2010/main" val="1170548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Reports</a:t>
            </a:r>
          </a:p>
        </p:txBody>
      </p:sp>
      <p:sp>
        <p:nvSpPr>
          <p:cNvPr id="3" name="Content Placeholder 2"/>
          <p:cNvSpPr>
            <a:spLocks noGrp="1"/>
          </p:cNvSpPr>
          <p:nvPr>
            <p:ph idx="1"/>
          </p:nvPr>
        </p:nvSpPr>
        <p:spPr>
          <a:xfrm>
            <a:off x="838200" y="1561899"/>
            <a:ext cx="10515600" cy="4351338"/>
          </a:xfrm>
        </p:spPr>
        <p:txBody>
          <a:bodyPr>
            <a:noAutofit/>
          </a:bodyPr>
          <a:lstStyle/>
          <a:p>
            <a:pPr>
              <a:buFont typeface="Arial" panose="020B0604020202020204" pitchFamily="34" charset="0"/>
              <a:buChar char="•"/>
            </a:pPr>
            <a:r>
              <a:rPr lang="en-US" sz="2800" dirty="0"/>
              <a:t> Like trends, they can be time-based or trigger-based</a:t>
            </a:r>
          </a:p>
          <a:p>
            <a:pPr lvl="1"/>
            <a:r>
              <a:rPr lang="en-US" sz="2800" dirty="0"/>
              <a:t>End of cycle, shift, day, week, month, year, whatever</a:t>
            </a:r>
          </a:p>
          <a:p>
            <a:pPr>
              <a:buFont typeface="Arial" panose="020B0604020202020204" pitchFamily="34" charset="0"/>
              <a:buChar char="•"/>
            </a:pPr>
            <a:r>
              <a:rPr lang="en-US" sz="2800" dirty="0"/>
              <a:t> Reports can contain any information that the system has collected, going back to the beginning.</a:t>
            </a:r>
          </a:p>
          <a:p>
            <a:pPr>
              <a:buFont typeface="Arial" panose="020B0604020202020204" pitchFamily="34" charset="0"/>
              <a:buChar char="•"/>
            </a:pPr>
            <a:r>
              <a:rPr lang="en-US" sz="2800" dirty="0"/>
              <a:t> They are sometimes used as batch/job audit paperwork.</a:t>
            </a:r>
          </a:p>
          <a:p>
            <a:pPr>
              <a:buFont typeface="Arial" panose="020B0604020202020204" pitchFamily="34" charset="0"/>
              <a:buChar char="•"/>
            </a:pPr>
            <a:r>
              <a:rPr lang="en-US" sz="2800" dirty="0"/>
              <a:t> Reports can be exported and distributed using a variety of formats (.csv and .pdf files) and methods, such </a:t>
            </a:r>
            <a:r>
              <a:rPr lang="en-US" sz="2800"/>
              <a:t>as email.</a:t>
            </a:r>
            <a:endParaRPr lang="en-US" sz="2800" dirty="0"/>
          </a:p>
          <a:p>
            <a:pPr>
              <a:buFont typeface="Arial" panose="020B0604020202020204" pitchFamily="34" charset="0"/>
              <a:buChar char="•"/>
            </a:pPr>
            <a:r>
              <a:rPr lang="en-US" sz="2800" dirty="0"/>
              <a:t> It is also possible to generate reports in webpage format and publish them automatically to an internet/intranet website.</a:t>
            </a:r>
          </a:p>
        </p:txBody>
      </p:sp>
    </p:spTree>
    <p:extLst>
      <p:ext uri="{BB962C8B-B14F-4D97-AF65-F5344CB8AC3E}">
        <p14:creationId xmlns:p14="http://schemas.microsoft.com/office/powerpoint/2010/main" val="3616595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Responsibility</a:t>
            </a:r>
          </a:p>
        </p:txBody>
      </p:sp>
    </p:spTree>
    <p:extLst>
      <p:ext uri="{BB962C8B-B14F-4D97-AF65-F5344CB8AC3E}">
        <p14:creationId xmlns:p14="http://schemas.microsoft.com/office/powerpoint/2010/main" val="53027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 is SCADA?</a:t>
            </a:r>
          </a:p>
        </p:txBody>
      </p:sp>
      <p:sp>
        <p:nvSpPr>
          <p:cNvPr id="3" name="Content Placeholder 2"/>
          <p:cNvSpPr>
            <a:spLocks noGrp="1"/>
          </p:cNvSpPr>
          <p:nvPr>
            <p:ph idx="1"/>
          </p:nvPr>
        </p:nvSpPr>
        <p:spPr>
          <a:xfrm>
            <a:off x="296214" y="1271837"/>
            <a:ext cx="11703629" cy="4227442"/>
          </a:xfrm>
        </p:spPr>
        <p:txBody>
          <a:bodyPr>
            <a:normAutofit fontScale="92500" lnSpcReduction="10000"/>
          </a:bodyPr>
          <a:lstStyle/>
          <a:p>
            <a:pPr marL="529590" marR="0">
              <a:lnSpc>
                <a:spcPct val="115000"/>
              </a:lnSpc>
              <a:spcBef>
                <a:spcPts val="430"/>
              </a:spcBef>
              <a:spcAft>
                <a:spcPts val="0"/>
              </a:spcAft>
              <a:tabLst>
                <a:tab pos="800100" algn="l"/>
              </a:tabLst>
            </a:pPr>
            <a:r>
              <a:rPr lang="en-US" sz="3500" spc="15" dirty="0">
                <a:ea typeface="Arial" panose="020B0604020202020204" pitchFamily="34" charset="0"/>
                <a:cs typeface="Times New Roman" panose="02020603050405020304" pitchFamily="18" charset="0"/>
              </a:rPr>
              <a:t>It</a:t>
            </a:r>
            <a:r>
              <a:rPr lang="en-US" sz="3500" spc="30" dirty="0">
                <a:ea typeface="Arial" panose="020B0604020202020204" pitchFamily="34" charset="0"/>
                <a:cs typeface="Times New Roman" panose="02020603050405020304" pitchFamily="18" charset="0"/>
              </a:rPr>
              <a:t>’</a:t>
            </a:r>
            <a:r>
              <a:rPr lang="en-US" sz="3500" dirty="0">
                <a:ea typeface="Arial" panose="020B0604020202020204" pitchFamily="34" charset="0"/>
                <a:cs typeface="Times New Roman" panose="02020603050405020304" pitchFamily="18" charset="0"/>
              </a:rPr>
              <a:t>s</a:t>
            </a:r>
            <a:r>
              <a:rPr lang="en-US" sz="3500" spc="-125" dirty="0">
                <a:ea typeface="Arial" panose="020B0604020202020204" pitchFamily="34" charset="0"/>
                <a:cs typeface="Times New Roman" panose="02020603050405020304" pitchFamily="18" charset="0"/>
              </a:rPr>
              <a:t> </a:t>
            </a:r>
            <a:r>
              <a:rPr lang="en-US" sz="3500" spc="30" dirty="0">
                <a:ea typeface="Arial" panose="020B0604020202020204" pitchFamily="34" charset="0"/>
                <a:cs typeface="Times New Roman" panose="02020603050405020304" pitchFamily="18" charset="0"/>
              </a:rPr>
              <a:t>a</a:t>
            </a:r>
            <a:r>
              <a:rPr lang="en-US" sz="3500" dirty="0">
                <a:ea typeface="Arial" panose="020B0604020202020204" pitchFamily="34" charset="0"/>
                <a:cs typeface="Times New Roman" panose="02020603050405020304" pitchFamily="18" charset="0"/>
              </a:rPr>
              <a:t>n</a:t>
            </a:r>
            <a:r>
              <a:rPr lang="en-US" sz="3500" spc="-140" dirty="0">
                <a:ea typeface="Arial" panose="020B0604020202020204" pitchFamily="34" charset="0"/>
                <a:cs typeface="Times New Roman" panose="02020603050405020304" pitchFamily="18" charset="0"/>
              </a:rPr>
              <a:t> </a:t>
            </a:r>
            <a:r>
              <a:rPr lang="en-US" sz="3500" spc="30" dirty="0">
                <a:ea typeface="Arial" panose="020B0604020202020204" pitchFamily="34" charset="0"/>
                <a:cs typeface="Times New Roman" panose="02020603050405020304" pitchFamily="18" charset="0"/>
              </a:rPr>
              <a:t>a</a:t>
            </a:r>
            <a:r>
              <a:rPr lang="en-US" sz="3500" spc="50" dirty="0">
                <a:ea typeface="Arial" panose="020B0604020202020204" pitchFamily="34" charset="0"/>
                <a:cs typeface="Times New Roman" panose="02020603050405020304" pitchFamily="18" charset="0"/>
              </a:rPr>
              <a:t>c</a:t>
            </a:r>
            <a:r>
              <a:rPr lang="en-US" sz="3500" dirty="0">
                <a:ea typeface="Arial" panose="020B0604020202020204" pitchFamily="34" charset="0"/>
                <a:cs typeface="Times New Roman" panose="02020603050405020304" pitchFamily="18" charset="0"/>
              </a:rPr>
              <a:t>r</a:t>
            </a:r>
            <a:r>
              <a:rPr lang="en-US" sz="3500" spc="30" dirty="0">
                <a:ea typeface="Arial" panose="020B0604020202020204" pitchFamily="34" charset="0"/>
                <a:cs typeface="Times New Roman" panose="02020603050405020304" pitchFamily="18" charset="0"/>
              </a:rPr>
              <a:t>o</a:t>
            </a:r>
            <a:r>
              <a:rPr lang="en-US" sz="3500" spc="-65" dirty="0">
                <a:ea typeface="Arial" panose="020B0604020202020204" pitchFamily="34" charset="0"/>
                <a:cs typeface="Times New Roman" panose="02020603050405020304" pitchFamily="18" charset="0"/>
              </a:rPr>
              <a:t>n</a:t>
            </a:r>
            <a:r>
              <a:rPr lang="en-US" sz="3500" spc="50" dirty="0">
                <a:ea typeface="Arial" panose="020B0604020202020204" pitchFamily="34" charset="0"/>
                <a:cs typeface="Times New Roman" panose="02020603050405020304" pitchFamily="18" charset="0"/>
              </a:rPr>
              <a:t>y</a:t>
            </a:r>
            <a:r>
              <a:rPr lang="en-US" sz="3500" dirty="0">
                <a:ea typeface="Arial" panose="020B0604020202020204" pitchFamily="34" charset="0"/>
                <a:cs typeface="Times New Roman" panose="02020603050405020304" pitchFamily="18" charset="0"/>
              </a:rPr>
              <a:t>m</a:t>
            </a:r>
            <a:r>
              <a:rPr lang="en-US" sz="3500" spc="-125" dirty="0">
                <a:ea typeface="Arial" panose="020B0604020202020204" pitchFamily="34" charset="0"/>
                <a:cs typeface="Times New Roman" panose="02020603050405020304" pitchFamily="18" charset="0"/>
              </a:rPr>
              <a:t> </a:t>
            </a:r>
            <a:r>
              <a:rPr lang="en-US" sz="3500" spc="15" dirty="0">
                <a:ea typeface="Arial" panose="020B0604020202020204" pitchFamily="34" charset="0"/>
                <a:cs typeface="Times New Roman" panose="02020603050405020304" pitchFamily="18" charset="0"/>
              </a:rPr>
              <a:t>t</a:t>
            </a:r>
            <a:r>
              <a:rPr lang="en-US" sz="3500" spc="-65" dirty="0">
                <a:ea typeface="Arial" panose="020B0604020202020204" pitchFamily="34" charset="0"/>
                <a:cs typeface="Times New Roman" panose="02020603050405020304" pitchFamily="18" charset="0"/>
              </a:rPr>
              <a:t>h</a:t>
            </a:r>
            <a:r>
              <a:rPr lang="en-US" sz="3500" spc="30" dirty="0">
                <a:ea typeface="Arial" panose="020B0604020202020204" pitchFamily="34" charset="0"/>
                <a:cs typeface="Times New Roman" panose="02020603050405020304" pitchFamily="18" charset="0"/>
              </a:rPr>
              <a:t>a</a:t>
            </a:r>
            <a:r>
              <a:rPr lang="en-US" sz="3500" dirty="0">
                <a:ea typeface="Arial" panose="020B0604020202020204" pitchFamily="34" charset="0"/>
                <a:cs typeface="Times New Roman" panose="02020603050405020304" pitchFamily="18" charset="0"/>
              </a:rPr>
              <a:t>t</a:t>
            </a:r>
            <a:r>
              <a:rPr lang="en-US" sz="3500" spc="-60" dirty="0">
                <a:ea typeface="Arial" panose="020B0604020202020204" pitchFamily="34" charset="0"/>
                <a:cs typeface="Times New Roman" panose="02020603050405020304" pitchFamily="18" charset="0"/>
              </a:rPr>
              <a:t> </a:t>
            </a:r>
            <a:r>
              <a:rPr lang="en-US" sz="3500" spc="50" dirty="0">
                <a:ea typeface="Arial" panose="020B0604020202020204" pitchFamily="34" charset="0"/>
                <a:cs typeface="Times New Roman" panose="02020603050405020304" pitchFamily="18" charset="0"/>
              </a:rPr>
              <a:t>s</a:t>
            </a:r>
            <a:r>
              <a:rPr lang="en-US" sz="3500" spc="15" dirty="0">
                <a:ea typeface="Arial" panose="020B0604020202020204" pitchFamily="34" charset="0"/>
                <a:cs typeface="Times New Roman" panose="02020603050405020304" pitchFamily="18" charset="0"/>
              </a:rPr>
              <a:t>t</a:t>
            </a:r>
            <a:r>
              <a:rPr lang="en-US" sz="3500" spc="30" dirty="0">
                <a:ea typeface="Arial" panose="020B0604020202020204" pitchFamily="34" charset="0"/>
                <a:cs typeface="Times New Roman" panose="02020603050405020304" pitchFamily="18" charset="0"/>
              </a:rPr>
              <a:t>a</a:t>
            </a:r>
            <a:r>
              <a:rPr lang="en-US" sz="3500" spc="-65" dirty="0">
                <a:ea typeface="Arial" panose="020B0604020202020204" pitchFamily="34" charset="0"/>
                <a:cs typeface="Times New Roman" panose="02020603050405020304" pitchFamily="18" charset="0"/>
              </a:rPr>
              <a:t>nd</a:t>
            </a:r>
            <a:r>
              <a:rPr lang="en-US" sz="3500" dirty="0">
                <a:ea typeface="Arial" panose="020B0604020202020204" pitchFamily="34" charset="0"/>
                <a:cs typeface="Times New Roman" panose="02020603050405020304" pitchFamily="18" charset="0"/>
              </a:rPr>
              <a:t>s</a:t>
            </a:r>
            <a:r>
              <a:rPr lang="en-US" sz="3500" spc="-30" dirty="0">
                <a:ea typeface="Arial" panose="020B0604020202020204" pitchFamily="34" charset="0"/>
                <a:cs typeface="Times New Roman" panose="02020603050405020304" pitchFamily="18" charset="0"/>
              </a:rPr>
              <a:t> </a:t>
            </a:r>
            <a:r>
              <a:rPr lang="en-US" sz="3500" spc="15" dirty="0">
                <a:ea typeface="Arial" panose="020B0604020202020204" pitchFamily="34" charset="0"/>
                <a:cs typeface="Times New Roman" panose="02020603050405020304" pitchFamily="18" charset="0"/>
              </a:rPr>
              <a:t>f</a:t>
            </a:r>
            <a:r>
              <a:rPr lang="en-US" sz="3500" spc="30" dirty="0">
                <a:ea typeface="Arial" panose="020B0604020202020204" pitchFamily="34" charset="0"/>
                <a:cs typeface="Times New Roman" panose="02020603050405020304" pitchFamily="18" charset="0"/>
              </a:rPr>
              <a:t>o</a:t>
            </a:r>
            <a:r>
              <a:rPr lang="en-US" sz="3500" dirty="0">
                <a:ea typeface="Arial" panose="020B0604020202020204" pitchFamily="34" charset="0"/>
                <a:cs typeface="Times New Roman" panose="02020603050405020304" pitchFamily="18" charset="0"/>
              </a:rPr>
              <a:t>r</a:t>
            </a:r>
            <a:endParaRPr lang="en-US" sz="3500" dirty="0">
              <a:ea typeface="Calibri" panose="020F0502020204030204" pitchFamily="34" charset="0"/>
              <a:cs typeface="Times New Roman" panose="02020603050405020304" pitchFamily="18" charset="0"/>
            </a:endParaRPr>
          </a:p>
          <a:p>
            <a:pPr marL="1273048" lvl="1">
              <a:lnSpc>
                <a:spcPct val="115000"/>
              </a:lnSpc>
              <a:spcBef>
                <a:spcPts val="290"/>
              </a:spcBef>
              <a:spcAft>
                <a:spcPts val="0"/>
              </a:spcAft>
              <a:tabLst>
                <a:tab pos="1206500" algn="l"/>
              </a:tabLst>
            </a:pPr>
            <a:r>
              <a:rPr lang="en-US" sz="3000" b="1" dirty="0">
                <a:solidFill>
                  <a:srgbClr val="00206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Times New Roman" panose="02020603050405020304" pitchFamily="18" charset="0"/>
              </a:rPr>
              <a:t>S</a:t>
            </a:r>
            <a:r>
              <a:rPr lang="en-US" sz="3000" spc="-65" dirty="0">
                <a:solidFill>
                  <a:srgbClr val="002060"/>
                </a:solidFill>
                <a:latin typeface="Arial" panose="020B0604020202020204" pitchFamily="34" charset="0"/>
                <a:ea typeface="Arial" panose="020B0604020202020204" pitchFamily="34" charset="0"/>
                <a:cs typeface="Times New Roman" panose="02020603050405020304" pitchFamily="18" charset="0"/>
              </a:rPr>
              <a:t>up</a:t>
            </a:r>
            <a:r>
              <a:rPr lang="en-US" sz="3000" spc="30" dirty="0">
                <a:solidFill>
                  <a:srgbClr val="002060"/>
                </a:solidFill>
                <a:latin typeface="Arial" panose="020B0604020202020204" pitchFamily="34" charset="0"/>
                <a:ea typeface="Arial" panose="020B0604020202020204" pitchFamily="34" charset="0"/>
                <a:cs typeface="Times New Roman" panose="02020603050405020304" pitchFamily="18" charset="0"/>
              </a:rPr>
              <a:t>e</a:t>
            </a:r>
            <a:r>
              <a:rPr lang="en-US" sz="3000" dirty="0">
                <a:solidFill>
                  <a:srgbClr val="002060"/>
                </a:solidFill>
                <a:latin typeface="Arial" panose="020B0604020202020204" pitchFamily="34" charset="0"/>
                <a:ea typeface="Arial" panose="020B0604020202020204" pitchFamily="34" charset="0"/>
                <a:cs typeface="Times New Roman" panose="02020603050405020304" pitchFamily="18" charset="0"/>
              </a:rPr>
              <a:t>r</a:t>
            </a:r>
            <a:r>
              <a:rPr lang="en-US" sz="3000" spc="50" dirty="0">
                <a:solidFill>
                  <a:srgbClr val="002060"/>
                </a:solidFill>
                <a:latin typeface="Arial" panose="020B0604020202020204" pitchFamily="34" charset="0"/>
                <a:ea typeface="Arial" panose="020B0604020202020204" pitchFamily="34" charset="0"/>
                <a:cs typeface="Times New Roman" panose="02020603050405020304" pitchFamily="18" charset="0"/>
              </a:rPr>
              <a:t>v</a:t>
            </a:r>
            <a:r>
              <a:rPr lang="en-US" sz="3000" spc="30" dirty="0">
                <a:solidFill>
                  <a:srgbClr val="002060"/>
                </a:solidFill>
                <a:latin typeface="Arial" panose="020B0604020202020204" pitchFamily="34" charset="0"/>
                <a:ea typeface="Arial" panose="020B0604020202020204" pitchFamily="34" charset="0"/>
                <a:cs typeface="Times New Roman" panose="02020603050405020304" pitchFamily="18" charset="0"/>
              </a:rPr>
              <a:t>i</a:t>
            </a:r>
            <a:r>
              <a:rPr lang="en-US" sz="3000" spc="50" dirty="0">
                <a:solidFill>
                  <a:srgbClr val="002060"/>
                </a:solidFill>
                <a:latin typeface="Arial" panose="020B0604020202020204" pitchFamily="34" charset="0"/>
                <a:ea typeface="Arial" panose="020B0604020202020204" pitchFamily="34" charset="0"/>
                <a:cs typeface="Times New Roman" panose="02020603050405020304" pitchFamily="18" charset="0"/>
              </a:rPr>
              <a:t>s</a:t>
            </a:r>
            <a:r>
              <a:rPr lang="en-US" sz="3000" spc="30" dirty="0">
                <a:solidFill>
                  <a:srgbClr val="002060"/>
                </a:solidFill>
                <a:latin typeface="Arial" panose="020B0604020202020204" pitchFamily="34" charset="0"/>
                <a:ea typeface="Arial" panose="020B0604020202020204" pitchFamily="34" charset="0"/>
                <a:cs typeface="Times New Roman" panose="02020603050405020304" pitchFamily="18" charset="0"/>
              </a:rPr>
              <a:t>o</a:t>
            </a:r>
            <a:r>
              <a:rPr lang="en-US" sz="3000" dirty="0">
                <a:solidFill>
                  <a:srgbClr val="002060"/>
                </a:solidFill>
                <a:latin typeface="Arial" panose="020B0604020202020204" pitchFamily="34" charset="0"/>
                <a:ea typeface="Arial" panose="020B0604020202020204" pitchFamily="34" charset="0"/>
                <a:cs typeface="Times New Roman" panose="02020603050405020304" pitchFamily="18" charset="0"/>
              </a:rPr>
              <a:t>ry</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273048" lvl="1">
              <a:lnSpc>
                <a:spcPct val="115000"/>
              </a:lnSpc>
              <a:spcBef>
                <a:spcPts val="385"/>
              </a:spcBef>
              <a:spcAft>
                <a:spcPts val="0"/>
              </a:spcAft>
              <a:tabLst>
                <a:tab pos="1206500" algn="l"/>
              </a:tabLst>
            </a:pPr>
            <a:r>
              <a:rPr lang="en-US" sz="3000" b="1" spc="-15" dirty="0">
                <a:solidFill>
                  <a:srgbClr val="00206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Times New Roman" panose="02020603050405020304" pitchFamily="18" charset="0"/>
              </a:rPr>
              <a:t>C</a:t>
            </a:r>
            <a:r>
              <a:rPr lang="en-US" sz="3000" spc="30" dirty="0">
                <a:solidFill>
                  <a:srgbClr val="002060"/>
                </a:solidFill>
                <a:latin typeface="Arial" panose="020B0604020202020204" pitchFamily="34" charset="0"/>
                <a:ea typeface="Arial" panose="020B0604020202020204" pitchFamily="34" charset="0"/>
                <a:cs typeface="Times New Roman" panose="02020603050405020304" pitchFamily="18" charset="0"/>
              </a:rPr>
              <a:t>o</a:t>
            </a:r>
            <a:r>
              <a:rPr lang="en-US" sz="3000" spc="-65" dirty="0">
                <a:solidFill>
                  <a:srgbClr val="002060"/>
                </a:solidFill>
                <a:latin typeface="Arial" panose="020B0604020202020204" pitchFamily="34" charset="0"/>
                <a:ea typeface="Arial" panose="020B0604020202020204" pitchFamily="34" charset="0"/>
                <a:cs typeface="Times New Roman" panose="02020603050405020304" pitchFamily="18" charset="0"/>
              </a:rPr>
              <a:t>n</a:t>
            </a:r>
            <a:r>
              <a:rPr lang="en-US" sz="3000" spc="15" dirty="0">
                <a:solidFill>
                  <a:srgbClr val="002060"/>
                </a:solidFill>
                <a:latin typeface="Arial" panose="020B0604020202020204" pitchFamily="34" charset="0"/>
                <a:ea typeface="Arial" panose="020B0604020202020204" pitchFamily="34" charset="0"/>
                <a:cs typeface="Times New Roman" panose="02020603050405020304" pitchFamily="18" charset="0"/>
              </a:rPr>
              <a:t>t</a:t>
            </a:r>
            <a:r>
              <a:rPr lang="en-US" sz="3000" dirty="0">
                <a:solidFill>
                  <a:srgbClr val="002060"/>
                </a:solidFill>
                <a:latin typeface="Arial" panose="020B0604020202020204" pitchFamily="34" charset="0"/>
                <a:ea typeface="Arial" panose="020B0604020202020204" pitchFamily="34" charset="0"/>
                <a:cs typeface="Times New Roman" panose="02020603050405020304" pitchFamily="18" charset="0"/>
              </a:rPr>
              <a:t>r</a:t>
            </a:r>
            <a:r>
              <a:rPr lang="en-US" sz="3000" spc="30" dirty="0">
                <a:solidFill>
                  <a:srgbClr val="002060"/>
                </a:solidFill>
                <a:latin typeface="Arial" panose="020B0604020202020204" pitchFamily="34" charset="0"/>
                <a:ea typeface="Arial" panose="020B0604020202020204" pitchFamily="34" charset="0"/>
                <a:cs typeface="Times New Roman" panose="02020603050405020304" pitchFamily="18" charset="0"/>
              </a:rPr>
              <a:t>ol</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273048" lvl="1">
              <a:lnSpc>
                <a:spcPct val="115000"/>
              </a:lnSpc>
              <a:spcBef>
                <a:spcPts val="290"/>
              </a:spcBef>
              <a:spcAft>
                <a:spcPts val="0"/>
              </a:spcAft>
              <a:tabLst>
                <a:tab pos="1206500" algn="l"/>
              </a:tabLst>
            </a:pPr>
            <a:r>
              <a:rPr lang="en-US" sz="3000" b="1" spc="-15" dirty="0">
                <a:solidFill>
                  <a:srgbClr val="00206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Times New Roman" panose="02020603050405020304" pitchFamily="18" charset="0"/>
              </a:rPr>
              <a:t>A</a:t>
            </a:r>
            <a:r>
              <a:rPr lang="en-US" sz="3000" spc="-65" dirty="0">
                <a:solidFill>
                  <a:srgbClr val="002060"/>
                </a:solidFill>
                <a:latin typeface="Arial" panose="020B0604020202020204" pitchFamily="34" charset="0"/>
                <a:ea typeface="Arial" panose="020B0604020202020204" pitchFamily="34" charset="0"/>
                <a:cs typeface="Times New Roman" panose="02020603050405020304" pitchFamily="18" charset="0"/>
              </a:rPr>
              <a:t>nd</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273048" lvl="1">
              <a:lnSpc>
                <a:spcPct val="115000"/>
              </a:lnSpc>
              <a:spcBef>
                <a:spcPts val="385"/>
              </a:spcBef>
              <a:spcAft>
                <a:spcPts val="0"/>
              </a:spcAft>
              <a:tabLst>
                <a:tab pos="1206500" algn="l"/>
              </a:tabLst>
            </a:pPr>
            <a:r>
              <a:rPr lang="en-US" sz="3000" b="1" spc="-15" dirty="0">
                <a:solidFill>
                  <a:srgbClr val="00206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Times New Roman" panose="02020603050405020304" pitchFamily="18" charset="0"/>
              </a:rPr>
              <a:t>D</a:t>
            </a:r>
            <a:r>
              <a:rPr lang="en-US" sz="3000" spc="30" dirty="0">
                <a:solidFill>
                  <a:srgbClr val="002060"/>
                </a:solidFill>
                <a:latin typeface="Arial" panose="020B0604020202020204" pitchFamily="34" charset="0"/>
                <a:ea typeface="Arial" panose="020B0604020202020204" pitchFamily="34" charset="0"/>
                <a:cs typeface="Times New Roman" panose="02020603050405020304" pitchFamily="18" charset="0"/>
              </a:rPr>
              <a:t>a</a:t>
            </a:r>
            <a:r>
              <a:rPr lang="en-US" sz="3000" spc="15" dirty="0">
                <a:solidFill>
                  <a:srgbClr val="002060"/>
                </a:solidFill>
                <a:latin typeface="Arial" panose="020B0604020202020204" pitchFamily="34" charset="0"/>
                <a:ea typeface="Arial" panose="020B0604020202020204" pitchFamily="34" charset="0"/>
                <a:cs typeface="Times New Roman" panose="02020603050405020304" pitchFamily="18" charset="0"/>
              </a:rPr>
              <a:t>ta</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273048" lvl="1">
              <a:lnSpc>
                <a:spcPct val="115000"/>
              </a:lnSpc>
              <a:spcBef>
                <a:spcPts val="290"/>
              </a:spcBef>
              <a:spcAft>
                <a:spcPts val="0"/>
              </a:spcAft>
              <a:tabLst>
                <a:tab pos="1206500" algn="l"/>
              </a:tabLst>
            </a:pPr>
            <a:r>
              <a:rPr lang="en-US" sz="3000" b="1" spc="-15" dirty="0">
                <a:solidFill>
                  <a:srgbClr val="00206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Times New Roman" panose="02020603050405020304" pitchFamily="18" charset="0"/>
              </a:rPr>
              <a:t>A</a:t>
            </a:r>
            <a:r>
              <a:rPr lang="en-US" sz="3000" spc="50" dirty="0">
                <a:solidFill>
                  <a:srgbClr val="002060"/>
                </a:solidFill>
                <a:latin typeface="Arial" panose="020B0604020202020204" pitchFamily="34" charset="0"/>
                <a:ea typeface="Arial" panose="020B0604020202020204" pitchFamily="34" charset="0"/>
                <a:cs typeface="Times New Roman" panose="02020603050405020304" pitchFamily="18" charset="0"/>
              </a:rPr>
              <a:t>c</a:t>
            </a:r>
            <a:r>
              <a:rPr lang="en-US" sz="3000" spc="-65" dirty="0">
                <a:solidFill>
                  <a:srgbClr val="002060"/>
                </a:solidFill>
                <a:latin typeface="Arial" panose="020B0604020202020204" pitchFamily="34" charset="0"/>
                <a:ea typeface="Arial" panose="020B0604020202020204" pitchFamily="34" charset="0"/>
                <a:cs typeface="Times New Roman" panose="02020603050405020304" pitchFamily="18" charset="0"/>
              </a:rPr>
              <a:t>qu</a:t>
            </a:r>
            <a:r>
              <a:rPr lang="en-US" sz="3000" spc="30" dirty="0">
                <a:solidFill>
                  <a:srgbClr val="002060"/>
                </a:solidFill>
                <a:latin typeface="Arial" panose="020B0604020202020204" pitchFamily="34" charset="0"/>
                <a:ea typeface="Arial" panose="020B0604020202020204" pitchFamily="34" charset="0"/>
                <a:cs typeface="Times New Roman" panose="02020603050405020304" pitchFamily="18" charset="0"/>
              </a:rPr>
              <a:t>i</a:t>
            </a:r>
            <a:r>
              <a:rPr lang="en-US" sz="3000" spc="50" dirty="0">
                <a:solidFill>
                  <a:srgbClr val="002060"/>
                </a:solidFill>
                <a:latin typeface="Arial" panose="020B0604020202020204" pitchFamily="34" charset="0"/>
                <a:ea typeface="Arial" panose="020B0604020202020204" pitchFamily="34" charset="0"/>
                <a:cs typeface="Times New Roman" panose="02020603050405020304" pitchFamily="18" charset="0"/>
              </a:rPr>
              <a:t>s</a:t>
            </a:r>
            <a:r>
              <a:rPr lang="en-US" sz="3000" spc="30" dirty="0">
                <a:solidFill>
                  <a:srgbClr val="002060"/>
                </a:solidFill>
                <a:latin typeface="Arial" panose="020B0604020202020204" pitchFamily="34" charset="0"/>
                <a:ea typeface="Arial" panose="020B0604020202020204" pitchFamily="34" charset="0"/>
                <a:cs typeface="Times New Roman" panose="02020603050405020304" pitchFamily="18" charset="0"/>
              </a:rPr>
              <a:t>i</a:t>
            </a:r>
            <a:r>
              <a:rPr lang="en-US" sz="3000" spc="15" dirty="0">
                <a:solidFill>
                  <a:srgbClr val="002060"/>
                </a:solidFill>
                <a:latin typeface="Arial" panose="020B0604020202020204" pitchFamily="34" charset="0"/>
                <a:ea typeface="Arial" panose="020B0604020202020204" pitchFamily="34" charset="0"/>
                <a:cs typeface="Times New Roman" panose="02020603050405020304" pitchFamily="18" charset="0"/>
              </a:rPr>
              <a:t>t</a:t>
            </a:r>
            <a:r>
              <a:rPr lang="en-US" sz="3000" spc="30" dirty="0">
                <a:solidFill>
                  <a:srgbClr val="002060"/>
                </a:solidFill>
                <a:latin typeface="Arial" panose="020B0604020202020204" pitchFamily="34" charset="0"/>
                <a:ea typeface="Arial" panose="020B0604020202020204" pitchFamily="34" charset="0"/>
                <a:cs typeface="Times New Roman" panose="02020603050405020304" pitchFamily="18" charset="0"/>
              </a:rPr>
              <a:t>io</a:t>
            </a:r>
            <a:r>
              <a:rPr lang="en-US" sz="3000" dirty="0">
                <a:solidFill>
                  <a:srgbClr val="002060"/>
                </a:solidFill>
                <a:latin typeface="Arial" panose="020B0604020202020204" pitchFamily="34" charset="0"/>
                <a:ea typeface="Arial" panose="020B0604020202020204" pitchFamily="34" charset="0"/>
                <a:cs typeface="Times New Roman" panose="02020603050405020304" pitchFamily="18" charset="0"/>
              </a:rPr>
              <a:t>n</a:t>
            </a:r>
          </a:p>
          <a:p>
            <a:pPr marL="1273048" lvl="1">
              <a:lnSpc>
                <a:spcPct val="115000"/>
              </a:lnSpc>
              <a:spcBef>
                <a:spcPts val="290"/>
              </a:spcBef>
              <a:spcAft>
                <a:spcPts val="0"/>
              </a:spcAft>
              <a:tabLst>
                <a:tab pos="12065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ts val="550"/>
              </a:lnSpc>
              <a:spcBef>
                <a:spcPts val="25"/>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528955" marR="144145" indent="0">
              <a:lnSpc>
                <a:spcPts val="2110"/>
              </a:lnSpc>
              <a:spcBef>
                <a:spcPts val="0"/>
              </a:spcBef>
              <a:spcAft>
                <a:spcPts val="0"/>
              </a:spcAft>
              <a:buNone/>
              <a:tabLst>
                <a:tab pos="800100" algn="l"/>
              </a:tabLst>
            </a:pPr>
            <a:endParaRPr lang="en-US" sz="2800" dirty="0">
              <a:latin typeface="Arial" panose="020B0604020202020204" pitchFamily="34" charset="0"/>
              <a:ea typeface="Arial" panose="020B0604020202020204" pitchFamily="34" charset="0"/>
              <a:cs typeface="Times New Roman" panose="02020603050405020304" pitchFamily="18" charset="0"/>
            </a:endParaRPr>
          </a:p>
          <a:p>
            <a:pPr marL="528955" marR="144145" indent="0">
              <a:lnSpc>
                <a:spcPts val="2110"/>
              </a:lnSpc>
              <a:spcBef>
                <a:spcPts val="0"/>
              </a:spcBef>
              <a:spcAft>
                <a:spcPts val="0"/>
              </a:spcAft>
              <a:buNone/>
              <a:tabLst>
                <a:tab pos="800100" algn="l"/>
              </a:tabLst>
            </a:pPr>
            <a:r>
              <a:rPr lang="en-US" sz="2800" dirty="0">
                <a:latin typeface="Arial" panose="020B0604020202020204" pitchFamily="34" charset="0"/>
                <a:ea typeface="Arial" panose="020B0604020202020204" pitchFamily="34" charset="0"/>
                <a:cs typeface="Times New Roman" panose="02020603050405020304" pitchFamily="18" charset="0"/>
              </a:rPr>
              <a:t>P</a:t>
            </a:r>
            <a:r>
              <a:rPr lang="en-US" sz="2800" spc="-65" dirty="0">
                <a:latin typeface="Arial" panose="020B0604020202020204" pitchFamily="34" charset="0"/>
                <a:ea typeface="Arial" panose="020B0604020202020204" pitchFamily="34" charset="0"/>
                <a:cs typeface="Times New Roman" panose="02020603050405020304" pitchFamily="18" charset="0"/>
              </a:rPr>
              <a:t>u</a:t>
            </a:r>
            <a:r>
              <a:rPr lang="en-US" sz="2800" dirty="0">
                <a:latin typeface="Arial" panose="020B0604020202020204" pitchFamily="34" charset="0"/>
                <a:ea typeface="Arial" panose="020B0604020202020204" pitchFamily="34" charset="0"/>
                <a:cs typeface="Times New Roman" panose="02020603050405020304" pitchFamily="18" charset="0"/>
              </a:rPr>
              <a:t>t</a:t>
            </a:r>
            <a:r>
              <a:rPr lang="en-US" sz="2800" spc="-60" dirty="0">
                <a:latin typeface="Arial" panose="020B0604020202020204" pitchFamily="34" charset="0"/>
                <a:ea typeface="Arial" panose="020B0604020202020204" pitchFamily="34" charset="0"/>
                <a:cs typeface="Times New Roman" panose="02020603050405020304" pitchFamily="18" charset="0"/>
              </a:rPr>
              <a:t> </a:t>
            </a:r>
            <a:r>
              <a:rPr lang="en-US" sz="2800" spc="50" dirty="0">
                <a:latin typeface="Arial" panose="020B0604020202020204" pitchFamily="34" charset="0"/>
                <a:ea typeface="Arial" panose="020B0604020202020204" pitchFamily="34" charset="0"/>
                <a:cs typeface="Times New Roman" panose="02020603050405020304" pitchFamily="18" charset="0"/>
              </a:rPr>
              <a:t>s</a:t>
            </a:r>
            <a:r>
              <a:rPr lang="en-US" sz="2800" spc="30" dirty="0">
                <a:latin typeface="Arial" panose="020B0604020202020204" pitchFamily="34" charset="0"/>
                <a:ea typeface="Arial" panose="020B0604020202020204" pitchFamily="34" charset="0"/>
                <a:cs typeface="Times New Roman" panose="02020603050405020304" pitchFamily="18" charset="0"/>
              </a:rPr>
              <a:t>i</a:t>
            </a:r>
            <a:r>
              <a:rPr lang="en-US" sz="2800" spc="-145" dirty="0">
                <a:latin typeface="Arial" panose="020B0604020202020204" pitchFamily="34" charset="0"/>
                <a:ea typeface="Arial" panose="020B0604020202020204" pitchFamily="34" charset="0"/>
                <a:cs typeface="Times New Roman" panose="02020603050405020304" pitchFamily="18" charset="0"/>
              </a:rPr>
              <a:t>m</a:t>
            </a:r>
            <a:r>
              <a:rPr lang="en-US" sz="2800" spc="-65" dirty="0">
                <a:latin typeface="Arial" panose="020B0604020202020204" pitchFamily="34" charset="0"/>
                <a:ea typeface="Arial" panose="020B0604020202020204" pitchFamily="34" charset="0"/>
                <a:cs typeface="Times New Roman" panose="02020603050405020304" pitchFamily="18" charset="0"/>
              </a:rPr>
              <a:t>pl</a:t>
            </a:r>
            <a:r>
              <a:rPr lang="en-US" sz="2800" spc="50" dirty="0">
                <a:latin typeface="Arial" panose="020B0604020202020204" pitchFamily="34" charset="0"/>
                <a:ea typeface="Arial" panose="020B0604020202020204" pitchFamily="34" charset="0"/>
                <a:cs typeface="Times New Roman" panose="02020603050405020304" pitchFamily="18" charset="0"/>
              </a:rPr>
              <a:t>y</a:t>
            </a:r>
            <a:r>
              <a:rPr lang="en-US" sz="2800" dirty="0">
                <a:latin typeface="Arial" panose="020B0604020202020204" pitchFamily="34" charset="0"/>
                <a:ea typeface="Arial" panose="020B0604020202020204" pitchFamily="34" charset="0"/>
                <a:cs typeface="Times New Roman" panose="02020603050405020304" pitchFamily="18" charset="0"/>
              </a:rPr>
              <a:t>,</a:t>
            </a:r>
            <a:r>
              <a:rPr lang="en-US" sz="2800" spc="130" dirty="0">
                <a:latin typeface="Arial" panose="020B0604020202020204" pitchFamily="34" charset="0"/>
                <a:ea typeface="Arial" panose="020B0604020202020204" pitchFamily="34" charset="0"/>
                <a:cs typeface="Times New Roman" panose="02020603050405020304" pitchFamily="18" charset="0"/>
              </a:rPr>
              <a:t> </a:t>
            </a:r>
            <a:r>
              <a:rPr lang="en-US" sz="2800" spc="30" dirty="0">
                <a:latin typeface="Arial" panose="020B0604020202020204" pitchFamily="34" charset="0"/>
                <a:ea typeface="Arial" panose="020B0604020202020204" pitchFamily="34" charset="0"/>
                <a:cs typeface="Times New Roman" panose="02020603050405020304" pitchFamily="18" charset="0"/>
              </a:rPr>
              <a:t>i</a:t>
            </a:r>
            <a:r>
              <a:rPr lang="en-US" sz="2800" dirty="0">
                <a:latin typeface="Arial" panose="020B0604020202020204" pitchFamily="34" charset="0"/>
                <a:ea typeface="Arial" panose="020B0604020202020204" pitchFamily="34" charset="0"/>
                <a:cs typeface="Times New Roman" panose="02020603050405020304" pitchFamily="18" charset="0"/>
              </a:rPr>
              <a:t>t</a:t>
            </a:r>
            <a:r>
              <a:rPr lang="en-US" sz="2800" spc="-60" dirty="0">
                <a:latin typeface="Arial" panose="020B0604020202020204" pitchFamily="34" charset="0"/>
                <a:ea typeface="Arial" panose="020B0604020202020204" pitchFamily="34" charset="0"/>
                <a:cs typeface="Times New Roman" panose="02020603050405020304" pitchFamily="18" charset="0"/>
              </a:rPr>
              <a:t> </a:t>
            </a:r>
            <a:r>
              <a:rPr lang="en-US" sz="2800" spc="-145" dirty="0">
                <a:latin typeface="Arial" panose="020B0604020202020204" pitchFamily="34" charset="0"/>
                <a:ea typeface="Arial" panose="020B0604020202020204" pitchFamily="34" charset="0"/>
                <a:cs typeface="Times New Roman" panose="02020603050405020304" pitchFamily="18" charset="0"/>
              </a:rPr>
              <a:t>m</a:t>
            </a:r>
            <a:r>
              <a:rPr lang="en-US" sz="2800" spc="30" dirty="0">
                <a:latin typeface="Arial" panose="020B0604020202020204" pitchFamily="34" charset="0"/>
                <a:ea typeface="Arial" panose="020B0604020202020204" pitchFamily="34" charset="0"/>
                <a:cs typeface="Times New Roman" panose="02020603050405020304" pitchFamily="18" charset="0"/>
              </a:rPr>
              <a:t>ea</a:t>
            </a:r>
            <a:r>
              <a:rPr lang="en-US" sz="2800" spc="-65" dirty="0">
                <a:latin typeface="Arial" panose="020B0604020202020204" pitchFamily="34" charset="0"/>
                <a:ea typeface="Arial" panose="020B0604020202020204" pitchFamily="34" charset="0"/>
                <a:cs typeface="Times New Roman" panose="02020603050405020304" pitchFamily="18" charset="0"/>
              </a:rPr>
              <a:t>n</a:t>
            </a:r>
            <a:r>
              <a:rPr lang="en-US" sz="2800" dirty="0">
                <a:latin typeface="Arial" panose="020B0604020202020204" pitchFamily="34" charset="0"/>
                <a:ea typeface="Arial" panose="020B0604020202020204" pitchFamily="34" charset="0"/>
                <a:cs typeface="Times New Roman" panose="02020603050405020304" pitchFamily="18" charset="0"/>
              </a:rPr>
              <a:t>s</a:t>
            </a:r>
            <a:r>
              <a:rPr lang="en-US" sz="2800" spc="70" dirty="0">
                <a:latin typeface="Arial" panose="020B0604020202020204" pitchFamily="34" charset="0"/>
                <a:ea typeface="Arial" panose="020B0604020202020204" pitchFamily="34" charset="0"/>
                <a:cs typeface="Times New Roman" panose="02020603050405020304" pitchFamily="18" charset="0"/>
              </a:rPr>
              <a:t> </a:t>
            </a:r>
            <a:r>
              <a:rPr lang="en-US" sz="2800" spc="-65" dirty="0">
                <a:latin typeface="Arial" panose="020B0604020202020204" pitchFamily="34" charset="0"/>
                <a:ea typeface="Arial" panose="020B0604020202020204" pitchFamily="34" charset="0"/>
                <a:cs typeface="Times New Roman" panose="02020603050405020304" pitchFamily="18" charset="0"/>
              </a:rPr>
              <a:t>b</a:t>
            </a:r>
            <a:r>
              <a:rPr lang="en-US" sz="2800" dirty="0">
                <a:latin typeface="Arial" panose="020B0604020202020204" pitchFamily="34" charset="0"/>
                <a:ea typeface="Arial" panose="020B0604020202020204" pitchFamily="34" charset="0"/>
                <a:cs typeface="Times New Roman" panose="02020603050405020304" pitchFamily="18" charset="0"/>
              </a:rPr>
              <a:t>r</a:t>
            </a:r>
            <a:r>
              <a:rPr lang="en-US" sz="2800" spc="30" dirty="0">
                <a:latin typeface="Arial" panose="020B0604020202020204" pitchFamily="34" charset="0"/>
                <a:ea typeface="Arial" panose="020B0604020202020204" pitchFamily="34" charset="0"/>
                <a:cs typeface="Times New Roman" panose="02020603050405020304" pitchFamily="18" charset="0"/>
              </a:rPr>
              <a:t>i</a:t>
            </a:r>
            <a:r>
              <a:rPr lang="en-US" sz="2800" spc="-65" dirty="0">
                <a:latin typeface="Arial" panose="020B0604020202020204" pitchFamily="34" charset="0"/>
                <a:ea typeface="Arial" panose="020B0604020202020204" pitchFamily="34" charset="0"/>
                <a:cs typeface="Times New Roman" panose="02020603050405020304" pitchFamily="18" charset="0"/>
              </a:rPr>
              <a:t>ng</a:t>
            </a:r>
            <a:r>
              <a:rPr lang="en-US" sz="2800" spc="30" dirty="0">
                <a:latin typeface="Arial" panose="020B0604020202020204" pitchFamily="34" charset="0"/>
                <a:ea typeface="Arial" panose="020B0604020202020204" pitchFamily="34" charset="0"/>
                <a:cs typeface="Times New Roman" panose="02020603050405020304" pitchFamily="18" charset="0"/>
              </a:rPr>
              <a:t>i</a:t>
            </a:r>
            <a:r>
              <a:rPr lang="en-US" sz="2800" spc="-65" dirty="0">
                <a:latin typeface="Arial" panose="020B0604020202020204" pitchFamily="34" charset="0"/>
                <a:ea typeface="Arial" panose="020B0604020202020204" pitchFamily="34" charset="0"/>
                <a:cs typeface="Times New Roman" panose="02020603050405020304" pitchFamily="18" charset="0"/>
              </a:rPr>
              <a:t>n</a:t>
            </a:r>
            <a:r>
              <a:rPr lang="en-US" sz="2800" dirty="0">
                <a:latin typeface="Arial" panose="020B0604020202020204" pitchFamily="34" charset="0"/>
                <a:ea typeface="Arial" panose="020B0604020202020204" pitchFamily="34" charset="0"/>
                <a:cs typeface="Times New Roman" panose="02020603050405020304" pitchFamily="18" charset="0"/>
              </a:rPr>
              <a:t>g</a:t>
            </a:r>
            <a:r>
              <a:rPr lang="en-US" sz="2800" spc="150" dirty="0">
                <a:latin typeface="Arial" panose="020B0604020202020204" pitchFamily="34" charset="0"/>
                <a:ea typeface="Arial" panose="020B0604020202020204" pitchFamily="34" charset="0"/>
                <a:cs typeface="Times New Roman" panose="02020603050405020304" pitchFamily="18" charset="0"/>
              </a:rPr>
              <a:t> </a:t>
            </a:r>
            <a:r>
              <a:rPr lang="en-US" sz="2800" spc="-65" dirty="0">
                <a:latin typeface="Arial" panose="020B0604020202020204" pitchFamily="34" charset="0"/>
                <a:ea typeface="Arial" panose="020B0604020202020204" pitchFamily="34" charset="0"/>
                <a:cs typeface="Times New Roman" panose="02020603050405020304" pitchFamily="18" charset="0"/>
              </a:rPr>
              <a:t>pl</a:t>
            </a:r>
            <a:r>
              <a:rPr lang="en-US" sz="2800" spc="30" dirty="0">
                <a:latin typeface="Arial" panose="020B0604020202020204" pitchFamily="34" charset="0"/>
                <a:ea typeface="Arial" panose="020B0604020202020204" pitchFamily="34" charset="0"/>
                <a:cs typeface="Times New Roman" panose="02020603050405020304" pitchFamily="18" charset="0"/>
              </a:rPr>
              <a:t>a</a:t>
            </a:r>
            <a:r>
              <a:rPr lang="en-US" sz="2800" spc="-65" dirty="0">
                <a:latin typeface="Arial" panose="020B0604020202020204" pitchFamily="34" charset="0"/>
                <a:ea typeface="Arial" panose="020B0604020202020204" pitchFamily="34" charset="0"/>
                <a:cs typeface="Times New Roman" panose="02020603050405020304" pitchFamily="18" charset="0"/>
              </a:rPr>
              <a:t>n</a:t>
            </a:r>
            <a:r>
              <a:rPr lang="en-US" sz="2800" spc="15" dirty="0">
                <a:latin typeface="Arial" panose="020B0604020202020204" pitchFamily="34" charset="0"/>
                <a:ea typeface="Arial" panose="020B0604020202020204" pitchFamily="34" charset="0"/>
                <a:cs typeface="Times New Roman" panose="02020603050405020304" pitchFamily="18" charset="0"/>
              </a:rPr>
              <a:t>t/</a:t>
            </a:r>
            <a:r>
              <a:rPr lang="en-US" sz="2800" spc="-65" dirty="0">
                <a:latin typeface="Arial" panose="020B0604020202020204" pitchFamily="34" charset="0"/>
                <a:ea typeface="Arial" panose="020B0604020202020204" pitchFamily="34" charset="0"/>
                <a:cs typeface="Times New Roman" panose="02020603050405020304" pitchFamily="18" charset="0"/>
              </a:rPr>
              <a:t>p</a:t>
            </a:r>
            <a:r>
              <a:rPr lang="en-US" sz="2800" dirty="0">
                <a:latin typeface="Arial" panose="020B0604020202020204" pitchFamily="34" charset="0"/>
                <a:ea typeface="Arial" panose="020B0604020202020204" pitchFamily="34" charset="0"/>
                <a:cs typeface="Times New Roman" panose="02020603050405020304" pitchFamily="18" charset="0"/>
              </a:rPr>
              <a:t>r</a:t>
            </a:r>
            <a:r>
              <a:rPr lang="en-US" sz="2800" spc="30" dirty="0">
                <a:latin typeface="Arial" panose="020B0604020202020204" pitchFamily="34" charset="0"/>
                <a:ea typeface="Arial" panose="020B0604020202020204" pitchFamily="34" charset="0"/>
                <a:cs typeface="Times New Roman" panose="02020603050405020304" pitchFamily="18" charset="0"/>
              </a:rPr>
              <a:t>o</a:t>
            </a:r>
            <a:r>
              <a:rPr lang="en-US" sz="2800" spc="50" dirty="0">
                <a:latin typeface="Arial" panose="020B0604020202020204" pitchFamily="34" charset="0"/>
                <a:ea typeface="Arial" panose="020B0604020202020204" pitchFamily="34" charset="0"/>
                <a:cs typeface="Times New Roman" panose="02020603050405020304" pitchFamily="18" charset="0"/>
              </a:rPr>
              <a:t>c</a:t>
            </a:r>
            <a:r>
              <a:rPr lang="en-US" sz="2800" spc="30" dirty="0">
                <a:latin typeface="Arial" panose="020B0604020202020204" pitchFamily="34" charset="0"/>
                <a:ea typeface="Arial" panose="020B0604020202020204" pitchFamily="34" charset="0"/>
                <a:cs typeface="Times New Roman" panose="02020603050405020304" pitchFamily="18" charset="0"/>
              </a:rPr>
              <a:t>e</a:t>
            </a:r>
            <a:r>
              <a:rPr lang="en-US" sz="2800" spc="50" dirty="0">
                <a:latin typeface="Arial" panose="020B0604020202020204" pitchFamily="34" charset="0"/>
                <a:ea typeface="Arial" panose="020B0604020202020204" pitchFamily="34" charset="0"/>
                <a:cs typeface="Times New Roman" panose="02020603050405020304" pitchFamily="18" charset="0"/>
              </a:rPr>
              <a:t>s</a:t>
            </a:r>
            <a:r>
              <a:rPr lang="en-US" sz="2800" dirty="0">
                <a:latin typeface="Arial" panose="020B0604020202020204" pitchFamily="34" charset="0"/>
                <a:ea typeface="Arial" panose="020B0604020202020204" pitchFamily="34" charset="0"/>
                <a:cs typeface="Times New Roman" panose="02020603050405020304" pitchFamily="18" charset="0"/>
              </a:rPr>
              <a:t>s</a:t>
            </a:r>
            <a:r>
              <a:rPr lang="en-US" sz="2800" spc="-125" dirty="0">
                <a:latin typeface="Arial" panose="020B0604020202020204" pitchFamily="34" charset="0"/>
                <a:ea typeface="Arial" panose="020B0604020202020204" pitchFamily="34" charset="0"/>
                <a:cs typeface="Times New Roman" panose="02020603050405020304" pitchFamily="18" charset="0"/>
              </a:rPr>
              <a:t> </a:t>
            </a:r>
            <a:r>
              <a:rPr lang="en-US" sz="2800" spc="-65" dirty="0">
                <a:latin typeface="Arial" panose="020B0604020202020204" pitchFamily="34" charset="0"/>
                <a:ea typeface="Arial" panose="020B0604020202020204" pitchFamily="34" charset="0"/>
                <a:cs typeface="Times New Roman" panose="02020603050405020304" pitchFamily="18" charset="0"/>
              </a:rPr>
              <a:t>d</a:t>
            </a:r>
            <a:r>
              <a:rPr lang="en-US" sz="2800" spc="30" dirty="0">
                <a:latin typeface="Arial" panose="020B0604020202020204" pitchFamily="34" charset="0"/>
                <a:ea typeface="Arial" panose="020B0604020202020204" pitchFamily="34" charset="0"/>
                <a:cs typeface="Times New Roman" panose="02020603050405020304" pitchFamily="18" charset="0"/>
              </a:rPr>
              <a:t>a</a:t>
            </a:r>
            <a:r>
              <a:rPr lang="en-US" sz="2800" spc="15" dirty="0">
                <a:latin typeface="Arial" panose="020B0604020202020204" pitchFamily="34" charset="0"/>
                <a:ea typeface="Arial" panose="020B0604020202020204" pitchFamily="34" charset="0"/>
                <a:cs typeface="Times New Roman" panose="02020603050405020304" pitchFamily="18" charset="0"/>
              </a:rPr>
              <a:t>t</a:t>
            </a:r>
            <a:r>
              <a:rPr lang="en-US" sz="2800" dirty="0">
                <a:latin typeface="Arial" panose="020B0604020202020204" pitchFamily="34" charset="0"/>
                <a:ea typeface="Arial" panose="020B0604020202020204" pitchFamily="34" charset="0"/>
                <a:cs typeface="Times New Roman" panose="02020603050405020304" pitchFamily="18" charset="0"/>
              </a:rPr>
              <a:t>a</a:t>
            </a:r>
            <a:r>
              <a:rPr lang="en-US" sz="2800" spc="50" dirty="0">
                <a:latin typeface="Arial" panose="020B0604020202020204" pitchFamily="34" charset="0"/>
                <a:ea typeface="Arial" panose="020B0604020202020204" pitchFamily="34" charset="0"/>
                <a:cs typeface="Times New Roman" panose="02020603050405020304" pitchFamily="18" charset="0"/>
              </a:rPr>
              <a:t> </a:t>
            </a:r>
            <a:r>
              <a:rPr lang="en-US" sz="2800" spc="30" dirty="0">
                <a:latin typeface="Arial" panose="020B0604020202020204" pitchFamily="34" charset="0"/>
                <a:ea typeface="Arial" panose="020B0604020202020204" pitchFamily="34" charset="0"/>
                <a:cs typeface="Times New Roman" panose="02020603050405020304" pitchFamily="18" charset="0"/>
              </a:rPr>
              <a:t>i</a:t>
            </a:r>
            <a:r>
              <a:rPr lang="en-US" sz="2800" spc="-65" dirty="0">
                <a:latin typeface="Arial" panose="020B0604020202020204" pitchFamily="34" charset="0"/>
                <a:ea typeface="Arial" panose="020B0604020202020204" pitchFamily="34" charset="0"/>
                <a:cs typeface="Times New Roman" panose="02020603050405020304" pitchFamily="18" charset="0"/>
              </a:rPr>
              <a:t>n</a:t>
            </a:r>
            <a:r>
              <a:rPr lang="en-US" sz="2800" spc="15" dirty="0">
                <a:latin typeface="Arial" panose="020B0604020202020204" pitchFamily="34" charset="0"/>
                <a:ea typeface="Arial" panose="020B0604020202020204" pitchFamily="34" charset="0"/>
                <a:cs typeface="Times New Roman" panose="02020603050405020304" pitchFamily="18" charset="0"/>
              </a:rPr>
              <a:t>t</a:t>
            </a:r>
            <a:r>
              <a:rPr lang="en-US" sz="2800" dirty="0">
                <a:latin typeface="Arial" panose="020B0604020202020204" pitchFamily="34" charset="0"/>
                <a:ea typeface="Arial" panose="020B0604020202020204" pitchFamily="34" charset="0"/>
                <a:cs typeface="Times New Roman" panose="02020603050405020304" pitchFamily="18" charset="0"/>
              </a:rPr>
              <a:t>o</a:t>
            </a:r>
            <a:r>
              <a:rPr lang="en-US" sz="2800" spc="-45" dirty="0">
                <a:latin typeface="Arial" panose="020B0604020202020204" pitchFamily="34" charset="0"/>
                <a:ea typeface="Arial" panose="020B0604020202020204" pitchFamily="34" charset="0"/>
                <a:cs typeface="Times New Roman" panose="02020603050405020304" pitchFamily="18" charset="0"/>
              </a:rPr>
              <a:t> </a:t>
            </a:r>
            <a:r>
              <a:rPr lang="en-US" sz="2800" dirty="0">
                <a:latin typeface="Arial" panose="020B0604020202020204" pitchFamily="34" charset="0"/>
                <a:ea typeface="Arial" panose="020B0604020202020204" pitchFamily="34" charset="0"/>
                <a:cs typeface="Times New Roman" panose="02020603050405020304" pitchFamily="18" charset="0"/>
              </a:rPr>
              <a:t>a</a:t>
            </a:r>
            <a:r>
              <a:rPr lang="en-US" sz="2800" spc="-45" dirty="0">
                <a:latin typeface="Arial" panose="020B0604020202020204" pitchFamily="34" charset="0"/>
                <a:ea typeface="Arial" panose="020B0604020202020204" pitchFamily="34" charset="0"/>
                <a:cs typeface="Times New Roman" panose="02020603050405020304" pitchFamily="18" charset="0"/>
              </a:rPr>
              <a:t> </a:t>
            </a:r>
            <a:r>
              <a:rPr lang="en-US" sz="2800" spc="50" dirty="0">
                <a:latin typeface="Arial" panose="020B0604020202020204" pitchFamily="34" charset="0"/>
                <a:ea typeface="Arial" panose="020B0604020202020204" pitchFamily="34" charset="0"/>
                <a:cs typeface="Times New Roman" panose="02020603050405020304" pitchFamily="18" charset="0"/>
              </a:rPr>
              <a:t>c</a:t>
            </a:r>
            <a:r>
              <a:rPr lang="en-US" sz="2800" spc="30" dirty="0">
                <a:latin typeface="Arial" panose="020B0604020202020204" pitchFamily="34" charset="0"/>
                <a:ea typeface="Arial" panose="020B0604020202020204" pitchFamily="34" charset="0"/>
                <a:cs typeface="Times New Roman" panose="02020603050405020304" pitchFamily="18" charset="0"/>
              </a:rPr>
              <a:t>o</a:t>
            </a:r>
            <a:r>
              <a:rPr lang="en-US" sz="2800" spc="-145" dirty="0">
                <a:latin typeface="Arial" panose="020B0604020202020204" pitchFamily="34" charset="0"/>
                <a:ea typeface="Arial" panose="020B0604020202020204" pitchFamily="34" charset="0"/>
                <a:cs typeface="Times New Roman" panose="02020603050405020304" pitchFamily="18" charset="0"/>
              </a:rPr>
              <a:t>m</a:t>
            </a:r>
            <a:r>
              <a:rPr lang="en-US" sz="2800" spc="-65" dirty="0">
                <a:latin typeface="Arial" panose="020B0604020202020204" pitchFamily="34" charset="0"/>
                <a:ea typeface="Arial" panose="020B0604020202020204" pitchFamily="34" charset="0"/>
                <a:cs typeface="Times New Roman" panose="02020603050405020304" pitchFamily="18" charset="0"/>
              </a:rPr>
              <a:t>pu</a:t>
            </a:r>
            <a:r>
              <a:rPr lang="en-US" sz="2800" spc="15" dirty="0">
                <a:latin typeface="Arial" panose="020B0604020202020204" pitchFamily="34" charset="0"/>
                <a:ea typeface="Arial" panose="020B0604020202020204" pitchFamily="34" charset="0"/>
                <a:cs typeface="Times New Roman" panose="02020603050405020304" pitchFamily="18" charset="0"/>
              </a:rPr>
              <a:t>t</a:t>
            </a:r>
            <a:r>
              <a:rPr lang="en-US" sz="2800" spc="30" dirty="0">
                <a:latin typeface="Arial" panose="020B0604020202020204" pitchFamily="34" charset="0"/>
                <a:ea typeface="Arial" panose="020B0604020202020204" pitchFamily="34" charset="0"/>
                <a:cs typeface="Times New Roman" panose="02020603050405020304" pitchFamily="18" charset="0"/>
              </a:rPr>
              <a:t>e</a:t>
            </a:r>
            <a:r>
              <a:rPr lang="en-US" sz="2800" dirty="0">
                <a:latin typeface="Arial" panose="020B0604020202020204" pitchFamily="34" charset="0"/>
                <a:ea typeface="Arial" panose="020B0604020202020204" pitchFamily="34" charset="0"/>
                <a:cs typeface="Times New Roman" panose="02020603050405020304" pitchFamily="18" charset="0"/>
              </a:rPr>
              <a:t>r </a:t>
            </a:r>
            <a:r>
              <a:rPr lang="en-US" sz="2800" spc="50" dirty="0">
                <a:latin typeface="Arial" panose="020B0604020202020204" pitchFamily="34" charset="0"/>
                <a:ea typeface="Arial" panose="020B0604020202020204" pitchFamily="34" charset="0"/>
                <a:cs typeface="Times New Roman" panose="02020603050405020304" pitchFamily="18" charset="0"/>
              </a:rPr>
              <a:t>sys</a:t>
            </a:r>
            <a:r>
              <a:rPr lang="en-US" sz="2800" spc="15" dirty="0">
                <a:latin typeface="Arial" panose="020B0604020202020204" pitchFamily="34" charset="0"/>
                <a:ea typeface="Arial" panose="020B0604020202020204" pitchFamily="34" charset="0"/>
                <a:cs typeface="Times New Roman" panose="02020603050405020304" pitchFamily="18" charset="0"/>
              </a:rPr>
              <a:t>t</a:t>
            </a:r>
            <a:r>
              <a:rPr lang="en-US" sz="2800" spc="30" dirty="0">
                <a:latin typeface="Arial" panose="020B0604020202020204" pitchFamily="34" charset="0"/>
                <a:ea typeface="Arial" panose="020B0604020202020204" pitchFamily="34" charset="0"/>
                <a:cs typeface="Times New Roman" panose="02020603050405020304" pitchFamily="18" charset="0"/>
              </a:rPr>
              <a:t>e</a:t>
            </a:r>
            <a:r>
              <a:rPr lang="en-US" sz="2800" spc="-145" dirty="0">
                <a:latin typeface="Arial" panose="020B0604020202020204" pitchFamily="34" charset="0"/>
                <a:ea typeface="Arial" panose="020B0604020202020204" pitchFamily="34" charset="0"/>
                <a:cs typeface="Times New Roman" panose="02020603050405020304" pitchFamily="18" charset="0"/>
              </a:rPr>
              <a:t>m</a:t>
            </a:r>
            <a:r>
              <a:rPr lang="en-US" sz="2800" dirty="0">
                <a:latin typeface="Arial" panose="020B0604020202020204" pitchFamily="34" charset="0"/>
                <a:ea typeface="Arial" panose="020B0604020202020204" pitchFamily="34" charset="0"/>
                <a:cs typeface="Times New Roman" panose="02020603050405020304" pitchFamily="18" charset="0"/>
              </a:rPr>
              <a:t>.</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757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u="sng" dirty="0">
                <a:effectLst>
                  <a:outerShdw blurRad="38100" dist="38100" dir="2700000" algn="tl">
                    <a:srgbClr val="000000">
                      <a:alpha val="43137"/>
                    </a:srgbClr>
                  </a:outerShdw>
                </a:effectLst>
              </a:rPr>
              <a:t>S</a:t>
            </a:r>
            <a:r>
              <a:rPr lang="en-US" dirty="0"/>
              <a:t>upervisory </a:t>
            </a:r>
            <a:r>
              <a:rPr lang="en-US" sz="4800" u="sng" dirty="0">
                <a:effectLst>
                  <a:outerShdw blurRad="38100" dist="38100" dir="2700000" algn="tl">
                    <a:srgbClr val="000000">
                      <a:alpha val="43137"/>
                    </a:srgbClr>
                  </a:outerShdw>
                </a:effectLst>
              </a:rPr>
              <a:t>C</a:t>
            </a:r>
            <a:r>
              <a:rPr lang="en-US" dirty="0"/>
              <a:t>ontrol</a:t>
            </a:r>
          </a:p>
        </p:txBody>
      </p:sp>
      <p:sp>
        <p:nvSpPr>
          <p:cNvPr id="3" name="Content Placeholder 2"/>
          <p:cNvSpPr>
            <a:spLocks noGrp="1"/>
          </p:cNvSpPr>
          <p:nvPr>
            <p:ph idx="1"/>
          </p:nvPr>
        </p:nvSpPr>
        <p:spPr>
          <a:xfrm>
            <a:off x="838201" y="1568048"/>
            <a:ext cx="6845490" cy="3104184"/>
          </a:xfrm>
        </p:spPr>
        <p:txBody>
          <a:bodyPr/>
          <a:lstStyle/>
          <a:p>
            <a:pPr>
              <a:buFont typeface="Arial" panose="020B0604020202020204" pitchFamily="34" charset="0"/>
              <a:buChar char="•"/>
            </a:pPr>
            <a:r>
              <a:rPr lang="en-US" sz="4400" dirty="0"/>
              <a:t>Gives an operator the ability to control processes and equipment without having to run out into the field and do everything manually.</a:t>
            </a:r>
          </a:p>
        </p:txBody>
      </p:sp>
      <p:pic>
        <p:nvPicPr>
          <p:cNvPr id="5" name="Picture 4" descr="A picture containing text, electronics showing a typical industrial control system.">
            <a:extLst>
              <a:ext uri="{FF2B5EF4-FFF2-40B4-BE49-F238E27FC236}">
                <a16:creationId xmlns:a16="http://schemas.microsoft.com/office/drawing/2014/main" id="{4C0F04B0-99F7-D761-DF2A-55C1BE20E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2363" y="815378"/>
            <a:ext cx="2891437" cy="4374107"/>
          </a:xfrm>
          <a:prstGeom prst="rect">
            <a:avLst/>
          </a:prstGeom>
        </p:spPr>
      </p:pic>
      <p:sp>
        <p:nvSpPr>
          <p:cNvPr id="6" name="TextBox 5">
            <a:extLst>
              <a:ext uri="{FF2B5EF4-FFF2-40B4-BE49-F238E27FC236}">
                <a16:creationId xmlns:a16="http://schemas.microsoft.com/office/drawing/2014/main" id="{93F25023-EC54-A963-32FD-45675DBF71EB}"/>
              </a:ext>
            </a:extLst>
          </p:cNvPr>
          <p:cNvSpPr txBox="1"/>
          <p:nvPr/>
        </p:nvSpPr>
        <p:spPr>
          <a:xfrm>
            <a:off x="8485264" y="5189485"/>
            <a:ext cx="3725956" cy="646331"/>
          </a:xfrm>
          <a:prstGeom prst="rect">
            <a:avLst/>
          </a:prstGeom>
          <a:noFill/>
        </p:spPr>
        <p:txBody>
          <a:bodyPr wrap="square" rtlCol="0">
            <a:spAutoFit/>
          </a:bodyPr>
          <a:lstStyle/>
          <a:p>
            <a:r>
              <a:rPr lang="en-US" sz="1200" dirty="0"/>
              <a:t>DOE’s Office of Scientific and Technical Information (OSTI), Office of Science [Public domain], via Wikimedia Commons</a:t>
            </a:r>
          </a:p>
        </p:txBody>
      </p:sp>
    </p:spTree>
    <p:extLst>
      <p:ext uri="{BB962C8B-B14F-4D97-AF65-F5344CB8AC3E}">
        <p14:creationId xmlns:p14="http://schemas.microsoft.com/office/powerpoint/2010/main" val="1543907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u="sng" dirty="0">
                <a:effectLst>
                  <a:outerShdw blurRad="38100" dist="38100" dir="2700000" algn="tl">
                    <a:srgbClr val="000000">
                      <a:alpha val="43137"/>
                    </a:srgbClr>
                  </a:outerShdw>
                </a:effectLst>
              </a:rPr>
              <a:t>D</a:t>
            </a:r>
            <a:r>
              <a:rPr lang="en-US" sz="4800" dirty="0"/>
              <a:t>ata </a:t>
            </a:r>
            <a:r>
              <a:rPr lang="en-US" sz="5400" u="sng" dirty="0">
                <a:effectLst>
                  <a:outerShdw blurRad="38100" dist="38100" dir="2700000" algn="tl">
                    <a:srgbClr val="000000">
                      <a:alpha val="43137"/>
                    </a:srgbClr>
                  </a:outerShdw>
                </a:effectLst>
              </a:rPr>
              <a:t>A</a:t>
            </a:r>
            <a:r>
              <a:rPr lang="en-US" sz="4800" dirty="0"/>
              <a:t>cquisition</a:t>
            </a:r>
          </a:p>
        </p:txBody>
      </p:sp>
      <p:sp>
        <p:nvSpPr>
          <p:cNvPr id="3" name="Content Placeholder 2"/>
          <p:cNvSpPr>
            <a:spLocks noGrp="1"/>
          </p:cNvSpPr>
          <p:nvPr>
            <p:ph idx="1"/>
          </p:nvPr>
        </p:nvSpPr>
        <p:spPr>
          <a:xfrm>
            <a:off x="838200" y="1690688"/>
            <a:ext cx="10253870" cy="2362062"/>
          </a:xfrm>
        </p:spPr>
        <p:txBody>
          <a:bodyPr/>
          <a:lstStyle/>
          <a:p>
            <a:pPr marL="0" indent="0">
              <a:buNone/>
            </a:pPr>
            <a:r>
              <a:rPr lang="en-US" sz="4800" dirty="0"/>
              <a:t>Collecting process information from all over your plant, displaying it, and storing it for future reference.</a:t>
            </a:r>
            <a:endParaRPr lang="en-US" sz="3600" dirty="0"/>
          </a:p>
        </p:txBody>
      </p:sp>
    </p:spTree>
    <p:extLst>
      <p:ext uri="{BB962C8B-B14F-4D97-AF65-F5344CB8AC3E}">
        <p14:creationId xmlns:p14="http://schemas.microsoft.com/office/powerpoint/2010/main" val="265305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14834-B1A7-A9F3-D77D-568A408519E9}"/>
              </a:ext>
            </a:extLst>
          </p:cNvPr>
          <p:cNvSpPr>
            <a:spLocks noGrp="1"/>
          </p:cNvSpPr>
          <p:nvPr>
            <p:ph type="title"/>
          </p:nvPr>
        </p:nvSpPr>
        <p:spPr/>
        <p:txBody>
          <a:bodyPr/>
          <a:lstStyle/>
          <a:p>
            <a:r>
              <a:rPr lang="en-US" dirty="0"/>
              <a:t>4 Types of SCADA</a:t>
            </a:r>
          </a:p>
        </p:txBody>
      </p:sp>
      <p:sp>
        <p:nvSpPr>
          <p:cNvPr id="3" name="Content Placeholder 2">
            <a:extLst>
              <a:ext uri="{FF2B5EF4-FFF2-40B4-BE49-F238E27FC236}">
                <a16:creationId xmlns:a16="http://schemas.microsoft.com/office/drawing/2014/main" id="{D370E3D4-FD95-3B2B-8550-25ED2D5DF2C6}"/>
              </a:ext>
            </a:extLst>
          </p:cNvPr>
          <p:cNvSpPr>
            <a:spLocks noGrp="1"/>
          </p:cNvSpPr>
          <p:nvPr>
            <p:ph idx="1"/>
          </p:nvPr>
        </p:nvSpPr>
        <p:spPr/>
        <p:txBody>
          <a:bodyPr/>
          <a:lstStyle/>
          <a:p>
            <a:pPr>
              <a:buFont typeface="Arial" panose="020B0604020202020204" pitchFamily="34" charset="0"/>
              <a:buChar char="•"/>
            </a:pPr>
            <a:r>
              <a:rPr lang="en-US" sz="3600" dirty="0"/>
              <a:t> Monolithic SCADA System</a:t>
            </a:r>
          </a:p>
          <a:p>
            <a:pPr>
              <a:buFont typeface="Arial" panose="020B0604020202020204" pitchFamily="34" charset="0"/>
              <a:buChar char="•"/>
            </a:pPr>
            <a:r>
              <a:rPr lang="en-US" sz="3600" dirty="0"/>
              <a:t> Distributed SCADA System</a:t>
            </a:r>
          </a:p>
          <a:p>
            <a:pPr>
              <a:buFont typeface="Arial" panose="020B0604020202020204" pitchFamily="34" charset="0"/>
              <a:buChar char="•"/>
            </a:pPr>
            <a:r>
              <a:rPr lang="en-US" sz="3600" dirty="0"/>
              <a:t> Networked SCADA System</a:t>
            </a:r>
          </a:p>
          <a:p>
            <a:pPr>
              <a:buFont typeface="Arial" panose="020B0604020202020204" pitchFamily="34" charset="0"/>
              <a:buChar char="•"/>
            </a:pPr>
            <a:r>
              <a:rPr lang="en-US" sz="3600" dirty="0"/>
              <a:t>Internet of Things (IoT) SCADA System</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4177798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5850E-2FB1-3D65-8894-BF9968ECEB90}"/>
              </a:ext>
            </a:extLst>
          </p:cNvPr>
          <p:cNvSpPr>
            <a:spLocks noGrp="1"/>
          </p:cNvSpPr>
          <p:nvPr>
            <p:ph type="title"/>
          </p:nvPr>
        </p:nvSpPr>
        <p:spPr/>
        <p:txBody>
          <a:bodyPr/>
          <a:lstStyle/>
          <a:p>
            <a:pPr algn="l"/>
            <a:r>
              <a:rPr lang="en-US" dirty="0"/>
              <a:t>Monolithic SCADA System</a:t>
            </a:r>
          </a:p>
        </p:txBody>
      </p:sp>
      <p:sp>
        <p:nvSpPr>
          <p:cNvPr id="3" name="Content Placeholder 2">
            <a:extLst>
              <a:ext uri="{FF2B5EF4-FFF2-40B4-BE49-F238E27FC236}">
                <a16:creationId xmlns:a16="http://schemas.microsoft.com/office/drawing/2014/main" id="{969CBC32-090A-E7AC-6D31-4FE7EAE5B304}"/>
              </a:ext>
            </a:extLst>
          </p:cNvPr>
          <p:cNvSpPr>
            <a:spLocks noGrp="1"/>
          </p:cNvSpPr>
          <p:nvPr>
            <p:ph idx="1"/>
          </p:nvPr>
        </p:nvSpPr>
        <p:spPr/>
        <p:txBody>
          <a:bodyPr/>
          <a:lstStyle/>
          <a:p>
            <a:pPr>
              <a:buFont typeface="Arial" panose="020B0604020202020204" pitchFamily="34" charset="0"/>
              <a:buChar char="•"/>
            </a:pPr>
            <a:r>
              <a:rPr lang="en-US" sz="3600" dirty="0"/>
              <a:t> Earliest type (1</a:t>
            </a:r>
            <a:r>
              <a:rPr lang="en-US" sz="3600" baseline="30000" dirty="0"/>
              <a:t>st</a:t>
            </a:r>
            <a:r>
              <a:rPr lang="en-US" sz="3600" dirty="0"/>
              <a:t> gen) SCADA systems </a:t>
            </a:r>
          </a:p>
          <a:p>
            <a:pPr>
              <a:buFont typeface="Arial" panose="020B0604020202020204" pitchFamily="34" charset="0"/>
              <a:buChar char="•"/>
            </a:pPr>
            <a:r>
              <a:rPr lang="en-US" sz="3600" dirty="0"/>
              <a:t> Expensive</a:t>
            </a:r>
          </a:p>
          <a:p>
            <a:pPr>
              <a:buFont typeface="Arial" panose="020B0604020202020204" pitchFamily="34" charset="0"/>
              <a:buChar char="•"/>
            </a:pPr>
            <a:r>
              <a:rPr lang="en-US" sz="3600" dirty="0"/>
              <a:t> Sharing information was difficult</a:t>
            </a:r>
          </a:p>
        </p:txBody>
      </p:sp>
    </p:spTree>
    <p:extLst>
      <p:ext uri="{BB962C8B-B14F-4D97-AF65-F5344CB8AC3E}">
        <p14:creationId xmlns:p14="http://schemas.microsoft.com/office/powerpoint/2010/main" val="3461182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Distributed SCADA System</a:t>
            </a:r>
          </a:p>
        </p:txBody>
      </p:sp>
      <p:sp>
        <p:nvSpPr>
          <p:cNvPr id="3" name="Content Placeholder 2"/>
          <p:cNvSpPr>
            <a:spLocks noGrp="1"/>
          </p:cNvSpPr>
          <p:nvPr>
            <p:ph idx="1"/>
          </p:nvPr>
        </p:nvSpPr>
        <p:spPr>
          <a:xfrm>
            <a:off x="838200" y="1428058"/>
            <a:ext cx="10515600" cy="4508915"/>
          </a:xfrm>
        </p:spPr>
        <p:txBody>
          <a:bodyPr>
            <a:noAutofit/>
          </a:bodyPr>
          <a:lstStyle/>
          <a:p>
            <a:pPr>
              <a:buFont typeface="Arial" panose="020B0604020202020204" pitchFamily="34" charset="0"/>
              <a:buChar char="•"/>
            </a:pPr>
            <a:r>
              <a:rPr lang="en-US" sz="3600" dirty="0"/>
              <a:t> 2</a:t>
            </a:r>
            <a:r>
              <a:rPr lang="en-US" sz="3600" baseline="30000" dirty="0"/>
              <a:t>nd</a:t>
            </a:r>
            <a:r>
              <a:rPr lang="en-US" sz="3600" dirty="0"/>
              <a:t> Gen</a:t>
            </a:r>
          </a:p>
          <a:p>
            <a:pPr>
              <a:buFont typeface="Arial" panose="020B0604020202020204" pitchFamily="34" charset="0"/>
              <a:buChar char="•"/>
            </a:pPr>
            <a:r>
              <a:rPr lang="en-US" sz="3600" dirty="0"/>
              <a:t>SCADA systems are typically client/server systems. </a:t>
            </a:r>
          </a:p>
          <a:p>
            <a:pPr>
              <a:buFont typeface="Arial" panose="020B0604020202020204" pitchFamily="34" charset="0"/>
              <a:buChar char="•"/>
            </a:pPr>
            <a:r>
              <a:rPr lang="en-US" sz="3600" dirty="0"/>
              <a:t> Computers can be networked in any configuration that is valid under Windows (LAN, WAN). </a:t>
            </a:r>
          </a:p>
          <a:p>
            <a:pPr>
              <a:buFont typeface="Arial" panose="020B0604020202020204" pitchFamily="34" charset="0"/>
              <a:buChar char="•"/>
            </a:pPr>
            <a:r>
              <a:rPr lang="en-US" sz="3600" dirty="0"/>
              <a:t> SCADA systems typically can connect to a database and share information with it.</a:t>
            </a:r>
          </a:p>
          <a:p>
            <a:pPr>
              <a:buFont typeface="Arial" panose="020B0604020202020204" pitchFamily="34" charset="0"/>
              <a:buChar char="•"/>
            </a:pPr>
            <a:r>
              <a:rPr lang="en-US" sz="3600" dirty="0"/>
              <a:t> SCADA systems can be set up with redundancy (fault tolerance). </a:t>
            </a:r>
          </a:p>
        </p:txBody>
      </p:sp>
    </p:spTree>
    <p:extLst>
      <p:ext uri="{BB962C8B-B14F-4D97-AF65-F5344CB8AC3E}">
        <p14:creationId xmlns:p14="http://schemas.microsoft.com/office/powerpoint/2010/main" val="3106518224"/>
      </p:ext>
    </p:extLst>
  </p:cSld>
  <p:clrMapOvr>
    <a:masterClrMapping/>
  </p:clrMapOvr>
</p:sld>
</file>

<file path=ppt/theme/theme1.xml><?xml version="1.0" encoding="utf-8"?>
<a:theme xmlns:a="http://schemas.openxmlformats.org/drawingml/2006/main" name="Body Slide">
  <a:themeElements>
    <a:clrScheme name="Custom 7">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ccessible Template" id="{B17AD2DE-60AE-4D79-A848-1C4403665CF8}" vid="{B8115B0A-D863-4047-A51D-0099C5B2CE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Accessible Template</Template>
  <TotalTime>2935</TotalTime>
  <Words>3307</Words>
  <Application>Microsoft Office PowerPoint</Application>
  <PresentationFormat>Widescreen</PresentationFormat>
  <Paragraphs>287</Paragraphs>
  <Slides>33</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Gill Sans MT</vt:lpstr>
      <vt:lpstr>Body Slide</vt:lpstr>
      <vt:lpstr>Module 2  Introduction to Control Systems &amp; SCADA </vt:lpstr>
      <vt:lpstr>Lesson Objectives</vt:lpstr>
      <vt:lpstr>Industrial Control Systems (ICS)</vt:lpstr>
      <vt:lpstr>What is SCADA?</vt:lpstr>
      <vt:lpstr>Supervisory Control</vt:lpstr>
      <vt:lpstr>Data Acquisition</vt:lpstr>
      <vt:lpstr>4 Types of SCADA</vt:lpstr>
      <vt:lpstr>Monolithic SCADA System</vt:lpstr>
      <vt:lpstr>Distributed SCADA System</vt:lpstr>
      <vt:lpstr>Networked SCADA System</vt:lpstr>
      <vt:lpstr>What’s Next? IoT SCADA</vt:lpstr>
      <vt:lpstr>What’s in it for me? “DART” </vt:lpstr>
      <vt:lpstr>Display Screens</vt:lpstr>
      <vt:lpstr>Field Devices – Measuring the Process </vt:lpstr>
      <vt:lpstr>Moving Data Around</vt:lpstr>
      <vt:lpstr>Giving It a Place to Land: PLCs and RTUs</vt:lpstr>
      <vt:lpstr>To Control or Not to Control? </vt:lpstr>
      <vt:lpstr>To Control or Not to Control? (cont. 1) </vt:lpstr>
      <vt:lpstr>To Control or Not to Control? (cont. 2) </vt:lpstr>
      <vt:lpstr>To Control or Not to Control? (cont. 3)</vt:lpstr>
      <vt:lpstr>Bringing It All Home</vt:lpstr>
      <vt:lpstr>PLC Control System Implementation Example</vt:lpstr>
      <vt:lpstr>SCADA Data</vt:lpstr>
      <vt:lpstr>What’s the Computer Doing?</vt:lpstr>
      <vt:lpstr>Typical Water Plant Operator Screen</vt:lpstr>
      <vt:lpstr>Packaging Line Control Screen (Demo)</vt:lpstr>
      <vt:lpstr>What Kind of Control Can We Have?</vt:lpstr>
      <vt:lpstr>Historical Trend Display</vt:lpstr>
      <vt:lpstr>Historical Data Logging and Trending</vt:lpstr>
      <vt:lpstr>Alarms Display</vt:lpstr>
      <vt:lpstr>Alarms</vt:lpstr>
      <vt:lpstr>Reports</vt:lpstr>
      <vt:lpstr>Statement of Responsibility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Infrastructure Security</dc:title>
  <dc:creator>Margaret Leary</dc:creator>
  <cp:lastModifiedBy>Rowena McKernan</cp:lastModifiedBy>
  <cp:revision>186</cp:revision>
  <dcterms:created xsi:type="dcterms:W3CDTF">2016-09-18T19:49:58Z</dcterms:created>
  <dcterms:modified xsi:type="dcterms:W3CDTF">2023-02-28T18:16:38Z</dcterms:modified>
</cp:coreProperties>
</file>