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94" r:id="rId4"/>
    <p:sldId id="291" r:id="rId5"/>
    <p:sldId id="292" r:id="rId6"/>
    <p:sldId id="268" r:id="rId7"/>
    <p:sldId id="269" r:id="rId8"/>
    <p:sldId id="303" r:id="rId9"/>
    <p:sldId id="293" r:id="rId10"/>
    <p:sldId id="284" r:id="rId11"/>
    <p:sldId id="301" r:id="rId12"/>
    <p:sldId id="305" r:id="rId13"/>
    <p:sldId id="289" r:id="rId14"/>
    <p:sldId id="288" r:id="rId15"/>
    <p:sldId id="270" r:id="rId16"/>
    <p:sldId id="271" r:id="rId17"/>
    <p:sldId id="272" r:id="rId18"/>
    <p:sldId id="295" r:id="rId19"/>
    <p:sldId id="304" r:id="rId20"/>
    <p:sldId id="273" r:id="rId21"/>
    <p:sldId id="296" r:id="rId22"/>
    <p:sldId id="275" r:id="rId23"/>
    <p:sldId id="297" r:id="rId24"/>
    <p:sldId id="278" r:id="rId25"/>
    <p:sldId id="276" r:id="rId26"/>
    <p:sldId id="281" r:id="rId27"/>
    <p:sldId id="298" r:id="rId28"/>
    <p:sldId id="299" r:id="rId29"/>
    <p:sldId id="290" r:id="rId30"/>
    <p:sldId id="300" r:id="rId31"/>
    <p:sldId id="282" r:id="rId32"/>
    <p:sldId id="279" r:id="rId33"/>
    <p:sldId id="280" r:id="rId34"/>
    <p:sldId id="286" r:id="rId35"/>
    <p:sldId id="285" r:id="rId36"/>
    <p:sldId id="287" r:id="rId37"/>
    <p:sldId id="30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32" autoAdjust="0"/>
    <p:restoredTop sz="70247" autoAdjust="0"/>
  </p:normalViewPr>
  <p:slideViewPr>
    <p:cSldViewPr snapToGrid="0">
      <p:cViewPr varScale="1">
        <p:scale>
          <a:sx n="77" d="100"/>
          <a:sy n="77" d="100"/>
        </p:scale>
        <p:origin x="444" y="96"/>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C2ECB5-4FA4-4F14-9467-50487D2BFCBD}"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04304-B135-4D54-BEFB-4DCF8A3AC62D}" type="slidenum">
              <a:rPr lang="en-US" smtClean="0"/>
              <a:t>‹#›</a:t>
            </a:fld>
            <a:endParaRPr lang="en-US"/>
          </a:p>
        </p:txBody>
      </p:sp>
    </p:spTree>
    <p:extLst>
      <p:ext uri="{BB962C8B-B14F-4D97-AF65-F5344CB8AC3E}">
        <p14:creationId xmlns:p14="http://schemas.microsoft.com/office/powerpoint/2010/main" val="1171537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a:t>
            </a:fld>
            <a:endParaRPr lang="en-US"/>
          </a:p>
        </p:txBody>
      </p:sp>
    </p:spTree>
    <p:extLst>
      <p:ext uri="{BB962C8B-B14F-4D97-AF65-F5344CB8AC3E}">
        <p14:creationId xmlns:p14="http://schemas.microsoft.com/office/powerpoint/2010/main" val="1771409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full attack details of the KWC attack are available from Verizon’s 2016 publication </a:t>
            </a:r>
            <a:r>
              <a:rPr lang="en-US" i="1" baseline="0" dirty="0"/>
              <a:t>Data Breach Digest: Scenarios from the Field.</a:t>
            </a:r>
            <a:r>
              <a:rPr lang="en-US" baseline="0" dirty="0"/>
              <a:t> </a:t>
            </a:r>
          </a:p>
          <a:p>
            <a:endParaRPr lang="en-US" baseline="0" dirty="0"/>
          </a:p>
          <a:p>
            <a:r>
              <a:rPr lang="en-US" baseline="0" dirty="0"/>
              <a:t>Source: Verizon, 2016. </a:t>
            </a:r>
            <a:r>
              <a:rPr lang="en-US" i="1" baseline="0" dirty="0"/>
              <a:t>Data Breach Digest: Scenarios from the Field. </a:t>
            </a:r>
            <a:r>
              <a:rPr lang="en-US" baseline="0" dirty="0"/>
              <a:t>Retrieved from http://www.verizonenterprise.com/resources/reports/rp_data-breach-digest_xg_en.pdf.</a:t>
            </a: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11</a:t>
            </a:fld>
            <a:endParaRPr lang="en-US"/>
          </a:p>
        </p:txBody>
      </p:sp>
    </p:spTree>
    <p:extLst>
      <p:ext uri="{BB962C8B-B14F-4D97-AF65-F5344CB8AC3E}">
        <p14:creationId xmlns:p14="http://schemas.microsoft.com/office/powerpoint/2010/main" val="3514639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Times New Roman" panose="02020603050405020304" pitchFamily="18" charset="0"/>
              </a:rPr>
              <a:t>Additional information on the Oldsmar Water Treatment event can be found at: </a:t>
            </a:r>
            <a:r>
              <a:rPr lang="en-US" sz="1800" b="0" i="0" u="none" strike="noStrike" baseline="0" dirty="0">
                <a:solidFill>
                  <a:srgbClr val="0000FF"/>
                </a:solidFill>
                <a:latin typeface="Times New Roman" panose="02020603050405020304" pitchFamily="18" charset="0"/>
              </a:rPr>
              <a:t>https://www.dragos.com/blog/industry,-news/recommendations-following-the-oldsmar-water-treatment-facility-cyber-attack/</a:t>
            </a:r>
            <a:r>
              <a:rPr lang="en-US" sz="1800" b="0" i="0" u="none" strike="noStrike" baseline="0" dirty="0">
                <a:solidFill>
                  <a:srgbClr val="000000"/>
                </a:solidFill>
                <a:latin typeface="Times New Roman" panose="02020603050405020304" pitchFamily="18" charset="0"/>
              </a:rPr>
              <a:t>.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12</a:t>
            </a:fld>
            <a:endParaRPr lang="en-US"/>
          </a:p>
        </p:txBody>
      </p:sp>
    </p:spTree>
    <p:extLst>
      <p:ext uri="{BB962C8B-B14F-4D97-AF65-F5344CB8AC3E}">
        <p14:creationId xmlns:p14="http://schemas.microsoft.com/office/powerpoint/2010/main" val="1066261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The SCADA Strangelove</a:t>
            </a:r>
            <a:r>
              <a:rPr lang="en-US" sz="1050" kern="1200" baseline="0" dirty="0">
                <a:solidFill>
                  <a:schemeClr val="tx1"/>
                </a:solidFill>
                <a:latin typeface="+mn-lt"/>
                <a:ea typeface="+mn-ea"/>
                <a:cs typeface="+mn-cs"/>
              </a:rPr>
              <a:t> Project </a:t>
            </a:r>
            <a:r>
              <a:rPr lang="en-US" sz="1050" kern="1200" dirty="0">
                <a:solidFill>
                  <a:schemeClr val="tx1"/>
                </a:solidFill>
                <a:latin typeface="+mn-lt"/>
                <a:ea typeface="+mn-ea"/>
                <a:cs typeface="+mn-cs"/>
              </a:rPr>
              <a:t>has identified over 150 zero-day vulnerabilities in SCADA, with 5% of them being “dangerous remote code execution holes.” At the Chaos Communication Congress (30C3), they released an updated version of THC-Hydra, “</a:t>
            </a:r>
            <a:r>
              <a:rPr lang="en-US" sz="1050" dirty="0"/>
              <a:t>a password-cracking tool that targeted the vulnerability in Siemens PLC S-300 devices,” and a “Pretty Shiny Sparkly ICS/SCADA/PLC Cheat Sheet,” identifying almost 600 SCADA systems, so you too can “become a real SCADA Hacker.” http://blog.wesecureapp.com/the-emerging-cyber-threat-to-critical-infrastructure/. </a:t>
            </a:r>
          </a:p>
        </p:txBody>
      </p:sp>
      <p:sp>
        <p:nvSpPr>
          <p:cNvPr id="4" name="Slide Number Placeholder 3"/>
          <p:cNvSpPr>
            <a:spLocks noGrp="1"/>
          </p:cNvSpPr>
          <p:nvPr>
            <p:ph type="sldNum" sz="quarter" idx="10"/>
          </p:nvPr>
        </p:nvSpPr>
        <p:spPr/>
        <p:txBody>
          <a:bodyPr/>
          <a:lstStyle/>
          <a:p>
            <a:fld id="{29A04304-B135-4D54-BEFB-4DCF8A3AC62D}" type="slidenum">
              <a:rPr lang="en-US" smtClean="0"/>
              <a:t>13</a:t>
            </a:fld>
            <a:endParaRPr lang="en-US"/>
          </a:p>
        </p:txBody>
      </p:sp>
    </p:spTree>
    <p:extLst>
      <p:ext uri="{BB962C8B-B14F-4D97-AF65-F5344CB8AC3E}">
        <p14:creationId xmlns:p14="http://schemas.microsoft.com/office/powerpoint/2010/main" val="3770265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Liu, Terrence. 2022. “With OT Attacks on Rise, Organizations Weigh Cybersecurity Trends for 2023 https://www.securitymagazine.com/articles/98686-with-ot-attacks-on-rise-organizations-weigh-cybersecurity-trends-for-2023.</a:t>
            </a:r>
          </a:p>
          <a:p>
            <a:endParaRPr lang="en-US" dirty="0"/>
          </a:p>
          <a:p>
            <a:r>
              <a:rPr lang="en-US" dirty="0"/>
              <a:t> </a:t>
            </a:r>
          </a:p>
        </p:txBody>
      </p:sp>
      <p:sp>
        <p:nvSpPr>
          <p:cNvPr id="4" name="Slide Number Placeholder 3"/>
          <p:cNvSpPr>
            <a:spLocks noGrp="1"/>
          </p:cNvSpPr>
          <p:nvPr>
            <p:ph type="sldNum" sz="quarter" idx="10"/>
          </p:nvPr>
        </p:nvSpPr>
        <p:spPr/>
        <p:txBody>
          <a:bodyPr/>
          <a:lstStyle/>
          <a:p>
            <a:fld id="{29A04304-B135-4D54-BEFB-4DCF8A3AC62D}" type="slidenum">
              <a:rPr lang="en-US" smtClean="0"/>
              <a:t>14</a:t>
            </a:fld>
            <a:endParaRPr lang="en-US"/>
          </a:p>
        </p:txBody>
      </p:sp>
    </p:spTree>
    <p:extLst>
      <p:ext uri="{BB962C8B-B14F-4D97-AF65-F5344CB8AC3E}">
        <p14:creationId xmlns:p14="http://schemas.microsoft.com/office/powerpoint/2010/main" val="1580080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Hijacking proxy malware,</a:t>
            </a:r>
            <a:r>
              <a:rPr lang="en-US" baseline="0" dirty="0"/>
              <a:t> after it is installed on a compromised device, may (as an example) use HTTP transactions to register its availability to the command/control server. Usually there are multiple control servers so if one is discovered, another one can take over that function. Once the device has been successfully hijacked, the attacker can perform illicit acts using that device, causing a significant degradation of services at the ICS system.</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15</a:t>
            </a:fld>
            <a:endParaRPr lang="en-US"/>
          </a:p>
        </p:txBody>
      </p:sp>
    </p:spTree>
    <p:extLst>
      <p:ext uri="{BB962C8B-B14F-4D97-AF65-F5344CB8AC3E}">
        <p14:creationId xmlns:p14="http://schemas.microsoft.com/office/powerpoint/2010/main" val="3564785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Rather than operate stealthily</a:t>
            </a:r>
            <a:r>
              <a:rPr lang="en-US" sz="1200" baseline="0" dirty="0"/>
              <a:t>, as most viruses do, </a:t>
            </a:r>
            <a:r>
              <a:rPr lang="en-US" sz="1200" dirty="0" err="1"/>
              <a:t>Shamoon</a:t>
            </a:r>
            <a:r>
              <a:rPr lang="en-US" sz="1200" dirty="0"/>
              <a:t> blatantly</a:t>
            </a:r>
            <a:r>
              <a:rPr lang="en-US" sz="1200" baseline="0" dirty="0"/>
              <a:t> </a:t>
            </a:r>
            <a:r>
              <a:rPr lang="en-US" sz="1200" dirty="0"/>
              <a:t>destroyed data and reported the addresses of infected computers back to a computer inside the company’s network, and then on to the attacker’s command</a:t>
            </a:r>
            <a:r>
              <a:rPr lang="en-US" sz="1200" baseline="0" dirty="0"/>
              <a:t> and control system. </a:t>
            </a:r>
            <a:r>
              <a:rPr lang="en-US" dirty="0" err="1"/>
              <a:t>Shamoon</a:t>
            </a:r>
            <a:r>
              <a:rPr lang="en-US" dirty="0"/>
              <a:t> was used not to steal</a:t>
            </a:r>
            <a:r>
              <a:rPr lang="en-US" baseline="0" dirty="0"/>
              <a:t> data but to cause a </a:t>
            </a:r>
            <a:r>
              <a:rPr lang="en-US" baseline="0" dirty="0" err="1"/>
              <a:t>DoS</a:t>
            </a:r>
            <a:r>
              <a:rPr lang="en-US" baseline="0" dirty="0"/>
              <a:t> and total destruction of data.</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16</a:t>
            </a:fld>
            <a:endParaRPr lang="en-US"/>
          </a:p>
        </p:txBody>
      </p:sp>
    </p:spTree>
    <p:extLst>
      <p:ext uri="{BB962C8B-B14F-4D97-AF65-F5344CB8AC3E}">
        <p14:creationId xmlns:p14="http://schemas.microsoft.com/office/powerpoint/2010/main" val="2836755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Currently ransomware is expected to cost businesses at least $1 billion in 2016 alone.</a:t>
            </a:r>
          </a:p>
          <a:p>
            <a:r>
              <a:rPr lang="en-US" sz="1200" kern="1200" dirty="0">
                <a:solidFill>
                  <a:schemeClr val="tx1"/>
                </a:solidFill>
                <a:effectLst/>
                <a:latin typeface="+mn-lt"/>
                <a:ea typeface="+mn-ea"/>
                <a:cs typeface="+mn-cs"/>
              </a:rPr>
              <a:t>(Fitzpatrick &amp; Griffin, 2016)</a:t>
            </a:r>
          </a:p>
          <a:p>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17</a:t>
            </a:fld>
            <a:endParaRPr lang="en-US"/>
          </a:p>
        </p:txBody>
      </p:sp>
    </p:spTree>
    <p:extLst>
      <p:ext uri="{BB962C8B-B14F-4D97-AF65-F5344CB8AC3E}">
        <p14:creationId xmlns:p14="http://schemas.microsoft.com/office/powerpoint/2010/main" val="2875621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http://www.trendmicro.com/cloud-content/us/pdfs/security-intelligence/reports/critical-infrastructures-west-hemisphere.pdf </a:t>
            </a:r>
          </a:p>
          <a:p>
            <a:endParaRPr lang="en-US" dirty="0"/>
          </a:p>
          <a:p>
            <a:r>
              <a:rPr lang="en-US" dirty="0"/>
              <a:t>According</a:t>
            </a:r>
            <a:r>
              <a:rPr lang="en-US" baseline="0" dirty="0"/>
              <a:t> to the Trend Micro Threat Research report, m</a:t>
            </a:r>
            <a:r>
              <a:rPr lang="en-US" dirty="0"/>
              <a:t>alware disguised</a:t>
            </a:r>
            <a:r>
              <a:rPr lang="en-US" baseline="0" dirty="0"/>
              <a:t> as a SCADA application has been found in many SCADA vendor applications, including Siemens and Allen Bradley.</a:t>
            </a:r>
          </a:p>
          <a:p>
            <a:endParaRPr lang="en-US" baseline="0" dirty="0"/>
          </a:p>
          <a:p>
            <a:r>
              <a:rPr lang="en-US" baseline="0" dirty="0"/>
              <a:t>Trend Micro reports observing malware specifically scanning for OPC and Modbus, likely gathering intelligence for industrial espionage or future attacks.</a:t>
            </a:r>
          </a:p>
        </p:txBody>
      </p:sp>
      <p:sp>
        <p:nvSpPr>
          <p:cNvPr id="4" name="Slide Number Placeholder 3"/>
          <p:cNvSpPr>
            <a:spLocks noGrp="1"/>
          </p:cNvSpPr>
          <p:nvPr>
            <p:ph type="sldNum" sz="quarter" idx="10"/>
          </p:nvPr>
        </p:nvSpPr>
        <p:spPr/>
        <p:txBody>
          <a:bodyPr/>
          <a:lstStyle/>
          <a:p>
            <a:fld id="{29A04304-B135-4D54-BEFB-4DCF8A3AC62D}" type="slidenum">
              <a:rPr lang="en-US" smtClean="0"/>
              <a:t>18</a:t>
            </a:fld>
            <a:endParaRPr lang="en-US"/>
          </a:p>
        </p:txBody>
      </p:sp>
    </p:spTree>
    <p:extLst>
      <p:ext uri="{BB962C8B-B14F-4D97-AF65-F5344CB8AC3E}">
        <p14:creationId xmlns:p14="http://schemas.microsoft.com/office/powerpoint/2010/main" val="186031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Source: </a:t>
            </a:r>
            <a:r>
              <a:rPr lang="en-US" sz="1200" dirty="0"/>
              <a:t>CISA (2022). </a:t>
            </a:r>
            <a:r>
              <a:rPr lang="en-US" sz="1200" b="0" i="0" u="none" strike="noStrike" baseline="0" dirty="0">
                <a:latin typeface="FranklinGothicURW-Dem"/>
              </a:rPr>
              <a:t>Infrastructure Resilience Planning Framework (IRPF)</a:t>
            </a:r>
            <a:r>
              <a:rPr lang="en-US" sz="1200" baseline="0" dirty="0"/>
              <a:t>, Version 1.1.  Retrieved from  https://www.cisa.gov/sites/default/files/publications/Infrastructure-Resilience%20Planning-Framework-%28IRPF%29%29.pdf </a:t>
            </a:r>
            <a:endParaRPr lang="en-US" dirty="0"/>
          </a:p>
          <a:p>
            <a:endParaRPr lang="en-US" dirty="0"/>
          </a:p>
          <a:p>
            <a:r>
              <a:rPr lang="en-US" dirty="0"/>
              <a:t> </a:t>
            </a:r>
            <a:endParaRPr lang="en-US" baseline="0" dirty="0"/>
          </a:p>
        </p:txBody>
      </p:sp>
      <p:sp>
        <p:nvSpPr>
          <p:cNvPr id="4" name="Slide Number Placeholder 3"/>
          <p:cNvSpPr>
            <a:spLocks noGrp="1"/>
          </p:cNvSpPr>
          <p:nvPr>
            <p:ph type="sldNum" sz="quarter" idx="10"/>
          </p:nvPr>
        </p:nvSpPr>
        <p:spPr/>
        <p:txBody>
          <a:bodyPr/>
          <a:lstStyle/>
          <a:p>
            <a:fld id="{29A04304-B135-4D54-BEFB-4DCF8A3AC62D}" type="slidenum">
              <a:rPr lang="en-US" smtClean="0"/>
              <a:t>19</a:t>
            </a:fld>
            <a:endParaRPr lang="en-US"/>
          </a:p>
        </p:txBody>
      </p:sp>
    </p:spTree>
    <p:extLst>
      <p:ext uri="{BB962C8B-B14F-4D97-AF65-F5344CB8AC3E}">
        <p14:creationId xmlns:p14="http://schemas.microsoft.com/office/powerpoint/2010/main" val="1344250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20</a:t>
            </a:fld>
            <a:endParaRPr lang="en-US"/>
          </a:p>
        </p:txBody>
      </p:sp>
    </p:spTree>
    <p:extLst>
      <p:ext uri="{BB962C8B-B14F-4D97-AF65-F5344CB8AC3E}">
        <p14:creationId xmlns:p14="http://schemas.microsoft.com/office/powerpoint/2010/main" val="4286697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http://www.newsweek.com/cyber-attack-rye-dam-iran-441940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Photo credit:  </a:t>
            </a:r>
            <a:r>
              <a:rPr lang="en-US" sz="1200" kern="1200" dirty="0">
                <a:solidFill>
                  <a:schemeClr val="tx1"/>
                </a:solidFill>
                <a:effectLst/>
                <a:latin typeface="+mn-lt"/>
                <a:ea typeface="+mn-ea"/>
                <a:cs typeface="+mn-cs"/>
              </a:rPr>
              <a:t>© </a:t>
            </a:r>
            <a:r>
              <a:rPr lang="en-US" dirty="0"/>
              <a:t>City of Rye, used fo</a:t>
            </a:r>
            <a:r>
              <a:rPr lang="en-US" baseline="0" dirty="0"/>
              <a:t>r educational purposes </a:t>
            </a:r>
            <a:r>
              <a:rPr lang="en-US" dirty="0"/>
              <a:t>under fair use</a:t>
            </a:r>
            <a:r>
              <a:rPr lang="en-US" baseline="0" dirty="0"/>
              <a:t> provisions of U.S. copyright laws.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a:t>
            </a:fld>
            <a:endParaRPr lang="en-US"/>
          </a:p>
        </p:txBody>
      </p:sp>
    </p:spTree>
    <p:extLst>
      <p:ext uri="{BB962C8B-B14F-4D97-AF65-F5344CB8AC3E}">
        <p14:creationId xmlns:p14="http://schemas.microsoft.com/office/powerpoint/2010/main" val="1418702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Resource: http://www.wallstreetdaily.com/2014/01/23/internet-of-things/</a:t>
            </a:r>
          </a:p>
          <a:p>
            <a:pPr lvl="0">
              <a:defRPr/>
            </a:pPr>
            <a:r>
              <a:rPr lang="en-US" sz="1200" dirty="0"/>
              <a:t>Louis </a:t>
            </a:r>
            <a:r>
              <a:rPr lang="en-US" sz="1200" dirty="0" err="1"/>
              <a:t>Basenese</a:t>
            </a:r>
            <a:r>
              <a:rPr lang="en-US" sz="1200" dirty="0"/>
              <a:t>. “Heinous Internet Scam</a:t>
            </a:r>
            <a:r>
              <a:rPr lang="en-US" sz="1200" baseline="0" dirty="0"/>
              <a:t> Perpetrated by a Refrigerator.</a:t>
            </a:r>
            <a:r>
              <a:rPr lang="en-US" sz="1200" dirty="0"/>
              <a:t>“ </a:t>
            </a:r>
            <a:r>
              <a:rPr lang="en-US" sz="1200" i="1" dirty="0"/>
              <a:t>Jan 23, 2014.</a:t>
            </a:r>
            <a:r>
              <a:rPr lang="en-US" sz="1200" dirty="0"/>
              <a:t>  © 2016 </a:t>
            </a:r>
            <a:r>
              <a:rPr lang="en-US" sz="1200" i="1" dirty="0"/>
              <a:t>Wall Street Daily</a:t>
            </a:r>
            <a:r>
              <a:rPr lang="en-US" sz="1200" dirty="0"/>
              <a:t>, LLC. All rights reserved. Retrieved from: http://www.wallstreetdaily.com/2014/01/23/internet-of-things/. </a:t>
            </a:r>
          </a:p>
          <a:p>
            <a:pPr lvl="0">
              <a:defRPr/>
            </a:pPr>
            <a:endParaRPr lang="en-US" sz="1200" dirty="0"/>
          </a:p>
          <a:p>
            <a:pPr lvl="0">
              <a:defRPr/>
            </a:pPr>
            <a:r>
              <a:rPr lang="en-US" sz="1200" dirty="0"/>
              <a:t>Used under fair use provisions for educational use.</a:t>
            </a:r>
          </a:p>
          <a:p>
            <a:r>
              <a:rPr lang="en-US" baseline="0" dirty="0"/>
              <a:t>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21</a:t>
            </a:fld>
            <a:endParaRPr lang="en-US"/>
          </a:p>
        </p:txBody>
      </p:sp>
    </p:spTree>
    <p:extLst>
      <p:ext uri="{BB962C8B-B14F-4D97-AF65-F5344CB8AC3E}">
        <p14:creationId xmlns:p14="http://schemas.microsoft.com/office/powerpoint/2010/main" val="1918610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Manu </a:t>
            </a:r>
            <a:r>
              <a:rPr lang="en-US" dirty="0" err="1"/>
              <a:t>Malek</a:t>
            </a:r>
            <a:r>
              <a:rPr lang="en-US" dirty="0"/>
              <a:t>, </a:t>
            </a:r>
            <a:r>
              <a:rPr lang="en-US" dirty="0" err="1"/>
              <a:t>Sumit</a:t>
            </a:r>
            <a:r>
              <a:rPr lang="en-US" dirty="0"/>
              <a:t> Ghosh, and Edward A. </a:t>
            </a:r>
            <a:r>
              <a:rPr lang="en-US" dirty="0" err="1"/>
              <a:t>Stohr</a:t>
            </a:r>
            <a:r>
              <a:rPr lang="en-US" dirty="0"/>
              <a:t>, editors. </a:t>
            </a:r>
            <a:r>
              <a:rPr lang="en-US" b="0" i="1" dirty="0"/>
              <a:t>Guarding Your Business: A Management Approach to Security</a:t>
            </a:r>
            <a:r>
              <a:rPr lang="en-US" b="0" dirty="0"/>
              <a:t>. New York: Kluwer Academic/Plenum Publishers, 2004.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22</a:t>
            </a:fld>
            <a:endParaRPr lang="en-US"/>
          </a:p>
        </p:txBody>
      </p:sp>
    </p:spTree>
    <p:extLst>
      <p:ext uri="{BB962C8B-B14F-4D97-AF65-F5344CB8AC3E}">
        <p14:creationId xmlns:p14="http://schemas.microsoft.com/office/powerpoint/2010/main" val="1290562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Manu </a:t>
            </a:r>
            <a:r>
              <a:rPr lang="en-US" dirty="0" err="1"/>
              <a:t>Malek</a:t>
            </a:r>
            <a:r>
              <a:rPr lang="en-US" dirty="0"/>
              <a:t>, </a:t>
            </a:r>
            <a:r>
              <a:rPr lang="en-US" dirty="0" err="1"/>
              <a:t>Sumit</a:t>
            </a:r>
            <a:r>
              <a:rPr lang="en-US" dirty="0"/>
              <a:t> Ghosh, and Edward A. </a:t>
            </a:r>
            <a:r>
              <a:rPr lang="en-US" dirty="0" err="1"/>
              <a:t>Stohr</a:t>
            </a:r>
            <a:r>
              <a:rPr lang="en-US" dirty="0"/>
              <a:t>, editors. </a:t>
            </a:r>
            <a:r>
              <a:rPr lang="en-US" b="0" i="1" dirty="0"/>
              <a:t>Guarding Your Business: A Management Approach to Security</a:t>
            </a:r>
            <a:r>
              <a:rPr lang="en-US" b="0" dirty="0"/>
              <a:t>. New York: Kluwer Academic/Plenum Publishers, 2004. </a:t>
            </a: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23</a:t>
            </a:fld>
            <a:endParaRPr lang="en-US"/>
          </a:p>
        </p:txBody>
      </p:sp>
    </p:spTree>
    <p:extLst>
      <p:ext uri="{BB962C8B-B14F-4D97-AF65-F5344CB8AC3E}">
        <p14:creationId xmlns:p14="http://schemas.microsoft.com/office/powerpoint/2010/main" val="1450231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Write-what-where conditions</a:t>
            </a:r>
            <a:r>
              <a:rPr lang="en-US" baseline="0" dirty="0"/>
              <a:t> are attacks that can write any value to any location, resulting in a buffer overflow.</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24</a:t>
            </a:fld>
            <a:endParaRPr lang="en-US"/>
          </a:p>
        </p:txBody>
      </p:sp>
    </p:spTree>
    <p:extLst>
      <p:ext uri="{BB962C8B-B14F-4D97-AF65-F5344CB8AC3E}">
        <p14:creationId xmlns:p14="http://schemas.microsoft.com/office/powerpoint/2010/main" val="27216071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26</a:t>
            </a:fld>
            <a:endParaRPr lang="en-US"/>
          </a:p>
        </p:txBody>
      </p:sp>
    </p:spTree>
    <p:extLst>
      <p:ext uri="{BB962C8B-B14F-4D97-AF65-F5344CB8AC3E}">
        <p14:creationId xmlns:p14="http://schemas.microsoft.com/office/powerpoint/2010/main" val="19407777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attribution:</a:t>
            </a:r>
          </a:p>
          <a:p>
            <a:r>
              <a:rPr lang="en-US" dirty="0"/>
              <a:t>“</a:t>
            </a:r>
            <a:r>
              <a:rPr lang="en-US" dirty="0" err="1"/>
              <a:t>Havex</a:t>
            </a:r>
            <a:r>
              <a:rPr lang="en-US" dirty="0"/>
              <a:t> RAT </a:t>
            </a:r>
            <a:r>
              <a:rPr lang="en-US" dirty="0" err="1"/>
              <a:t>Victoms</a:t>
            </a:r>
            <a:r>
              <a:rPr lang="en-US" dirty="0"/>
              <a:t> by Country” by CWZ. June 27, 2014 in “</a:t>
            </a:r>
            <a:r>
              <a:rPr lang="en-US" dirty="0" err="1"/>
              <a:t>Havex</a:t>
            </a:r>
            <a:r>
              <a:rPr lang="en-US" dirty="0"/>
              <a:t> SCADA RAT Summary Report: Analyst Feedback and </a:t>
            </a:r>
            <a:r>
              <a:rPr lang="en-US" dirty="0" err="1"/>
              <a:t>Remediations</a:t>
            </a:r>
            <a:r>
              <a:rPr lang="en-US" dirty="0"/>
              <a:t>.” © Cyberwarzone.com. Retrieved from</a:t>
            </a:r>
          </a:p>
          <a:p>
            <a:r>
              <a:rPr lang="en-US" dirty="0"/>
              <a:t>http://cyberwarzone.com/wp-content/uploads/2014/06/havex-rat.jpg. </a:t>
            </a:r>
          </a:p>
          <a:p>
            <a:endParaRPr lang="en-US" dirty="0"/>
          </a:p>
          <a:p>
            <a:r>
              <a:rPr lang="en-US" dirty="0"/>
              <a:t>Used under fair</a:t>
            </a:r>
            <a:r>
              <a:rPr lang="en-US" baseline="0" dirty="0"/>
              <a:t> use</a:t>
            </a:r>
            <a:r>
              <a:rPr lang="en-US" dirty="0"/>
              <a:t> provisions for educational purposes.</a:t>
            </a:r>
          </a:p>
          <a:p>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27</a:t>
            </a:fld>
            <a:endParaRPr lang="en-US"/>
          </a:p>
        </p:txBody>
      </p:sp>
    </p:spTree>
    <p:extLst>
      <p:ext uri="{BB962C8B-B14F-4D97-AF65-F5344CB8AC3E}">
        <p14:creationId xmlns:p14="http://schemas.microsoft.com/office/powerpoint/2010/main" val="3488751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Watering hole attacks exploit vulnerabilities,</a:t>
            </a:r>
            <a:r>
              <a:rPr lang="en-US" baseline="0" dirty="0"/>
              <a:t> such as cross-site scripting vulnerabilities, at websites.</a:t>
            </a:r>
          </a:p>
          <a:p>
            <a:endParaRPr lang="en-US" baseline="0" dirty="0"/>
          </a:p>
          <a:p>
            <a:r>
              <a:rPr lang="en-US" baseline="0" dirty="0"/>
              <a:t>Resource: </a:t>
            </a:r>
            <a:r>
              <a:rPr lang="en-US" dirty="0"/>
              <a:t>http://cyberwarzone.com/havex-scada-rat-summary-report-analyst-feedback-remediations/. </a:t>
            </a:r>
          </a:p>
        </p:txBody>
      </p:sp>
      <p:sp>
        <p:nvSpPr>
          <p:cNvPr id="4" name="Slide Number Placeholder 3"/>
          <p:cNvSpPr>
            <a:spLocks noGrp="1"/>
          </p:cNvSpPr>
          <p:nvPr>
            <p:ph type="sldNum" sz="quarter" idx="10"/>
          </p:nvPr>
        </p:nvSpPr>
        <p:spPr/>
        <p:txBody>
          <a:bodyPr/>
          <a:lstStyle/>
          <a:p>
            <a:fld id="{29A04304-B135-4D54-BEFB-4DCF8A3AC62D}" type="slidenum">
              <a:rPr lang="en-US" smtClean="0"/>
              <a:t>28</a:t>
            </a:fld>
            <a:endParaRPr lang="en-US"/>
          </a:p>
        </p:txBody>
      </p:sp>
    </p:spTree>
    <p:extLst>
      <p:ext uri="{BB962C8B-B14F-4D97-AF65-F5344CB8AC3E}">
        <p14:creationId xmlns:p14="http://schemas.microsoft.com/office/powerpoint/2010/main" val="1623551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full article</a:t>
            </a:r>
            <a:r>
              <a:rPr lang="en-US" baseline="0" dirty="0"/>
              <a:t> on how </a:t>
            </a:r>
            <a:r>
              <a:rPr lang="en-US" baseline="0" dirty="0" err="1"/>
              <a:t>Stuxnet</a:t>
            </a:r>
            <a:r>
              <a:rPr lang="en-US" baseline="0" dirty="0"/>
              <a:t> works is available at </a:t>
            </a:r>
            <a:r>
              <a:rPr lang="en-US" dirty="0"/>
              <a:t> https://www.wired.com/2014/11/countdown-to-zero-day-stuxnet/#slide-1.</a:t>
            </a:r>
          </a:p>
          <a:p>
            <a:endParaRPr lang="en-US" dirty="0"/>
          </a:p>
          <a:p>
            <a:r>
              <a:rPr lang="en-US" dirty="0"/>
              <a:t>Photo by Stefan </a:t>
            </a:r>
            <a:r>
              <a:rPr lang="en-US" dirty="0" err="1"/>
              <a:t>Kühn</a:t>
            </a:r>
            <a:r>
              <a:rPr lang="en-US" dirty="0"/>
              <a:t>, CC-BY-SA-3.0 (http://creativecommons.org/licenses/by-sa/3.0/) via Wikimedia Commons.</a:t>
            </a:r>
          </a:p>
        </p:txBody>
      </p:sp>
      <p:sp>
        <p:nvSpPr>
          <p:cNvPr id="4" name="Slide Number Placeholder 3"/>
          <p:cNvSpPr>
            <a:spLocks noGrp="1"/>
          </p:cNvSpPr>
          <p:nvPr>
            <p:ph type="sldNum" sz="quarter" idx="10"/>
          </p:nvPr>
        </p:nvSpPr>
        <p:spPr/>
        <p:txBody>
          <a:bodyPr/>
          <a:lstStyle/>
          <a:p>
            <a:fld id="{29A04304-B135-4D54-BEFB-4DCF8A3AC62D}" type="slidenum">
              <a:rPr lang="en-US" smtClean="0"/>
              <a:t>29</a:t>
            </a:fld>
            <a:endParaRPr lang="en-US"/>
          </a:p>
        </p:txBody>
      </p:sp>
    </p:spTree>
    <p:extLst>
      <p:ext uri="{BB962C8B-B14F-4D97-AF65-F5344CB8AC3E}">
        <p14:creationId xmlns:p14="http://schemas.microsoft.com/office/powerpoint/2010/main" val="19817522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full article</a:t>
            </a:r>
            <a:r>
              <a:rPr lang="en-US" baseline="0" dirty="0"/>
              <a:t> on how </a:t>
            </a:r>
            <a:r>
              <a:rPr lang="en-US" baseline="0" dirty="0" err="1"/>
              <a:t>Stuxnet</a:t>
            </a:r>
            <a:r>
              <a:rPr lang="en-US" baseline="0" dirty="0"/>
              <a:t> works is available at </a:t>
            </a:r>
            <a:r>
              <a:rPr lang="en-US" dirty="0"/>
              <a:t> https://www.wired.com/2014/11/countdown-to-zero-day-stuxnet/#slide-1.</a:t>
            </a:r>
          </a:p>
          <a:p>
            <a:endParaRPr lang="en-US" dirty="0"/>
          </a:p>
          <a:p>
            <a:r>
              <a:rPr lang="en-US" dirty="0"/>
              <a:t>Photo by Stefan </a:t>
            </a:r>
            <a:r>
              <a:rPr lang="en-US" dirty="0" err="1"/>
              <a:t>Kühn</a:t>
            </a:r>
            <a:r>
              <a:rPr lang="en-US" dirty="0"/>
              <a:t>, CC-BY-SA-3.0 (http://creativecommons.org/licenses/by-sa/3.0/) via Wikimedia Commons.</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30</a:t>
            </a:fld>
            <a:endParaRPr lang="en-US"/>
          </a:p>
        </p:txBody>
      </p:sp>
    </p:spTree>
    <p:extLst>
      <p:ext uri="{BB962C8B-B14F-4D97-AF65-F5344CB8AC3E}">
        <p14:creationId xmlns:p14="http://schemas.microsoft.com/office/powerpoint/2010/main" val="2432420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 http://resources.infosecinstitute.com/duqu-2-0-the-most-sophisticated-malware-ever-seen/ </a:t>
            </a:r>
          </a:p>
        </p:txBody>
      </p:sp>
      <p:sp>
        <p:nvSpPr>
          <p:cNvPr id="4" name="Slide Number Placeholder 3"/>
          <p:cNvSpPr>
            <a:spLocks noGrp="1"/>
          </p:cNvSpPr>
          <p:nvPr>
            <p:ph type="sldNum" sz="quarter" idx="10"/>
          </p:nvPr>
        </p:nvSpPr>
        <p:spPr/>
        <p:txBody>
          <a:bodyPr/>
          <a:lstStyle/>
          <a:p>
            <a:fld id="{29A04304-B135-4D54-BEFB-4DCF8A3AC62D}" type="slidenum">
              <a:rPr lang="en-US" smtClean="0"/>
              <a:t>31</a:t>
            </a:fld>
            <a:endParaRPr lang="en-US"/>
          </a:p>
        </p:txBody>
      </p:sp>
    </p:spTree>
    <p:extLst>
      <p:ext uri="{BB962C8B-B14F-4D97-AF65-F5344CB8AC3E}">
        <p14:creationId xmlns:p14="http://schemas.microsoft.com/office/powerpoint/2010/main" val="3627164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http://www.newsweek.com/cyber-attack-rye-dam-iran-441940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Photo credit: </a:t>
            </a:r>
            <a:r>
              <a:rPr lang="en-US" sz="1200" kern="1200" dirty="0">
                <a:solidFill>
                  <a:schemeClr val="tx1"/>
                </a:solidFill>
                <a:effectLst/>
                <a:latin typeface="+mn-lt"/>
                <a:ea typeface="+mn-ea"/>
                <a:cs typeface="+mn-cs"/>
              </a:rPr>
              <a:t>© </a:t>
            </a:r>
            <a:r>
              <a:rPr lang="en-US" dirty="0"/>
              <a:t>City of Rye, used fo</a:t>
            </a:r>
            <a:r>
              <a:rPr lang="en-US" baseline="0" dirty="0"/>
              <a:t>r educational purposes </a:t>
            </a:r>
            <a:r>
              <a:rPr lang="en-US" dirty="0"/>
              <a:t>under fair use</a:t>
            </a:r>
            <a:r>
              <a:rPr lang="en-US" baseline="0" dirty="0"/>
              <a:t> provisions of U.S. copyright laws.</a:t>
            </a: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4</a:t>
            </a:fld>
            <a:endParaRPr lang="en-US"/>
          </a:p>
        </p:txBody>
      </p:sp>
    </p:spTree>
    <p:extLst>
      <p:ext uri="{BB962C8B-B14F-4D97-AF65-F5344CB8AC3E}">
        <p14:creationId xmlns:p14="http://schemas.microsoft.com/office/powerpoint/2010/main" val="22963238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http://spectrum.ieee.org/telecom/security/the-real-story-of-stuxnet. </a:t>
            </a:r>
          </a:p>
          <a:p>
            <a:r>
              <a:rPr lang="en-US" dirty="0"/>
              <a:t>According to the article: “… the most worrisome thing about Flame was how it got onto machines in the first place: via an update to the Windows 7 operating system. A user would think she was simply downloading a legitimate patch from Microsoft, only to install Flame instead. ‘Flame spreading through Windows updates is more significant than Flame itself,’ says </a:t>
            </a:r>
            <a:r>
              <a:rPr lang="en-US" dirty="0" err="1"/>
              <a:t>Schouwenberg</a:t>
            </a:r>
            <a:r>
              <a:rPr lang="en-US" dirty="0"/>
              <a:t>, who estimates that there are perhaps only 10 programmers in the world capable of engineering such behavior. ‘It’s a technical feat that’s nothing short of amazing, because it broke world-class encryption,’ says F-</a:t>
            </a:r>
            <a:r>
              <a:rPr lang="en-US" dirty="0" err="1"/>
              <a:t>Secure’s</a:t>
            </a:r>
            <a:r>
              <a:rPr lang="en-US" dirty="0"/>
              <a:t> </a:t>
            </a:r>
            <a:r>
              <a:rPr lang="en-US" dirty="0" err="1"/>
              <a:t>Hypponen</a:t>
            </a:r>
            <a:r>
              <a:rPr lang="en-US" dirty="0"/>
              <a:t>. ‘You need a supercomputer and loads of scientists to do this.’”</a:t>
            </a:r>
          </a:p>
        </p:txBody>
      </p:sp>
      <p:sp>
        <p:nvSpPr>
          <p:cNvPr id="4" name="Slide Number Placeholder 3"/>
          <p:cNvSpPr>
            <a:spLocks noGrp="1"/>
          </p:cNvSpPr>
          <p:nvPr>
            <p:ph type="sldNum" sz="quarter" idx="10"/>
          </p:nvPr>
        </p:nvSpPr>
        <p:spPr/>
        <p:txBody>
          <a:bodyPr/>
          <a:lstStyle/>
          <a:p>
            <a:fld id="{29A04304-B135-4D54-BEFB-4DCF8A3AC62D}" type="slidenum">
              <a:rPr lang="en-US" smtClean="0"/>
              <a:t>32</a:t>
            </a:fld>
            <a:endParaRPr lang="en-US"/>
          </a:p>
        </p:txBody>
      </p:sp>
    </p:spTree>
    <p:extLst>
      <p:ext uri="{BB962C8B-B14F-4D97-AF65-F5344CB8AC3E}">
        <p14:creationId xmlns:p14="http://schemas.microsoft.com/office/powerpoint/2010/main" val="22609457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 sabotage systems, the</a:t>
            </a:r>
            <a:r>
              <a:rPr lang="en-US" baseline="0" dirty="0"/>
              <a:t> hackers</a:t>
            </a:r>
            <a:r>
              <a:rPr lang="en-US" dirty="0"/>
              <a:t> set a time delay to terminate two processes: komut.exe and sec_service.exe.</a:t>
            </a:r>
            <a:r>
              <a:rPr lang="en-US" baseline="0" dirty="0"/>
              <a:t> The latter associated </a:t>
            </a:r>
            <a:r>
              <a:rPr lang="en-US" dirty="0"/>
              <a:t>ELTIMA Serial to Ethernet Connector or to ASEM Ubiquity, a platform commonly used in Industrial Control Systems (ICS).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Robert </a:t>
            </a:r>
            <a:r>
              <a:rPr lang="en-US" dirty="0" err="1"/>
              <a:t>Lipovsky</a:t>
            </a:r>
            <a:r>
              <a:rPr lang="en-US" dirty="0"/>
              <a:t> and Anton </a:t>
            </a:r>
            <a:r>
              <a:rPr lang="en-US" dirty="0" err="1"/>
              <a:t>Cherepanov</a:t>
            </a:r>
            <a:r>
              <a:rPr lang="en-US" dirty="0"/>
              <a:t> wrote in their January 2016 article for www.welivesecurity.com, “If this process is found on the target system, the </a:t>
            </a:r>
            <a:r>
              <a:rPr lang="en-US" dirty="0" err="1"/>
              <a:t>trojan</a:t>
            </a:r>
            <a:r>
              <a:rPr lang="en-US" dirty="0"/>
              <a:t> will not only terminate it but will also overwrite its corresponding executable file on the hard drive with random data in order to make restoration of the system more difficult.”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Lipovsky</a:t>
            </a:r>
            <a:r>
              <a:rPr lang="en-US" dirty="0"/>
              <a:t>,</a:t>
            </a:r>
            <a:r>
              <a:rPr lang="en-US" baseline="0" dirty="0"/>
              <a:t> R. &amp; </a:t>
            </a:r>
            <a:r>
              <a:rPr lang="en-US" baseline="0" dirty="0" err="1"/>
              <a:t>Cherepanov</a:t>
            </a:r>
            <a:r>
              <a:rPr lang="en-US" baseline="0" dirty="0"/>
              <a:t>, A. “</a:t>
            </a:r>
            <a:r>
              <a:rPr lang="en-US" baseline="0" dirty="0" err="1"/>
              <a:t>BlackEnergy</a:t>
            </a:r>
            <a:r>
              <a:rPr lang="en-US" baseline="0" dirty="0"/>
              <a:t> Trojan strikes again: Attacks Ukrainian electric power industry.” </a:t>
            </a:r>
            <a:r>
              <a:rPr lang="en-US" baseline="0" dirty="0" err="1"/>
              <a:t>WeLiveSecurity</a:t>
            </a:r>
            <a:r>
              <a:rPr lang="en-US" baseline="0" dirty="0"/>
              <a:t>. 2016. Retrieved from </a:t>
            </a:r>
            <a:r>
              <a:rPr lang="en-US" dirty="0"/>
              <a:t>http://www.welivesecurity.com/2016/01/04/blackenergy-trojan-strikes-again-attacks-ukrainian-electric-power-industry/.</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33</a:t>
            </a:fld>
            <a:endParaRPr lang="en-US"/>
          </a:p>
        </p:txBody>
      </p:sp>
    </p:spTree>
    <p:extLst>
      <p:ext uri="{BB962C8B-B14F-4D97-AF65-F5344CB8AC3E}">
        <p14:creationId xmlns:p14="http://schemas.microsoft.com/office/powerpoint/2010/main" val="12188467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Clker</a:t>
            </a:r>
            <a:r>
              <a:rPr lang="en-US" dirty="0"/>
              <a:t>-Free-Vector-Images. “chain-broken-link-freedom-297842”. Via</a:t>
            </a:r>
            <a:r>
              <a:rPr lang="en-US" baseline="0" dirty="0"/>
              <a:t> </a:t>
            </a:r>
            <a:r>
              <a:rPr lang="en-US" baseline="0" dirty="0" err="1"/>
              <a:t>Pixaby</a:t>
            </a:r>
            <a:r>
              <a:rPr lang="en-US" baseline="0" dirty="0"/>
              <a:t>. </a:t>
            </a:r>
            <a:r>
              <a:rPr lang="en-US" dirty="0"/>
              <a:t>CC0 Public Domain.</a:t>
            </a:r>
            <a:r>
              <a:rPr lang="en-US" baseline="0" dirty="0"/>
              <a:t> </a:t>
            </a:r>
            <a:r>
              <a:rPr lang="en-US" dirty="0"/>
              <a:t>https://pixabay.com/en/chain-broken-link-freedom-297842/</a:t>
            </a:r>
          </a:p>
          <a:p>
            <a:endParaRPr lang="en-US" dirty="0"/>
          </a:p>
          <a:p>
            <a:pPr algn="l"/>
            <a:r>
              <a:rPr lang="en-US" dirty="0"/>
              <a:t>Note:  NIST’s SP 800-82r3 </a:t>
            </a:r>
            <a:r>
              <a:rPr lang="en-US" dirty="0" err="1"/>
              <a:t>ipd</a:t>
            </a:r>
            <a:r>
              <a:rPr lang="en-US" dirty="0"/>
              <a:t> “Guide to Operational Technology (OT) Security” contains multiple attacks in Appendix C that can be reviewed by the students.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a:solidFill>
                  <a:srgbClr val="000000"/>
                </a:solidFill>
                <a:latin typeface="Times New Roman" panose="02020603050405020304" pitchFamily="18" charset="0"/>
              </a:rPr>
              <a:t> https://doi.org/10.6028/NIST.SP.800-82r3.ipd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35</a:t>
            </a:fld>
            <a:endParaRPr lang="en-US"/>
          </a:p>
        </p:txBody>
      </p:sp>
    </p:spTree>
    <p:extLst>
      <p:ext uri="{BB962C8B-B14F-4D97-AF65-F5344CB8AC3E}">
        <p14:creationId xmlns:p14="http://schemas.microsoft.com/office/powerpoint/2010/main" val="319079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r>
              <a:rPr lang="en-US" baseline="0" dirty="0"/>
              <a:t> Trend Micro</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36</a:t>
            </a:fld>
            <a:endParaRPr lang="en-US"/>
          </a:p>
        </p:txBody>
      </p:sp>
    </p:spTree>
    <p:extLst>
      <p:ext uri="{BB962C8B-B14F-4D97-AF65-F5344CB8AC3E}">
        <p14:creationId xmlns:p14="http://schemas.microsoft.com/office/powerpoint/2010/main" val="32851990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37</a:t>
            </a:fld>
            <a:endParaRPr lang="en-US"/>
          </a:p>
        </p:txBody>
      </p:sp>
    </p:spTree>
    <p:extLst>
      <p:ext uri="{BB962C8B-B14F-4D97-AF65-F5344CB8AC3E}">
        <p14:creationId xmlns:p14="http://schemas.microsoft.com/office/powerpoint/2010/main" val="387333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err="1"/>
              <a:t>Gertz</a:t>
            </a:r>
            <a:r>
              <a:rPr lang="en-US" dirty="0"/>
              <a:t>,</a:t>
            </a:r>
            <a:r>
              <a:rPr lang="en-US" baseline="0" dirty="0"/>
              <a:t> Bill. “The Cyber-Dam Breaks:  Sensitive Army Database of U.S. Dams Compromised; Chinese Hackers Suspected.” 2013. Retrieved from http://freebeacon.com/national-security/the-cyber-dam-breaks/. </a:t>
            </a: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5</a:t>
            </a:fld>
            <a:endParaRPr lang="en-US"/>
          </a:p>
        </p:txBody>
      </p:sp>
    </p:spTree>
    <p:extLst>
      <p:ext uri="{BB962C8B-B14F-4D97-AF65-F5344CB8AC3E}">
        <p14:creationId xmlns:p14="http://schemas.microsoft.com/office/powerpoint/2010/main" val="184331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latin typeface="Courier New" pitchFamily="49" charset="0"/>
              </a:rPr>
              <a:t>ITEF’s Request for Comment (RFC) 4949 provides the following</a:t>
            </a:r>
            <a:r>
              <a:rPr lang="en-US" sz="1200" baseline="0" dirty="0">
                <a:latin typeface="Courier New" pitchFamily="49" charset="0"/>
              </a:rPr>
              <a:t> definition:</a:t>
            </a:r>
          </a:p>
          <a:p>
            <a:pPr eaLnBrk="1" hangingPunct="1"/>
            <a:endParaRPr lang="en-US" sz="1200" baseline="0" dirty="0">
              <a:latin typeface="Courier New" pitchFamily="49" charset="0"/>
            </a:endParaRPr>
          </a:p>
          <a:p>
            <a:pPr eaLnBrk="1" hangingPunct="1"/>
            <a:r>
              <a:rPr lang="en-US" sz="1200" dirty="0">
                <a:latin typeface="Courier New" pitchFamily="49" charset="0"/>
              </a:rPr>
              <a:t>Threat</a:t>
            </a:r>
          </a:p>
          <a:p>
            <a:pPr eaLnBrk="1" hangingPunct="1"/>
            <a:r>
              <a:rPr lang="en-US" sz="1200" dirty="0">
                <a:latin typeface="Courier New" pitchFamily="49" charset="0"/>
              </a:rPr>
              <a:t>      1a. (I) A potential for violation of security, which exists when</a:t>
            </a:r>
          </a:p>
          <a:p>
            <a:pPr eaLnBrk="1" hangingPunct="1"/>
            <a:r>
              <a:rPr lang="en-US" sz="1200" dirty="0">
                <a:latin typeface="Courier New" pitchFamily="49" charset="0"/>
              </a:rPr>
              <a:t>      there is an entity, circumstance, capability, action, or event</a:t>
            </a:r>
          </a:p>
          <a:p>
            <a:pPr eaLnBrk="1" hangingPunct="1"/>
            <a:r>
              <a:rPr lang="en-US" sz="1200" dirty="0">
                <a:latin typeface="Courier New" pitchFamily="49" charset="0"/>
              </a:rPr>
              <a:t>      that could cause harm. (See: dangling threat, INFOCON level,</a:t>
            </a:r>
          </a:p>
          <a:p>
            <a:pPr eaLnBrk="1" hangingPunct="1"/>
            <a:r>
              <a:rPr lang="en-US" sz="1200" dirty="0">
                <a:latin typeface="Courier New" pitchFamily="49" charset="0"/>
              </a:rPr>
              <a:t>      threat action, threat agent, threat consequence. Compare: attack,</a:t>
            </a:r>
          </a:p>
          <a:p>
            <a:pPr eaLnBrk="1" hangingPunct="1"/>
            <a:r>
              <a:rPr lang="en-US" sz="1200" dirty="0">
                <a:latin typeface="Courier New" pitchFamily="49" charset="0"/>
              </a:rPr>
              <a:t>      vulnerability.)</a:t>
            </a:r>
          </a:p>
          <a:p>
            <a:pPr eaLnBrk="1" hangingPunct="1"/>
            <a:endParaRPr lang="en-US" sz="1200" dirty="0">
              <a:latin typeface="Courier New" pitchFamily="49" charset="0"/>
            </a:endParaRPr>
          </a:p>
          <a:p>
            <a:pPr eaLnBrk="1" hangingPunct="1"/>
            <a:r>
              <a:rPr lang="en-US" sz="1200" dirty="0">
                <a:latin typeface="Courier New" pitchFamily="49" charset="0"/>
              </a:rPr>
              <a:t>      1b. (N) Any circumstance or event with the potential to adversely</a:t>
            </a:r>
          </a:p>
          <a:p>
            <a:pPr eaLnBrk="1" hangingPunct="1"/>
            <a:r>
              <a:rPr lang="en-US" sz="1200" dirty="0">
                <a:latin typeface="Courier New" pitchFamily="49" charset="0"/>
              </a:rPr>
              <a:t>      affect a system through unauthorized access, destruction,</a:t>
            </a:r>
          </a:p>
          <a:p>
            <a:pPr eaLnBrk="1" hangingPunct="1"/>
            <a:r>
              <a:rPr lang="en-US" sz="1200" dirty="0">
                <a:latin typeface="Courier New" pitchFamily="49" charset="0"/>
              </a:rPr>
              <a:t>      disclosure, or modification of data, or denial of service. [C4009]</a:t>
            </a:r>
          </a:p>
          <a:p>
            <a:pPr eaLnBrk="1" hangingPunct="1"/>
            <a:r>
              <a:rPr lang="en-US" sz="1200" dirty="0">
                <a:latin typeface="Courier New" pitchFamily="49" charset="0"/>
              </a:rPr>
              <a:t>      (See: sensitive information.)</a:t>
            </a:r>
          </a:p>
          <a:p>
            <a:pPr eaLnBrk="1" hangingPunct="1"/>
            <a:br>
              <a:rPr lang="en-US" dirty="0"/>
            </a:br>
            <a:r>
              <a:rPr lang="en-US" dirty="0"/>
              <a:t>	</a:t>
            </a:r>
          </a:p>
          <a:p>
            <a:pPr eaLnBrk="1" hangingPunct="1"/>
            <a:r>
              <a:rPr lang="en-US" dirty="0"/>
              <a:t>ITEF Trust (2007). Request for Comments: 4949.</a:t>
            </a:r>
            <a:r>
              <a:rPr lang="en-US" baseline="0" dirty="0"/>
              <a:t> Internet Security Glossary, Version 2.  Retrieved from https://tools.ietf.org/html/rfc4949.</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6</a:t>
            </a:fld>
            <a:endParaRPr lang="en-US"/>
          </a:p>
        </p:txBody>
      </p:sp>
    </p:spTree>
    <p:extLst>
      <p:ext uri="{BB962C8B-B14F-4D97-AF65-F5344CB8AC3E}">
        <p14:creationId xmlns:p14="http://schemas.microsoft.com/office/powerpoint/2010/main" val="4217306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baseline="0" dirty="0">
                <a:latin typeface="Courier New" pitchFamily="49" charset="0"/>
              </a:rPr>
              <a:t>RFC 4949 provides the following definition:</a:t>
            </a:r>
          </a:p>
          <a:p>
            <a:pPr eaLnBrk="1" hangingPunct="1"/>
            <a:endParaRPr lang="en-US" sz="1200" baseline="0" dirty="0">
              <a:latin typeface="Courier New" pitchFamily="49" charset="0"/>
            </a:endParaRPr>
          </a:p>
          <a:p>
            <a:pPr eaLnBrk="1" hangingPunct="1"/>
            <a:r>
              <a:rPr lang="en-US" sz="1200" dirty="0">
                <a:latin typeface="Courier New" pitchFamily="49" charset="0"/>
              </a:rPr>
              <a:t>Attack</a:t>
            </a:r>
          </a:p>
          <a:p>
            <a:pPr eaLnBrk="1" hangingPunct="1"/>
            <a:r>
              <a:rPr lang="en-US" sz="1200" dirty="0">
                <a:latin typeface="Courier New" pitchFamily="49" charset="0"/>
              </a:rPr>
              <a:t>      1. (I) An intentional act by which an entity attempts to evade</a:t>
            </a:r>
          </a:p>
          <a:p>
            <a:pPr eaLnBrk="1" hangingPunct="1"/>
            <a:r>
              <a:rPr lang="en-US" sz="1200" dirty="0">
                <a:latin typeface="Courier New" pitchFamily="49" charset="0"/>
              </a:rPr>
              <a:t>      security services and violate the security policy of a system.</a:t>
            </a:r>
          </a:p>
          <a:p>
            <a:pPr eaLnBrk="1" hangingPunct="1"/>
            <a:r>
              <a:rPr lang="en-US" sz="1200" dirty="0">
                <a:latin typeface="Courier New" pitchFamily="49" charset="0"/>
              </a:rPr>
              <a:t>      That is, an actual assault on system security that derives from an</a:t>
            </a:r>
          </a:p>
          <a:p>
            <a:pPr eaLnBrk="1" hangingPunct="1"/>
            <a:r>
              <a:rPr lang="en-US" sz="1200" dirty="0">
                <a:latin typeface="Courier New" pitchFamily="49" charset="0"/>
              </a:rPr>
              <a:t>      intelligent threat. (See: penetration, violation, vulnerability.)</a:t>
            </a:r>
          </a:p>
          <a:p>
            <a:pPr eaLnBrk="1" hangingPunct="1"/>
            <a:endParaRPr lang="en-US" sz="1200" dirty="0">
              <a:latin typeface="Courier New" pitchFamily="49" charset="0"/>
            </a:endParaRPr>
          </a:p>
          <a:p>
            <a:pPr eaLnBrk="1" hangingPunct="1"/>
            <a:r>
              <a:rPr lang="en-US" sz="1200" dirty="0">
                <a:latin typeface="Courier New" pitchFamily="49" charset="0"/>
              </a:rPr>
              <a:t>      2. (I) A method or technique used in an assault (e.g.,</a:t>
            </a:r>
          </a:p>
          <a:p>
            <a:pPr eaLnBrk="1" hangingPunct="1"/>
            <a:r>
              <a:rPr lang="en-US" sz="1200" dirty="0">
                <a:latin typeface="Courier New" pitchFamily="49" charset="0"/>
              </a:rPr>
              <a:t>      masquerade). (See: blind attack, distributed attack.)</a:t>
            </a:r>
          </a:p>
          <a:p>
            <a:pPr eaLnBrk="1" hangingPunct="1"/>
            <a:endParaRPr lang="en-US" dirty="0"/>
          </a:p>
          <a:p>
            <a:pPr eaLnBrk="1" hangingPunct="1"/>
            <a:r>
              <a:rPr lang="en-US" dirty="0"/>
              <a:t>ITEF Trust (2007). Request for Comments: 4949.</a:t>
            </a:r>
            <a:r>
              <a:rPr lang="en-US" baseline="0" dirty="0"/>
              <a:t> Internet Security Glossary, Version 2.  Retrieved from https://tools.ietf.org/html/rfc4949.</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7</a:t>
            </a:fld>
            <a:endParaRPr lang="en-US"/>
          </a:p>
        </p:txBody>
      </p:sp>
    </p:spTree>
    <p:extLst>
      <p:ext uri="{BB962C8B-B14F-4D97-AF65-F5344CB8AC3E}">
        <p14:creationId xmlns:p14="http://schemas.microsoft.com/office/powerpoint/2010/main" val="3244868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identify the critical infrastructure each of these threats might impact. What would the threat agent be in each case?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sz="1800" dirty="0"/>
              <a:t>CISA (2022). </a:t>
            </a:r>
            <a:r>
              <a:rPr lang="en-US" sz="1800" b="0" i="0" u="none" strike="noStrike" baseline="0" dirty="0">
                <a:latin typeface="FranklinGothicURW-Dem"/>
              </a:rPr>
              <a:t>Infrastructure Resilience Planning Framework (IRPF)</a:t>
            </a:r>
            <a:r>
              <a:rPr lang="en-US" sz="1800" baseline="0" dirty="0"/>
              <a:t>, Version 1.1.  Retrieved from  https://www.cisa.gov/sites/default/files/publications/Infrastructure-Resilience%20Planning-Framework-%28IRPF%29%29.pdf </a:t>
            </a:r>
            <a:endParaRPr lang="en-US" dirty="0"/>
          </a:p>
        </p:txBody>
      </p:sp>
      <p:sp>
        <p:nvSpPr>
          <p:cNvPr id="4" name="Slide Number Placeholder 3"/>
          <p:cNvSpPr>
            <a:spLocks noGrp="1"/>
          </p:cNvSpPr>
          <p:nvPr>
            <p:ph type="sldNum" sz="quarter" idx="5"/>
          </p:nvPr>
        </p:nvSpPr>
        <p:spPr/>
        <p:txBody>
          <a:bodyPr/>
          <a:lstStyle/>
          <a:p>
            <a:fld id="{29A04304-B135-4D54-BEFB-4DCF8A3AC62D}" type="slidenum">
              <a:rPr lang="en-US" smtClean="0"/>
              <a:t>8</a:t>
            </a:fld>
            <a:endParaRPr lang="en-US"/>
          </a:p>
        </p:txBody>
      </p:sp>
    </p:spTree>
    <p:extLst>
      <p:ext uri="{BB962C8B-B14F-4D97-AF65-F5344CB8AC3E}">
        <p14:creationId xmlns:p14="http://schemas.microsoft.com/office/powerpoint/2010/main" val="2127359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Source:  </a:t>
            </a:r>
          </a:p>
          <a:p>
            <a:r>
              <a:rPr lang="en-US" sz="1200" kern="1200" dirty="0">
                <a:solidFill>
                  <a:schemeClr val="tx1"/>
                </a:solidFill>
                <a:effectLst/>
                <a:latin typeface="+mn-lt"/>
                <a:ea typeface="+mn-ea"/>
                <a:cs typeface="+mn-cs"/>
              </a:rPr>
              <a:t>Presenter: Marty Edwards, Todd Stauffer</a:t>
            </a:r>
          </a:p>
          <a:p>
            <a:r>
              <a:rPr lang="en-US" sz="1200" kern="1200" dirty="0">
                <a:solidFill>
                  <a:schemeClr val="tx1"/>
                </a:solidFill>
                <a:effectLst/>
                <a:latin typeface="+mn-lt"/>
                <a:ea typeface="+mn-ea"/>
                <a:cs typeface="+mn-cs"/>
              </a:rPr>
              <a:t>Conference:  2008 Automation Summit: A Users Conference</a:t>
            </a:r>
          </a:p>
          <a:p>
            <a:r>
              <a:rPr lang="en-US" sz="1200" kern="1200" dirty="0">
                <a:solidFill>
                  <a:schemeClr val="tx1"/>
                </a:solidFill>
                <a:effectLst/>
                <a:latin typeface="+mn-lt"/>
                <a:ea typeface="+mn-ea"/>
                <a:cs typeface="+mn-cs"/>
              </a:rPr>
              <a:t>Presentation Title: “Control System Security Assessments”</a:t>
            </a:r>
          </a:p>
          <a:p>
            <a:r>
              <a:rPr lang="en-US" sz="1200" kern="1200" dirty="0">
                <a:solidFill>
                  <a:schemeClr val="tx1"/>
                </a:solidFill>
                <a:effectLst/>
                <a:latin typeface="+mn-lt"/>
                <a:ea typeface="+mn-ea"/>
                <a:cs typeface="+mn-cs"/>
              </a:rPr>
              <a:t>(ID#: 2481 Track: Industrial Security)</a:t>
            </a:r>
          </a:p>
          <a:p>
            <a:r>
              <a:rPr lang="en-US" sz="1200" kern="1200" dirty="0">
                <a:solidFill>
                  <a:schemeClr val="tx1"/>
                </a:solidFill>
                <a:effectLst/>
                <a:latin typeface="+mn-lt"/>
                <a:ea typeface="+mn-ea"/>
                <a:cs typeface="+mn-cs"/>
              </a:rPr>
              <a:t>Department of Homeland Security</a:t>
            </a:r>
          </a:p>
          <a:p>
            <a:r>
              <a:rPr lang="en-US" sz="1200" kern="1200" dirty="0">
                <a:solidFill>
                  <a:schemeClr val="tx1"/>
                </a:solidFill>
                <a:effectLst/>
                <a:latin typeface="+mn-lt"/>
                <a:ea typeface="+mn-ea"/>
                <a:cs typeface="+mn-cs"/>
              </a:rPr>
              <a:t>Public Domain</a:t>
            </a:r>
          </a:p>
        </p:txBody>
      </p:sp>
      <p:sp>
        <p:nvSpPr>
          <p:cNvPr id="4" name="Slide Number Placeholder 3"/>
          <p:cNvSpPr>
            <a:spLocks noGrp="1"/>
          </p:cNvSpPr>
          <p:nvPr>
            <p:ph type="sldNum" sz="quarter" idx="10"/>
          </p:nvPr>
        </p:nvSpPr>
        <p:spPr/>
        <p:txBody>
          <a:bodyPr/>
          <a:lstStyle/>
          <a:p>
            <a:fld id="{29A04304-B135-4D54-BEFB-4DCF8A3AC62D}" type="slidenum">
              <a:rPr lang="en-US" smtClean="0"/>
              <a:t>9</a:t>
            </a:fld>
            <a:endParaRPr lang="en-US"/>
          </a:p>
        </p:txBody>
      </p:sp>
    </p:spTree>
    <p:extLst>
      <p:ext uri="{BB962C8B-B14F-4D97-AF65-F5344CB8AC3E}">
        <p14:creationId xmlns:p14="http://schemas.microsoft.com/office/powerpoint/2010/main" val="1054306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Kaspersky Security Intelligence</a:t>
            </a:r>
            <a:r>
              <a:rPr lang="en-US" baseline="0" dirty="0"/>
              <a:t>, 2016. Industry cybersecurity threat landscape. Retrieved from https://securelist.com/analysis/publications/75343/industrial-cybersecurity-threat-landscape/.</a:t>
            </a: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10</a:t>
            </a:fld>
            <a:endParaRPr lang="en-US"/>
          </a:p>
        </p:txBody>
      </p:sp>
    </p:spTree>
    <p:extLst>
      <p:ext uri="{BB962C8B-B14F-4D97-AF65-F5344CB8AC3E}">
        <p14:creationId xmlns:p14="http://schemas.microsoft.com/office/powerpoint/2010/main" val="18679131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hyperlink" Target="https://www.ncyte.net/"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38399" y="3531626"/>
            <a:ext cx="9169401" cy="1325563"/>
          </a:xfrm>
        </p:spPr>
        <p:txBody>
          <a:bodyPr/>
          <a:lstStyle>
            <a:lvl1pPr algn="ctr">
              <a:defRPr/>
            </a:lvl1pPr>
          </a:lstStyle>
          <a:p>
            <a:r>
              <a:rPr lang="en-US" dirty="0"/>
              <a:t>Module Title Here</a:t>
            </a:r>
          </a:p>
        </p:txBody>
      </p:sp>
      <p:sp>
        <p:nvSpPr>
          <p:cNvPr id="3" name="Slide Number Placeholder 2"/>
          <p:cNvSpPr>
            <a:spLocks noGrp="1"/>
          </p:cNvSpPr>
          <p:nvPr>
            <p:ph type="sldNum" sz="quarter" idx="10"/>
          </p:nvPr>
        </p:nvSpPr>
        <p:spPr/>
        <p:txBody>
          <a:bodyPr/>
          <a:lstStyle/>
          <a:p>
            <a:fld id="{4AADF146-C280-44DC-BBA0-E5F4D61C3D9D}" type="slidenum">
              <a:rPr lang="en-US" smtClean="0"/>
              <a:t>‹#›</a:t>
            </a:fld>
            <a:endParaRPr lang="en-US"/>
          </a:p>
        </p:txBody>
      </p:sp>
      <p:sp>
        <p:nvSpPr>
          <p:cNvPr id="7" name="TextBox 6"/>
          <p:cNvSpPr txBox="1"/>
          <p:nvPr/>
        </p:nvSpPr>
        <p:spPr>
          <a:xfrm>
            <a:off x="2438399" y="2490699"/>
            <a:ext cx="9169401" cy="830997"/>
          </a:xfrm>
          <a:prstGeom prst="rect">
            <a:avLst/>
          </a:prstGeom>
          <a:noFill/>
        </p:spPr>
        <p:txBody>
          <a:bodyPr wrap="square" rtlCol="0" anchor="ctr">
            <a:spAutoFit/>
          </a:bodyPr>
          <a:lstStyle/>
          <a:p>
            <a:r>
              <a:rPr lang="en-US" sz="4800" b="1" i="0" kern="1200" spc="-50" baseline="0" dirty="0">
                <a:solidFill>
                  <a:schemeClr val="tx1"/>
                </a:solidFill>
                <a:effectLst>
                  <a:outerShdw blurRad="38100" dist="38100" dir="2700000" algn="tl">
                    <a:srgbClr val="000000">
                      <a:alpha val="43137"/>
                    </a:srgbClr>
                  </a:outerShdw>
                </a:effectLst>
                <a:latin typeface="+mn-lt"/>
                <a:ea typeface="+mn-ea"/>
                <a:cs typeface="+mn-cs"/>
              </a:rPr>
              <a:t>Critical</a:t>
            </a:r>
            <a:r>
              <a:rPr lang="en-US" sz="1800" b="1" i="0" kern="1200" dirty="0">
                <a:solidFill>
                  <a:schemeClr val="tx1"/>
                </a:solidFill>
                <a:effectLst>
                  <a:outerShdw blurRad="38100" dist="38100" dir="2700000" algn="tl">
                    <a:srgbClr val="000000">
                      <a:alpha val="43137"/>
                    </a:srgbClr>
                  </a:outerShdw>
                </a:effectLst>
                <a:latin typeface="+mn-lt"/>
                <a:ea typeface="+mn-ea"/>
                <a:cs typeface="+mn-cs"/>
              </a:rPr>
              <a:t> </a:t>
            </a:r>
            <a:r>
              <a:rPr lang="en-US" sz="4800" b="1" i="0" kern="1200" spc="-50" baseline="0" dirty="0">
                <a:solidFill>
                  <a:schemeClr val="tx1"/>
                </a:solidFill>
                <a:effectLst>
                  <a:outerShdw blurRad="38100" dist="38100" dir="2700000" algn="tl">
                    <a:srgbClr val="000000">
                      <a:alpha val="43137"/>
                    </a:srgbClr>
                  </a:outerShdw>
                </a:effectLst>
                <a:latin typeface="+mn-lt"/>
                <a:ea typeface="+mn-ea"/>
                <a:cs typeface="+mn-cs"/>
              </a:rPr>
              <a:t>Infrastructure</a:t>
            </a:r>
            <a:r>
              <a:rPr lang="en-US" sz="1800" b="1" i="0" kern="1200" dirty="0">
                <a:solidFill>
                  <a:schemeClr val="tx1"/>
                </a:solidFill>
                <a:effectLst>
                  <a:outerShdw blurRad="38100" dist="38100" dir="2700000" algn="tl">
                    <a:srgbClr val="000000">
                      <a:alpha val="43137"/>
                    </a:srgbClr>
                  </a:outerShdw>
                </a:effectLst>
                <a:latin typeface="+mn-lt"/>
                <a:ea typeface="+mn-ea"/>
                <a:cs typeface="+mn-cs"/>
              </a:rPr>
              <a:t> </a:t>
            </a:r>
            <a:r>
              <a:rPr lang="en-US" sz="4800" b="1" i="0" kern="1200" spc="-50" baseline="0" dirty="0">
                <a:solidFill>
                  <a:schemeClr val="tx1"/>
                </a:solidFill>
                <a:effectLst>
                  <a:outerShdw blurRad="38100" dist="38100" dir="2700000" algn="tl">
                    <a:srgbClr val="000000">
                      <a:alpha val="43137"/>
                    </a:srgbClr>
                  </a:outerShdw>
                </a:effectLst>
                <a:latin typeface="+mn-lt"/>
                <a:ea typeface="+mn-ea"/>
                <a:cs typeface="+mn-cs"/>
              </a:rPr>
              <a:t>Cybersecurity</a:t>
            </a:r>
            <a:r>
              <a:rPr lang="en-US" sz="1800" b="1" dirty="0">
                <a:effectLst>
                  <a:outerShdw blurRad="38100" dist="38100" dir="2700000" algn="tl">
                    <a:srgbClr val="000000">
                      <a:alpha val="43137"/>
                    </a:srgbClr>
                  </a:outerShdw>
                </a:effectLst>
              </a:rPr>
              <a:t> </a:t>
            </a:r>
            <a:endParaRPr lang="en-US" dirty="0"/>
          </a:p>
        </p:txBody>
      </p:sp>
      <p:pic>
        <p:nvPicPr>
          <p:cNvPr id="9" name="Picture 8" descr="Whatcom Community College Logo" title="Whatcom Community College Log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3799" y="1530287"/>
            <a:ext cx="2565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NSF Logo" title="NSF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144894"/>
            <a:ext cx="13684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7A0AB85F-E76E-1A63-CE63-82A7E252EB9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73799" y="346438"/>
            <a:ext cx="4639322" cy="971686"/>
          </a:xfrm>
          <a:prstGeom prst="rect">
            <a:avLst/>
          </a:prstGeom>
        </p:spPr>
      </p:pic>
    </p:spTree>
    <p:extLst>
      <p:ext uri="{BB962C8B-B14F-4D97-AF65-F5344CB8AC3E}">
        <p14:creationId xmlns:p14="http://schemas.microsoft.com/office/powerpoint/2010/main" val="226349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4AADF146-C280-44DC-BBA0-E5F4D61C3D9D}" type="slidenum">
              <a:rPr lang="en-US" smtClean="0"/>
              <a:t>‹#›</a:t>
            </a:fld>
            <a:endParaRPr lang="en-US"/>
          </a:p>
        </p:txBody>
      </p:sp>
      <p:sp>
        <p:nvSpPr>
          <p:cNvPr id="7" name="Picture Placeholder 6"/>
          <p:cNvSpPr>
            <a:spLocks noGrp="1"/>
          </p:cNvSpPr>
          <p:nvPr>
            <p:ph type="pic" sz="quarter" idx="12"/>
          </p:nvPr>
        </p:nvSpPr>
        <p:spPr>
          <a:xfrm>
            <a:off x="6019800" y="1981200"/>
            <a:ext cx="4953000" cy="3733800"/>
          </a:xfrm>
          <a:prstGeom prst="rect">
            <a:avLst/>
          </a:prstGeom>
        </p:spPr>
        <p:txBody>
          <a:bodyPr/>
          <a:lstStyle/>
          <a:p>
            <a:r>
              <a:rPr lang="en-US"/>
              <a:t>Click icon to add picture</a:t>
            </a:r>
          </a:p>
        </p:txBody>
      </p:sp>
      <p:sp>
        <p:nvSpPr>
          <p:cNvPr id="6" name="Content Placeholder 5"/>
          <p:cNvSpPr>
            <a:spLocks noGrp="1"/>
          </p:cNvSpPr>
          <p:nvPr>
            <p:ph sz="quarter" idx="13"/>
          </p:nvPr>
        </p:nvSpPr>
        <p:spPr>
          <a:xfrm>
            <a:off x="838200" y="1981200"/>
            <a:ext cx="4953000" cy="3733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436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96400" y="457200"/>
            <a:ext cx="2590800" cy="304801"/>
          </a:xfrm>
          <a:solidFill>
            <a:schemeClr val="bg1"/>
          </a:solidFill>
        </p:spPr>
        <p:txBody>
          <a:bodyPr>
            <a:noAutofit/>
          </a:bodyPr>
          <a:lstStyle>
            <a:lvl1pPr algn="ctr" eaLnBrk="1" hangingPunct="1">
              <a:spcBef>
                <a:spcPct val="0"/>
              </a:spcBef>
              <a:buFontTx/>
              <a:buNone/>
              <a:defRPr sz="1600" b="0" baseline="0">
                <a:solidFill>
                  <a:schemeClr val="bg1"/>
                </a:solidFill>
              </a:defRPr>
            </a:lvl1pPr>
          </a:lstStyle>
          <a:p>
            <a:pPr algn="ctr" eaLnBrk="1" hangingPunct="1">
              <a:spcBef>
                <a:spcPct val="0"/>
              </a:spcBef>
              <a:buFontTx/>
              <a:buNone/>
            </a:pPr>
            <a:r>
              <a:rPr lang="en-US" altLang="en-US" sz="1800" b="1" dirty="0">
                <a:solidFill>
                  <a:srgbClr val="000000"/>
                </a:solidFill>
                <a:latin typeface="Gill Sans MT" panose="020B0502020104020203" pitchFamily="34" charset="0"/>
              </a:rPr>
              <a:t>Thank you!</a:t>
            </a:r>
          </a:p>
        </p:txBody>
      </p:sp>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9776" y="4645026"/>
            <a:ext cx="13684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989514"/>
            <a:ext cx="2565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462222" y="1868486"/>
            <a:ext cx="5811838" cy="2862322"/>
          </a:xfrm>
          <a:prstGeom prst="rect">
            <a:avLst/>
          </a:prstGeom>
          <a:solidFill>
            <a:schemeClr val="bg1"/>
          </a:solidFill>
        </p:spPr>
        <p:txBody>
          <a:bodyPr wrap="square" rtlCol="0">
            <a:spAutoFit/>
          </a:bodyPr>
          <a:lstStyle/>
          <a:p>
            <a:pPr algn="ctr"/>
            <a:r>
              <a:rPr lang="en-US" sz="1800" b="1" dirty="0">
                <a:solidFill>
                  <a:srgbClr val="000000"/>
                </a:solidFill>
                <a:effectLst/>
                <a:latin typeface="Gill Sans MT" panose="020B0502020104020203" pitchFamily="34" charset="0"/>
              </a:rPr>
              <a:t>National Cybersecurity Training &amp; Education Center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dirty="0">
                <a:solidFill>
                  <a:srgbClr val="000000"/>
                </a:solidFill>
                <a:latin typeface="Gill Sans MT" panose="020B0502020104020203" pitchFamily="34" charset="0"/>
              </a:rPr>
              <a:t>Is funded by a National Science Foundation Advanced Technology Education Grant and is located at Whatcom Community College</a:t>
            </a:r>
            <a:br>
              <a:rPr lang="en-US" altLang="en-US" sz="1800" dirty="0">
                <a:solidFill>
                  <a:srgbClr val="000000"/>
                </a:solidFill>
                <a:latin typeface="Gill Sans MT" panose="020B0502020104020203" pitchFamily="34" charset="0"/>
              </a:rPr>
            </a:br>
            <a:br>
              <a:rPr lang="en-US" altLang="en-US" sz="1800" dirty="0">
                <a:solidFill>
                  <a:srgbClr val="000000"/>
                </a:solidFill>
                <a:latin typeface="Gill Sans MT" panose="020B0502020104020203" pitchFamily="34" charset="0"/>
              </a:rPr>
            </a:br>
            <a:r>
              <a:rPr lang="en-US" altLang="en-US" sz="1800" dirty="0">
                <a:solidFill>
                  <a:srgbClr val="000000"/>
                </a:solidFill>
                <a:latin typeface="Gill Sans MT" panose="020B0502020104020203" pitchFamily="34" charset="0"/>
              </a:rPr>
              <a:t>237 West Kellogg Road</a:t>
            </a:r>
            <a:br>
              <a:rPr lang="en-US" altLang="en-US" sz="1800" dirty="0">
                <a:solidFill>
                  <a:srgbClr val="000000"/>
                </a:solidFill>
                <a:latin typeface="Gill Sans MT" panose="020B0502020104020203" pitchFamily="34" charset="0"/>
              </a:rPr>
            </a:br>
            <a:r>
              <a:rPr lang="en-US" altLang="en-US" sz="1800" dirty="0">
                <a:solidFill>
                  <a:srgbClr val="000000"/>
                </a:solidFill>
                <a:latin typeface="Gill Sans MT" panose="020B0502020104020203" pitchFamily="34" charset="0"/>
              </a:rPr>
              <a:t>Bellingham, WA 98226</a:t>
            </a:r>
            <a:br>
              <a:rPr lang="en-US" altLang="en-US" sz="1800" dirty="0">
                <a:solidFill>
                  <a:srgbClr val="000000"/>
                </a:solidFill>
                <a:latin typeface="Gill Sans MT" panose="020B0502020104020203" pitchFamily="34" charset="0"/>
              </a:rPr>
            </a:br>
            <a:r>
              <a:rPr lang="en-US" altLang="en-US" sz="1800" dirty="0">
                <a:solidFill>
                  <a:srgbClr val="000000"/>
                </a:solidFill>
                <a:latin typeface="Gill Sans MT" panose="020B0502020104020203" pitchFamily="34" charset="0"/>
              </a:rPr>
              <a:t>T: 360.383.3176</a:t>
            </a:r>
            <a:br>
              <a:rPr lang="en-US" altLang="en-US" sz="1800" dirty="0">
                <a:solidFill>
                  <a:srgbClr val="000000"/>
                </a:solidFill>
                <a:latin typeface="Gill Sans MT" panose="020B0502020104020203" pitchFamily="34" charset="0"/>
              </a:rPr>
            </a:br>
            <a:br>
              <a:rPr lang="en-US" altLang="en-US" sz="1800" dirty="0">
                <a:solidFill>
                  <a:srgbClr val="000000"/>
                </a:solidFill>
                <a:latin typeface="Gill Sans MT" panose="020B0502020104020203" pitchFamily="34" charset="0"/>
              </a:rPr>
            </a:br>
            <a:r>
              <a:rPr lang="en-US" sz="1800" b="1" dirty="0">
                <a:effectLst/>
                <a:latin typeface="Gill Sans MT" panose="020B0502020104020203" pitchFamily="34" charset="0"/>
                <a:hlinkClick r:id="rId4"/>
              </a:rPr>
              <a:t>https://www.ncyte.net/</a:t>
            </a:r>
            <a:r>
              <a:rPr lang="en-US" sz="1800" b="1" dirty="0">
                <a:effectLst/>
                <a:latin typeface="Gill Sans MT" panose="020B0502020104020203" pitchFamily="34" charset="0"/>
              </a:rPr>
              <a:t> </a:t>
            </a:r>
            <a:endParaRPr lang="en-US" sz="1800" dirty="0">
              <a:effectLst/>
              <a:latin typeface="Gill Sans MT" panose="020B0502020104020203" pitchFamily="34" charset="0"/>
            </a:endParaRPr>
          </a:p>
        </p:txBody>
      </p:sp>
      <p:pic>
        <p:nvPicPr>
          <p:cNvPr id="6" name="Picture 5" descr="Text">
            <a:extLst>
              <a:ext uri="{FF2B5EF4-FFF2-40B4-BE49-F238E27FC236}">
                <a16:creationId xmlns:a16="http://schemas.microsoft.com/office/drawing/2014/main" id="{3E35FA22-521C-0B21-36F3-67DEB7B2C0F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98241" y="825075"/>
            <a:ext cx="4639322" cy="971686"/>
          </a:xfrm>
          <a:prstGeom prst="rect">
            <a:avLst/>
          </a:prstGeom>
        </p:spPr>
      </p:pic>
    </p:spTree>
    <p:extLst>
      <p:ext uri="{BB962C8B-B14F-4D97-AF65-F5344CB8AC3E}">
        <p14:creationId xmlns:p14="http://schemas.microsoft.com/office/powerpoint/2010/main" val="192130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2/28/2023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123491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2/28/2023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287802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2/28/2023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272946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314"/>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picture of CC BY license" title="CC License"/>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10890274" y="6466312"/>
            <a:ext cx="916690" cy="323169"/>
          </a:xfrm>
          <a:prstGeom prst="rect">
            <a:avLst/>
          </a:prstGeom>
        </p:spPr>
      </p:pic>
      <p:sp>
        <p:nvSpPr>
          <p:cNvPr id="4" name="Title Placeholder 3"/>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 name="Slide Number Placeholder 9"/>
          <p:cNvSpPr>
            <a:spLocks noGrp="1"/>
          </p:cNvSpPr>
          <p:nvPr>
            <p:ph type="sldNum" sz="quarter" idx="4"/>
          </p:nvPr>
        </p:nvSpPr>
        <p:spPr>
          <a:xfrm>
            <a:off x="11577791" y="5885626"/>
            <a:ext cx="4583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DF146-C280-44DC-BBA0-E5F4D61C3D9D}" type="slidenum">
              <a:rPr lang="en-US" smtClean="0"/>
              <a:t>‹#›</a:t>
            </a:fld>
            <a:endParaRPr lang="en-US"/>
          </a:p>
        </p:txBody>
      </p:sp>
      <p:sp>
        <p:nvSpPr>
          <p:cNvPr id="11" name="TextBox 10">
            <a:extLst>
              <a:ext uri="{FF2B5EF4-FFF2-40B4-BE49-F238E27FC236}">
                <a16:creationId xmlns:a16="http://schemas.microsoft.com/office/drawing/2014/main" id="{69491337-74BC-1E14-9B1B-9EA63A66693C}"/>
              </a:ext>
            </a:extLst>
          </p:cNvPr>
          <p:cNvSpPr txBox="1"/>
          <p:nvPr userDrawn="1"/>
        </p:nvSpPr>
        <p:spPr>
          <a:xfrm>
            <a:off x="157041" y="6497091"/>
            <a:ext cx="10576193" cy="261610"/>
          </a:xfrm>
          <a:prstGeom prst="rect">
            <a:avLst/>
          </a:prstGeom>
          <a:noFill/>
        </p:spPr>
        <p:txBody>
          <a:bodyPr wrap="square" rtlCol="0">
            <a:spAutoFit/>
          </a:bodyPr>
          <a:lstStyle/>
          <a:p>
            <a:r>
              <a:rPr lang="en-US" sz="1100" b="1">
                <a:solidFill>
                  <a:schemeClr val="bg1"/>
                </a:solidFill>
                <a:effectLst/>
                <a:latin typeface="Calibri" panose="020F0502020204030204" pitchFamily="34" charset="0"/>
              </a:rPr>
              <a:t>Except where otherwise noted, this presentation is licensed under a </a:t>
            </a:r>
            <a:r>
              <a:rPr lang="en-US" sz="1100" b="1" u="sng">
                <a:solidFill>
                  <a:schemeClr val="bg1"/>
                </a:solidFill>
                <a:effectLst/>
                <a:latin typeface="Calibri" panose="020F0502020204030204" pitchFamily="34" charset="0"/>
              </a:rPr>
              <a:t>Creative Commons Attribution 4.0 International License</a:t>
            </a:r>
            <a:r>
              <a:rPr lang="en-US" sz="1100" b="1">
                <a:solidFill>
                  <a:schemeClr val="bg1"/>
                </a:solidFill>
                <a:effectLst/>
                <a:latin typeface="Calibri" panose="020F0502020204030204" pitchFamily="34" charset="0"/>
              </a:rPr>
              <a:t>. ©2023 </a:t>
            </a:r>
            <a:r>
              <a:rPr lang="en-US" sz="1100" b="1" u="sng">
                <a:solidFill>
                  <a:schemeClr val="bg1"/>
                </a:solidFill>
                <a:effectLst/>
                <a:latin typeface="Calibri" panose="020F0502020204030204" pitchFamily="34" charset="0"/>
              </a:rPr>
              <a:t>NCyTE Center</a:t>
            </a:r>
            <a:r>
              <a:rPr lang="en-US" sz="1100" b="1">
                <a:solidFill>
                  <a:schemeClr val="bg1"/>
                </a:solidFill>
                <a:effectLst/>
                <a:latin typeface="Calibri" panose="020F0502020204030204" pitchFamily="34" charset="0"/>
              </a:rPr>
              <a:t>, </a:t>
            </a:r>
            <a:r>
              <a:rPr lang="en-US" sz="1100" b="1" u="sng">
                <a:solidFill>
                  <a:schemeClr val="bg1"/>
                </a:solidFill>
                <a:effectLst/>
                <a:latin typeface="Calibri" panose="020F0502020204030204" pitchFamily="34" charset="0"/>
              </a:rPr>
              <a:t>Whatcom Community College.</a:t>
            </a:r>
            <a:endParaRPr lang="en-UM" sz="1100" b="1" dirty="0">
              <a:solidFill>
                <a:schemeClr val="bg1"/>
              </a:solidFill>
            </a:endParaRPr>
          </a:p>
        </p:txBody>
      </p:sp>
    </p:spTree>
    <p:extLst>
      <p:ext uri="{BB962C8B-B14F-4D97-AF65-F5344CB8AC3E}">
        <p14:creationId xmlns:p14="http://schemas.microsoft.com/office/powerpoint/2010/main" val="3520037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ideo" Target="https://www.youtube.com/embed/boroTE1zUy4?feature=oembed" TargetMode="External"/><Relationship Id="rId5" Type="http://schemas.openxmlformats.org/officeDocument/2006/relationships/image" Target="../media/image7.jpeg"/><Relationship Id="rId4" Type="http://schemas.openxmlformats.org/officeDocument/2006/relationships/hyperlink" Target="https://www.youtube.com/watch?v=boroTE1zUy4"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www.c-span.org/video/?512247-1/senate-homeland-security-hearing-colonial-pipeline-cyber-attack"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hyperlink" Target="http://www.wallstreetdaily.com/2014/01/23/internet-of-thing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hyperlink" Target="http://cyberwarzone.com/wp-content/uploads/2014/06/havex-rat.jp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hyperlink" Target="https://commons.wikimedia.org/wiki/File:Nuclear_Power_Plant_Cattenom.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hyperlink" Target="https://commons.wikimedia.org/wiki/File:Nuclear_Power_Plant_Cattenom.jpg"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20412" y="3487381"/>
            <a:ext cx="9169401" cy="1325563"/>
          </a:xfrm>
        </p:spPr>
        <p:txBody>
          <a:bodyPr>
            <a:normAutofit fontScale="90000"/>
          </a:bodyPr>
          <a:lstStyle/>
          <a:p>
            <a:r>
              <a:rPr lang="en-US" b="1" dirty="0"/>
              <a:t>Module 5</a:t>
            </a:r>
            <a:br>
              <a:rPr lang="en-US" b="1" dirty="0"/>
            </a:br>
            <a:r>
              <a:rPr lang="en-US" b="1" dirty="0"/>
              <a:t>Threats</a:t>
            </a:r>
            <a:endParaRPr lang="en-US" dirty="0"/>
          </a:p>
        </p:txBody>
      </p:sp>
    </p:spTree>
    <p:extLst>
      <p:ext uri="{BB962C8B-B14F-4D97-AF65-F5344CB8AC3E}">
        <p14:creationId xmlns:p14="http://schemas.microsoft.com/office/powerpoint/2010/main" val="2698738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Threats to Critical Infrastructure (cont. 1)</a:t>
            </a:r>
          </a:p>
        </p:txBody>
      </p:sp>
      <p:sp>
        <p:nvSpPr>
          <p:cNvPr id="3" name="Content Placeholder 2"/>
          <p:cNvSpPr>
            <a:spLocks noGrp="1"/>
          </p:cNvSpPr>
          <p:nvPr>
            <p:ph idx="1"/>
          </p:nvPr>
        </p:nvSpPr>
        <p:spPr>
          <a:xfrm>
            <a:off x="838200" y="1690688"/>
            <a:ext cx="10515600" cy="5032375"/>
          </a:xfrm>
        </p:spPr>
        <p:txBody>
          <a:bodyPr>
            <a:normAutofit/>
          </a:bodyPr>
          <a:lstStyle/>
          <a:p>
            <a:pPr>
              <a:buFont typeface="Arial" panose="020B0604020202020204" pitchFamily="34" charset="0"/>
              <a:buChar char="•"/>
            </a:pPr>
            <a:r>
              <a:rPr lang="en-US" sz="2400" dirty="0"/>
              <a:t> A </a:t>
            </a:r>
            <a:r>
              <a:rPr lang="en-US" sz="2400" b="1" dirty="0"/>
              <a:t>threat environment </a:t>
            </a:r>
            <a:r>
              <a:rPr lang="en-US" sz="2400" dirty="0"/>
              <a:t>can be defined as the types of attacks and attackers specific to that company.</a:t>
            </a:r>
          </a:p>
          <a:p>
            <a:pPr>
              <a:buFont typeface="Arial" panose="020B0604020202020204" pitchFamily="34" charset="0"/>
              <a:buChar char="•"/>
            </a:pPr>
            <a:r>
              <a:rPr lang="en-US" sz="2400" dirty="0"/>
              <a:t> Critical infrastructure systems are of particular interest to bad actors, hackers and terrorists. These attacks are increasing in number as they become connected to the Internet. </a:t>
            </a:r>
          </a:p>
          <a:p>
            <a:pPr>
              <a:buFont typeface="Arial" panose="020B0604020202020204" pitchFamily="34" charset="0"/>
              <a:buChar char="•"/>
            </a:pPr>
            <a:r>
              <a:rPr lang="en-US" sz="2400" dirty="0"/>
              <a:t> In 2016, security company Kaspersky, using publicly accessible freeware tools, discovered more than 220,668 ICS components accessible via the Internet (30.5% of these located in the United States).</a:t>
            </a:r>
          </a:p>
          <a:p>
            <a:endParaRPr lang="en-US" sz="2400" dirty="0"/>
          </a:p>
        </p:txBody>
      </p:sp>
    </p:spTree>
    <p:extLst>
      <p:ext uri="{BB962C8B-B14F-4D97-AF65-F5344CB8AC3E}">
        <p14:creationId xmlns:p14="http://schemas.microsoft.com/office/powerpoint/2010/main" val="170663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Threats to Critical Infrastructure (cont. 2)</a:t>
            </a:r>
          </a:p>
        </p:txBody>
      </p:sp>
      <p:sp>
        <p:nvSpPr>
          <p:cNvPr id="3" name="Content Placeholder 2"/>
          <p:cNvSpPr>
            <a:spLocks noGrp="1"/>
          </p:cNvSpPr>
          <p:nvPr>
            <p:ph idx="1"/>
          </p:nvPr>
        </p:nvSpPr>
        <p:spPr>
          <a:xfrm>
            <a:off x="838200" y="1690689"/>
            <a:ext cx="10515600" cy="4252912"/>
          </a:xfrm>
        </p:spPr>
        <p:txBody>
          <a:bodyPr>
            <a:normAutofit/>
          </a:bodyPr>
          <a:lstStyle/>
          <a:p>
            <a:pPr marL="0" indent="0">
              <a:buNone/>
            </a:pPr>
            <a:r>
              <a:rPr lang="en-US" sz="2400" b="1" dirty="0" err="1"/>
              <a:t>Kemuri</a:t>
            </a:r>
            <a:r>
              <a:rPr lang="en-US" sz="2400" b="1" dirty="0"/>
              <a:t> Water Company Attack, 2015</a:t>
            </a:r>
          </a:p>
          <a:p>
            <a:pPr marL="0" indent="0">
              <a:buNone/>
            </a:pPr>
            <a:r>
              <a:rPr lang="en-US" sz="2400" dirty="0"/>
              <a:t>Attackers hacked into a water utility system (the name has been anonymized) and changed the chemical levels used to treat tap water. This attack was performed through PLCs, connected to the Internet, that controlled water flow and chemicals through the system. </a:t>
            </a:r>
            <a:r>
              <a:rPr lang="en-US" sz="2400" dirty="0" err="1"/>
              <a:t>Kemuri</a:t>
            </a:r>
            <a:r>
              <a:rPr lang="en-US" sz="2400" dirty="0"/>
              <a:t> Water Company (KWC) was also found to be running systems with operating systems that were more than 10 years old and were no longer supported by the vendors. </a:t>
            </a:r>
          </a:p>
          <a:p>
            <a:endParaRPr lang="en-US" sz="2400" dirty="0"/>
          </a:p>
        </p:txBody>
      </p:sp>
    </p:spTree>
    <p:extLst>
      <p:ext uri="{BB962C8B-B14F-4D97-AF65-F5344CB8AC3E}">
        <p14:creationId xmlns:p14="http://schemas.microsoft.com/office/powerpoint/2010/main" val="2596947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Threats to Critical Infrastructure (cont. 3)</a:t>
            </a:r>
          </a:p>
        </p:txBody>
      </p:sp>
      <p:sp>
        <p:nvSpPr>
          <p:cNvPr id="3" name="Content Placeholder 2"/>
          <p:cNvSpPr>
            <a:spLocks noGrp="1"/>
          </p:cNvSpPr>
          <p:nvPr>
            <p:ph idx="1"/>
          </p:nvPr>
        </p:nvSpPr>
        <p:spPr>
          <a:xfrm>
            <a:off x="838200" y="1690689"/>
            <a:ext cx="10515600" cy="4252912"/>
          </a:xfrm>
        </p:spPr>
        <p:txBody>
          <a:bodyPr>
            <a:normAutofit/>
          </a:bodyPr>
          <a:lstStyle/>
          <a:p>
            <a:pPr marL="0" indent="0">
              <a:buNone/>
            </a:pPr>
            <a:r>
              <a:rPr lang="en-US" sz="2400" b="1" dirty="0"/>
              <a:t>Oldsmar Water Treatment Facility, 2021</a:t>
            </a:r>
          </a:p>
          <a:p>
            <a:pPr marL="0" indent="0">
              <a:buNone/>
            </a:pPr>
            <a:r>
              <a:rPr lang="en-US" sz="2400" dirty="0"/>
              <a:t>On February 5, 2021, attackers successfully gained access to the Oldsmar Water Treatment Facility in Oldsmar, Florida and attempted to increase chemical levels of sodium hydroxide,  in the water supply to dangerous levels. This facility supplies water to the city’s residents and businesses and throughout the Pinellas County.</a:t>
            </a:r>
          </a:p>
          <a:p>
            <a:pPr marL="0" indent="0">
              <a:buNone/>
            </a:pPr>
            <a:r>
              <a:rPr lang="en-US" sz="2400" dirty="0"/>
              <a:t>The attack was facilitated by the use of a tool employees were using, TeamViewer, that was accessible via the Internet. The lack of multi-factor authentication and weak security controls provided access to the attacker. </a:t>
            </a:r>
          </a:p>
          <a:p>
            <a:pPr marL="0" indent="0">
              <a:buNone/>
            </a:pPr>
            <a:r>
              <a:rPr lang="en-US" sz="2400" dirty="0"/>
              <a:t>Luckily, a water treatment operator was able to observe the hacker moving the mouse on the operating screen and was able to restore normal operations.</a:t>
            </a:r>
          </a:p>
          <a:p>
            <a:pPr marL="0" indent="0">
              <a:buNone/>
            </a:pPr>
            <a:endParaRPr lang="en-US" sz="2400" dirty="0"/>
          </a:p>
          <a:p>
            <a:endParaRPr lang="en-US" sz="2400" dirty="0"/>
          </a:p>
        </p:txBody>
      </p:sp>
    </p:spTree>
    <p:extLst>
      <p:ext uri="{BB962C8B-B14F-4D97-AF65-F5344CB8AC3E}">
        <p14:creationId xmlns:p14="http://schemas.microsoft.com/office/powerpoint/2010/main" val="840129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Threats to Critical Infrastructure (cont. 4)</a:t>
            </a:r>
          </a:p>
        </p:txBody>
      </p:sp>
      <p:sp>
        <p:nvSpPr>
          <p:cNvPr id="3" name="Content Placeholder 2"/>
          <p:cNvSpPr>
            <a:spLocks noGrp="1"/>
          </p:cNvSpPr>
          <p:nvPr>
            <p:ph sz="half" idx="1"/>
          </p:nvPr>
        </p:nvSpPr>
        <p:spPr>
          <a:xfrm>
            <a:off x="838200" y="1690688"/>
            <a:ext cx="5181600" cy="4351338"/>
          </a:xfrm>
        </p:spPr>
        <p:txBody>
          <a:bodyPr>
            <a:normAutofit/>
          </a:bodyPr>
          <a:lstStyle/>
          <a:p>
            <a:pPr>
              <a:buFont typeface="Arial" panose="020B0604020202020204" pitchFamily="34" charset="0"/>
              <a:buChar char="•"/>
            </a:pPr>
            <a:r>
              <a:rPr lang="en-US" sz="2400" dirty="0"/>
              <a:t> Researchers have found that weak passwords provide easy access to attackers, who then gain full access to the PLCs.</a:t>
            </a:r>
          </a:p>
          <a:p>
            <a:pPr>
              <a:buFont typeface="Arial" panose="020B0604020202020204" pitchFamily="34" charset="0"/>
              <a:buChar char="•"/>
            </a:pPr>
            <a:r>
              <a:rPr lang="en-US" sz="2400" dirty="0"/>
              <a:t> SCADA Strangelove project found more than 150 “zero-day” vulnerabilities (vulnerabilities that are exploited before the vulnerability has been identified) in SCADA.</a:t>
            </a:r>
          </a:p>
          <a:p>
            <a:pPr>
              <a:buFont typeface="Arial" panose="020B0604020202020204" pitchFamily="34" charset="0"/>
              <a:buChar char="•"/>
            </a:pPr>
            <a:r>
              <a:rPr lang="en-US" sz="2400" dirty="0"/>
              <a:t> 5% of these allowed remote execution.</a:t>
            </a:r>
          </a:p>
        </p:txBody>
      </p:sp>
      <p:sp>
        <p:nvSpPr>
          <p:cNvPr id="9" name="TextBox 8"/>
          <p:cNvSpPr txBox="1"/>
          <p:nvPr/>
        </p:nvSpPr>
        <p:spPr>
          <a:xfrm>
            <a:off x="6446838" y="4595476"/>
            <a:ext cx="4906962" cy="954107"/>
          </a:xfrm>
          <a:prstGeom prst="rect">
            <a:avLst/>
          </a:prstGeom>
          <a:noFill/>
        </p:spPr>
        <p:txBody>
          <a:bodyPr wrap="square" rtlCol="0">
            <a:spAutoFit/>
          </a:bodyPr>
          <a:lstStyle/>
          <a:p>
            <a:r>
              <a:rPr lang="en-US" sz="1400" dirty="0"/>
              <a:t>Strangelove video, 56 minutes</a:t>
            </a:r>
          </a:p>
          <a:p>
            <a:endParaRPr lang="en-US" sz="1400" dirty="0"/>
          </a:p>
          <a:p>
            <a:r>
              <a:rPr lang="en-US" sz="1400" dirty="0"/>
              <a:t>Chaos Computer Club (CCC). </a:t>
            </a:r>
            <a:r>
              <a:rPr lang="it-IT" sz="1400" i="1" dirty="0">
                <a:hlinkClick r:id="rId4"/>
              </a:rPr>
              <a:t>S</a:t>
            </a:r>
            <a:r>
              <a:rPr lang="en-US" sz="1400" b="1" dirty="0">
                <a:hlinkClick r:id="rId4"/>
              </a:rPr>
              <a:t>29C3 2012 </a:t>
            </a:r>
            <a:r>
              <a:rPr lang="en-US" sz="1400" b="1" dirty="0" err="1">
                <a:hlinkClick r:id="rId4"/>
              </a:rPr>
              <a:t>eng</a:t>
            </a:r>
            <a:r>
              <a:rPr lang="en-US" sz="1400" b="1" dirty="0">
                <a:hlinkClick r:id="rId4"/>
              </a:rPr>
              <a:t> </a:t>
            </a:r>
            <a:r>
              <a:rPr lang="en-US" sz="1400" b="1" dirty="0" err="1">
                <a:hlinkClick r:id="rId4"/>
              </a:rPr>
              <a:t>scada</a:t>
            </a:r>
            <a:r>
              <a:rPr lang="en-US" sz="1400" b="1" dirty="0">
                <a:hlinkClick r:id="rId4"/>
              </a:rPr>
              <a:t> </a:t>
            </a:r>
            <a:r>
              <a:rPr lang="en-US" sz="1400" b="1" dirty="0" err="1">
                <a:hlinkClick r:id="rId4"/>
              </a:rPr>
              <a:t>strangelove</a:t>
            </a:r>
            <a:r>
              <a:rPr lang="it-IT" sz="1400" dirty="0">
                <a:hlinkClick r:id="rId4"/>
              </a:rPr>
              <a:t>. </a:t>
            </a:r>
            <a:r>
              <a:rPr lang="en-US" sz="1400" dirty="0"/>
              <a:t>Feb 15, 2022</a:t>
            </a:r>
            <a:r>
              <a:rPr lang="it-IT" sz="1400" dirty="0"/>
              <a:t>. YouTube. </a:t>
            </a:r>
            <a:endParaRPr lang="en-US" sz="1400" dirty="0"/>
          </a:p>
        </p:txBody>
      </p:sp>
      <p:pic>
        <p:nvPicPr>
          <p:cNvPr id="6" name="Online Media 5" title="29C3 2012   eng   scada strangelove">
            <a:hlinkClick r:id="" action="ppaction://media"/>
            <a:extLst>
              <a:ext uri="{FF2B5EF4-FFF2-40B4-BE49-F238E27FC236}">
                <a16:creationId xmlns:a16="http://schemas.microsoft.com/office/drawing/2014/main" id="{AFB4FF4A-85A5-47C0-8529-0BF7FB094785}"/>
              </a:ext>
            </a:extLst>
          </p:cNvPr>
          <p:cNvPicPr>
            <a:picLocks noGrp="1" noRot="1" noChangeAspect="1"/>
          </p:cNvPicPr>
          <p:nvPr>
            <p:ph sz="half" idx="2"/>
            <a:videoFile r:link="rId1"/>
          </p:nvPr>
        </p:nvPicPr>
        <p:blipFill>
          <a:blip r:embed="rId5"/>
          <a:stretch>
            <a:fillRect/>
          </a:stretch>
        </p:blipFill>
        <p:spPr>
          <a:xfrm>
            <a:off x="6172200" y="1851025"/>
            <a:ext cx="4813300" cy="2719388"/>
          </a:xfrm>
          <a:prstGeom prst="rect">
            <a:avLst/>
          </a:prstGeom>
        </p:spPr>
      </p:pic>
    </p:spTree>
    <p:extLst>
      <p:ext uri="{BB962C8B-B14F-4D97-AF65-F5344CB8AC3E}">
        <p14:creationId xmlns:p14="http://schemas.microsoft.com/office/powerpoint/2010/main" val="409551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Threats to Critical Infrastructure (cont. 5)</a:t>
            </a:r>
          </a:p>
        </p:txBody>
      </p:sp>
      <p:sp>
        <p:nvSpPr>
          <p:cNvPr id="3" name="Content Placeholder 2"/>
          <p:cNvSpPr>
            <a:spLocks noGrp="1"/>
          </p:cNvSpPr>
          <p:nvPr>
            <p:ph idx="1"/>
          </p:nvPr>
        </p:nvSpPr>
        <p:spPr>
          <a:xfrm>
            <a:off x="838200" y="1690688"/>
            <a:ext cx="10739284" cy="4297157"/>
          </a:xfrm>
        </p:spPr>
        <p:txBody>
          <a:bodyPr>
            <a:normAutofit/>
          </a:bodyPr>
          <a:lstStyle/>
          <a:p>
            <a:pPr>
              <a:buFont typeface="Arial" panose="020B0604020202020204" pitchFamily="34" charset="0"/>
              <a:buChar char="•"/>
            </a:pPr>
            <a:r>
              <a:rPr lang="en-US" sz="2400" dirty="0"/>
              <a:t> State-sponsored attacks against critical infrastructure are expected to continue to grow. In 2022, probing/hacking attempts directed against governmental bodies accounted for 48% of the traffic (Security Magazine, 2022).</a:t>
            </a:r>
          </a:p>
          <a:p>
            <a:pPr>
              <a:buFont typeface="Arial" panose="020B0604020202020204" pitchFamily="34" charset="0"/>
              <a:buChar char="•"/>
            </a:pPr>
            <a:r>
              <a:rPr lang="en-US" sz="2400" dirty="0"/>
              <a:t> The high-profile nature of critical infrastructure systems and the potential to cause widespread panic and economic/civil disruption make them attractive targets for terrorists and nation-state bad actors.</a:t>
            </a:r>
          </a:p>
          <a:p>
            <a:pPr>
              <a:buFont typeface="Arial" panose="020B0604020202020204" pitchFamily="34" charset="0"/>
              <a:buChar char="•"/>
            </a:pPr>
            <a:r>
              <a:rPr lang="en-US" sz="2400" dirty="0"/>
              <a:t> The availability of sophisticated tools that can be easily automated makes CI an attractive target to less experienced “script kiddies,” especially given that many are still using legacy systems and outdated programming languages.</a:t>
            </a:r>
          </a:p>
          <a:p>
            <a:pPr>
              <a:buFont typeface="Arial" panose="020B0604020202020204" pitchFamily="34" charset="0"/>
              <a:buChar char="•"/>
            </a:pPr>
            <a:r>
              <a:rPr lang="en-US" sz="2400" dirty="0"/>
              <a:t>The interconnectedness of ICS with user networks results in “traditional” cyber attacks being successfully leveraged against CI systems.</a:t>
            </a:r>
          </a:p>
        </p:txBody>
      </p:sp>
    </p:spTree>
    <p:extLst>
      <p:ext uri="{BB962C8B-B14F-4D97-AF65-F5344CB8AC3E}">
        <p14:creationId xmlns:p14="http://schemas.microsoft.com/office/powerpoint/2010/main" val="1265939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Threat: Hijacking/Man-in-the-Middle (MITM)</a:t>
            </a:r>
          </a:p>
        </p:txBody>
      </p:sp>
      <p:sp>
        <p:nvSpPr>
          <p:cNvPr id="3" name="Content Placeholder 2"/>
          <p:cNvSpPr>
            <a:spLocks noGrp="1"/>
          </p:cNvSpPr>
          <p:nvPr>
            <p:ph idx="1"/>
          </p:nvPr>
        </p:nvSpPr>
        <p:spPr>
          <a:xfrm>
            <a:off x="838200" y="1690688"/>
            <a:ext cx="10515600" cy="4351338"/>
          </a:xfrm>
        </p:spPr>
        <p:txBody>
          <a:bodyPr/>
          <a:lstStyle/>
          <a:p>
            <a:r>
              <a:rPr lang="en-US" sz="2400" dirty="0"/>
              <a:t>Attacks that seek to seize control of communications without consent, sending the communications to systems of the attacker’s choice.</a:t>
            </a:r>
          </a:p>
          <a:p>
            <a:r>
              <a:rPr lang="en-US" sz="2400" dirty="0"/>
              <a:t>Hijacking is also associated with Man-in-the-Middle</a:t>
            </a:r>
            <a:r>
              <a:rPr lang="en-US" sz="2400" b="1" dirty="0"/>
              <a:t> </a:t>
            </a:r>
            <a:r>
              <a:rPr lang="en-US" sz="2400" dirty="0"/>
              <a:t>attacks.</a:t>
            </a:r>
          </a:p>
          <a:p>
            <a:r>
              <a:rPr lang="en-US" sz="2400" dirty="0"/>
              <a:t> Man-in-the-Middle attacks can be used for the following purposes:</a:t>
            </a:r>
          </a:p>
          <a:p>
            <a:pPr lvl="1"/>
            <a:r>
              <a:rPr lang="en-US" sz="2400" dirty="0"/>
              <a:t>To eavesdrop on messages passed between systems (passive attack)</a:t>
            </a:r>
          </a:p>
          <a:p>
            <a:pPr lvl="1"/>
            <a:r>
              <a:rPr lang="en-US" sz="2400" dirty="0"/>
              <a:t>To modify the messages before transmitting them—for example, skewing data being sent to control systems (active attack)</a:t>
            </a:r>
          </a:p>
          <a:p>
            <a:pPr lvl="1"/>
            <a:r>
              <a:rPr lang="en-US" sz="2400" dirty="0"/>
              <a:t>To reroute the messages so that they are not received by the sender—skewing the analysis of sensor data, for example</a:t>
            </a:r>
          </a:p>
          <a:p>
            <a:pPr lvl="1"/>
            <a:endParaRPr lang="en-US" dirty="0"/>
          </a:p>
          <a:p>
            <a:pPr lvl="1"/>
            <a:endParaRPr lang="en-US" dirty="0"/>
          </a:p>
        </p:txBody>
      </p:sp>
    </p:spTree>
    <p:extLst>
      <p:ext uri="{BB962C8B-B14F-4D97-AF65-F5344CB8AC3E}">
        <p14:creationId xmlns:p14="http://schemas.microsoft.com/office/powerpoint/2010/main" val="3596135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 Denial-of-Service (</a:t>
            </a:r>
            <a:r>
              <a:rPr lang="en-US" dirty="0" err="1"/>
              <a:t>DoS</a:t>
            </a:r>
            <a:r>
              <a:rPr lang="en-US" dirty="0"/>
              <a:t>) Attacks</a:t>
            </a:r>
          </a:p>
        </p:txBody>
      </p:sp>
      <p:sp>
        <p:nvSpPr>
          <p:cNvPr id="3" name="Content Placeholder 2"/>
          <p:cNvSpPr>
            <a:spLocks noGrp="1"/>
          </p:cNvSpPr>
          <p:nvPr>
            <p:ph sz="half" idx="1"/>
          </p:nvPr>
        </p:nvSpPr>
        <p:spPr>
          <a:xfrm>
            <a:off x="838200" y="1557951"/>
            <a:ext cx="10119852" cy="4459390"/>
          </a:xfrm>
        </p:spPr>
        <p:txBody>
          <a:bodyPr>
            <a:normAutofit/>
          </a:bodyPr>
          <a:lstStyle/>
          <a:p>
            <a:pPr>
              <a:buFont typeface="Arial" panose="020B0604020202020204" pitchFamily="34" charset="0"/>
              <a:buChar char="•"/>
            </a:pPr>
            <a:r>
              <a:rPr lang="en-US" sz="2400" dirty="0"/>
              <a:t> </a:t>
            </a:r>
            <a:r>
              <a:rPr lang="en-US" sz="2400" dirty="0" err="1"/>
              <a:t>DoS</a:t>
            </a:r>
            <a:r>
              <a:rPr lang="en-US" sz="2400" dirty="0"/>
              <a:t> attacks consist of an attacker overwhelming a system with a flood of traffic, hoping to crash it or make it unavailable.</a:t>
            </a:r>
          </a:p>
          <a:p>
            <a:pPr>
              <a:buFont typeface="Arial" panose="020B0604020202020204" pitchFamily="34" charset="0"/>
              <a:buChar char="•"/>
            </a:pPr>
            <a:r>
              <a:rPr lang="en-US" sz="2400" dirty="0"/>
              <a:t> A Distributed Denial-of-Service attack (DDoS) occurs when multiple machines attempt to flood a device. These are more difficult to identify and defend against.</a:t>
            </a:r>
          </a:p>
          <a:p>
            <a:pPr>
              <a:buFont typeface="Arial" panose="020B0604020202020204" pitchFamily="34" charset="0"/>
              <a:buChar char="•"/>
            </a:pPr>
            <a:r>
              <a:rPr lang="en-US" sz="2400" dirty="0"/>
              <a:t> Hackers use botnets (networks of compromised systems) to flood air traffic control and other critical systems with traffic.</a:t>
            </a:r>
          </a:p>
          <a:p>
            <a:pPr>
              <a:buFont typeface="Arial" panose="020B0604020202020204" pitchFamily="34" charset="0"/>
              <a:buChar char="•"/>
            </a:pPr>
            <a:r>
              <a:rPr lang="en-US" sz="2400" dirty="0"/>
              <a:t> In an industry where availability is a priority over confidentiality, a </a:t>
            </a:r>
            <a:r>
              <a:rPr lang="en-US" sz="2400" dirty="0" err="1"/>
              <a:t>DoS</a:t>
            </a:r>
            <a:r>
              <a:rPr lang="en-US" sz="2400" dirty="0"/>
              <a:t> or DDoS attack can have catastrophic consequences.</a:t>
            </a:r>
          </a:p>
          <a:p>
            <a:pPr>
              <a:buFont typeface="Arial" panose="020B0604020202020204" pitchFamily="34" charset="0"/>
              <a:buChar char="•"/>
            </a:pPr>
            <a:r>
              <a:rPr lang="en-US" sz="2400" dirty="0"/>
              <a:t> In 2012, the </a:t>
            </a:r>
            <a:r>
              <a:rPr lang="en-US" sz="2400" dirty="0" err="1"/>
              <a:t>Shamoon</a:t>
            </a:r>
            <a:r>
              <a:rPr lang="en-US" sz="2400" dirty="0"/>
              <a:t> virus targeted an energy firm in the Middle East, rendering 30,000 workstations unusable.</a:t>
            </a:r>
          </a:p>
        </p:txBody>
      </p:sp>
    </p:spTree>
    <p:extLst>
      <p:ext uri="{BB962C8B-B14F-4D97-AF65-F5344CB8AC3E}">
        <p14:creationId xmlns:p14="http://schemas.microsoft.com/office/powerpoint/2010/main" val="1490787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 Malware</a:t>
            </a:r>
          </a:p>
        </p:txBody>
      </p:sp>
      <p:sp>
        <p:nvSpPr>
          <p:cNvPr id="3" name="Content Placeholder 2"/>
          <p:cNvSpPr>
            <a:spLocks noGrp="1"/>
          </p:cNvSpPr>
          <p:nvPr>
            <p:ph idx="1"/>
          </p:nvPr>
        </p:nvSpPr>
        <p:spPr>
          <a:xfrm>
            <a:off x="838200" y="1572701"/>
            <a:ext cx="10515600" cy="4995861"/>
          </a:xfrm>
        </p:spPr>
        <p:txBody>
          <a:bodyPr>
            <a:normAutofit/>
          </a:bodyPr>
          <a:lstStyle/>
          <a:p>
            <a:pPr marL="0" indent="0">
              <a:buNone/>
            </a:pPr>
            <a:r>
              <a:rPr lang="en-US" sz="3200" dirty="0"/>
              <a:t>Malicious software programs</a:t>
            </a:r>
          </a:p>
          <a:p>
            <a:r>
              <a:rPr lang="en-US" sz="2400" b="1" dirty="0"/>
              <a:t>Viruses </a:t>
            </a:r>
            <a:r>
              <a:rPr lang="en-US" sz="2400" dirty="0"/>
              <a:t>– Malware attached to files and macros, requiring human intervention to deliver its payload.</a:t>
            </a:r>
          </a:p>
          <a:p>
            <a:r>
              <a:rPr lang="en-US" sz="2400" b="1" dirty="0"/>
              <a:t>Worms </a:t>
            </a:r>
            <a:r>
              <a:rPr lang="en-US" sz="2400" dirty="0"/>
              <a:t>– Autonomously replicate once they are launched into the Internet, wending their way from system to system.</a:t>
            </a:r>
          </a:p>
          <a:p>
            <a:r>
              <a:rPr lang="en-US" sz="2400" b="1" dirty="0"/>
              <a:t>Trojan horses </a:t>
            </a:r>
            <a:r>
              <a:rPr lang="en-US" sz="2400" dirty="0"/>
              <a:t>– Malicious software embedded in a seemingly useful file, such as  a file retrieved from a P2P site or downloaded from the Internet. Typically used to download </a:t>
            </a:r>
            <a:r>
              <a:rPr lang="en-US" sz="2400" dirty="0" err="1"/>
              <a:t>keyloggers</a:t>
            </a:r>
            <a:r>
              <a:rPr lang="en-US" sz="2400" dirty="0"/>
              <a:t> and remote control (command and control) software that gives the attacker local access to the infected system.</a:t>
            </a:r>
          </a:p>
          <a:p>
            <a:r>
              <a:rPr lang="en-US" sz="2400" b="1" dirty="0"/>
              <a:t>Ransomware </a:t>
            </a:r>
            <a:r>
              <a:rPr lang="en-US" sz="2400" dirty="0"/>
              <a:t>– A newer threat that encrypts files on infected systems until a ransom is paid to the attacker.</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617591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 Malware (cont.)</a:t>
            </a:r>
          </a:p>
        </p:txBody>
      </p:sp>
      <p:sp>
        <p:nvSpPr>
          <p:cNvPr id="3" name="Content Placeholder 2"/>
          <p:cNvSpPr>
            <a:spLocks noGrp="1"/>
          </p:cNvSpPr>
          <p:nvPr>
            <p:ph idx="1"/>
          </p:nvPr>
        </p:nvSpPr>
        <p:spPr>
          <a:xfrm>
            <a:off x="838200" y="1690689"/>
            <a:ext cx="10515600" cy="4193918"/>
          </a:xfrm>
        </p:spPr>
        <p:txBody>
          <a:bodyPr>
            <a:normAutofit/>
          </a:bodyPr>
          <a:lstStyle/>
          <a:p>
            <a:pPr marL="0" indent="0">
              <a:buNone/>
            </a:pPr>
            <a:r>
              <a:rPr lang="en-US" sz="2400" dirty="0"/>
              <a:t>According to Trend Micro’s 2015 </a:t>
            </a:r>
            <a:r>
              <a:rPr lang="en-US" sz="2400" i="1" dirty="0"/>
              <a:t>Report on Cybersecurity and Critical Infrastructure in the Americas</a:t>
            </a:r>
            <a:r>
              <a:rPr lang="en-US" sz="2400" dirty="0"/>
              <a:t>, one of the most significant threats recently has been the use of malware “to compromise SCADA systems, including Human Machine Interface (HMI), historians, and other connected devices.” </a:t>
            </a:r>
          </a:p>
          <a:p>
            <a:pPr marL="0" indent="0">
              <a:buNone/>
            </a:pPr>
            <a:endParaRPr lang="en-US" sz="2400" dirty="0"/>
          </a:p>
          <a:p>
            <a:pPr marL="0" indent="0">
              <a:buNone/>
            </a:pPr>
            <a:r>
              <a:rPr lang="en-US" sz="2400" dirty="0"/>
              <a:t>Two methods:</a:t>
            </a:r>
          </a:p>
          <a:p>
            <a:pPr lvl="1"/>
            <a:r>
              <a:rPr lang="en-US" sz="2400" dirty="0"/>
              <a:t>Malware disguised as SCADA applications </a:t>
            </a:r>
          </a:p>
          <a:p>
            <a:pPr lvl="1"/>
            <a:r>
              <a:rPr lang="en-US" sz="2400" dirty="0"/>
              <a:t>Malware used to scan and identify SCADA protocols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691483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Colonial Pipeline Ransomware Attack</a:t>
            </a:r>
          </a:p>
        </p:txBody>
      </p:sp>
      <p:sp>
        <p:nvSpPr>
          <p:cNvPr id="3" name="Content Placeholder 2"/>
          <p:cNvSpPr>
            <a:spLocks noGrp="1"/>
          </p:cNvSpPr>
          <p:nvPr>
            <p:ph idx="1"/>
          </p:nvPr>
        </p:nvSpPr>
        <p:spPr>
          <a:xfrm>
            <a:off x="838200" y="1690689"/>
            <a:ext cx="10515600" cy="4193918"/>
          </a:xfrm>
        </p:spPr>
        <p:txBody>
          <a:bodyPr>
            <a:normAutofit/>
          </a:bodyPr>
          <a:lstStyle/>
          <a:p>
            <a:pPr marL="0" indent="0">
              <a:buNone/>
            </a:pPr>
            <a:r>
              <a:rPr lang="en-US" sz="2400" dirty="0"/>
              <a:t> May 7, 2021, over 5500 miles of oil pipeline in Houston TX, transporting more than 100 million gallons of oil a day to the U.S. east coast, was shut down by a ransomware attack by Russian hackers identified as “Dark Side”.</a:t>
            </a:r>
          </a:p>
          <a:p>
            <a:r>
              <a:rPr lang="en-US" sz="2400" dirty="0"/>
              <a:t>Colonial Pipeline paid $5 million of the ransom to have their files decrypted. Americans paid higher gas and oil prices as a result.</a:t>
            </a:r>
          </a:p>
          <a:p>
            <a:r>
              <a:rPr lang="en-US" sz="2400" dirty="0"/>
              <a:t>This resulted in the U.S. Government imposing new cybersecurity requirements for oil and gas pipeline companies that involve risk assessments and incident reporting.</a:t>
            </a:r>
          </a:p>
          <a:p>
            <a:r>
              <a:rPr lang="en-US" sz="2400" dirty="0"/>
              <a:t>Weak passwords and security facilitated the attack.</a:t>
            </a:r>
          </a:p>
          <a:p>
            <a:pPr marL="0" indent="0">
              <a:buNone/>
            </a:pPr>
            <a:r>
              <a:rPr lang="en-US" dirty="0">
                <a:hlinkClick r:id="rId3"/>
              </a:rPr>
              <a:t>WATCH: Colonial Pipeline CEO Testifies on Cyberattack (c-span.org)</a:t>
            </a:r>
            <a:r>
              <a:rPr lang="en-US" dirty="0"/>
              <a:t> </a:t>
            </a:r>
          </a:p>
          <a:p>
            <a:pPr marL="0" indent="0">
              <a:buNone/>
            </a:pPr>
            <a:endParaRPr lang="en-US" dirty="0"/>
          </a:p>
        </p:txBody>
      </p:sp>
    </p:spTree>
    <p:extLst>
      <p:ext uri="{BB962C8B-B14F-4D97-AF65-F5344CB8AC3E}">
        <p14:creationId xmlns:p14="http://schemas.microsoft.com/office/powerpoint/2010/main" val="14756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Lesson Objectives</a:t>
            </a:r>
          </a:p>
        </p:txBody>
      </p:sp>
      <p:sp>
        <p:nvSpPr>
          <p:cNvPr id="3" name="Content Placeholder 2"/>
          <p:cNvSpPr>
            <a:spLocks noGrp="1"/>
          </p:cNvSpPr>
          <p:nvPr>
            <p:ph idx="1"/>
          </p:nvPr>
        </p:nvSpPr>
        <p:spPr>
          <a:xfrm>
            <a:off x="838200" y="1578335"/>
            <a:ext cx="10515600" cy="4660233"/>
          </a:xfrm>
        </p:spPr>
        <p:txBody>
          <a:bodyPr>
            <a:noAutofit/>
          </a:bodyPr>
          <a:lstStyle/>
          <a:p>
            <a:pPr marL="0" lvl="0" indent="0">
              <a:buNone/>
            </a:pPr>
            <a:r>
              <a:rPr lang="en-US" dirty="0"/>
              <a:t>5.1 Identify threats and threat agents.</a:t>
            </a:r>
          </a:p>
          <a:p>
            <a:pPr marL="0" lvl="0" indent="0">
              <a:buNone/>
            </a:pPr>
            <a:r>
              <a:rPr lang="en-US" dirty="0"/>
              <a:t>5.2 Identify how different threats—including hijacking, denial-of-service attacks, malicious software, SMTP spam engines, Man-in-the-Middle (MITM) attacks, and social engineering—would apply to critical infrastructure.  </a:t>
            </a:r>
          </a:p>
          <a:p>
            <a:pPr marL="0" lvl="0" indent="0">
              <a:buNone/>
            </a:pPr>
            <a:r>
              <a:rPr lang="en-US" dirty="0"/>
              <a:t>5.3 Identify different types of malware and their intended payloads.</a:t>
            </a:r>
          </a:p>
          <a:p>
            <a:pPr marL="0" lvl="0" indent="0">
              <a:buNone/>
            </a:pPr>
            <a:r>
              <a:rPr lang="en-US" dirty="0"/>
              <a:t>5.4 Identify social engineering psychological attacks.</a:t>
            </a:r>
          </a:p>
          <a:p>
            <a:pPr marL="0" lvl="0" indent="0">
              <a:buNone/>
            </a:pPr>
            <a:r>
              <a:rPr lang="en-US" dirty="0"/>
              <a:t>5.5 Identify the different types of server-side web application and client-side attacks relevant to critical infrastructure.</a:t>
            </a:r>
          </a:p>
          <a:p>
            <a:pPr marL="0" lvl="0" indent="0">
              <a:buNone/>
            </a:pPr>
            <a:r>
              <a:rPr lang="en-US" dirty="0"/>
              <a:t>5.6 Identify overflow attacks.</a:t>
            </a:r>
          </a:p>
          <a:p>
            <a:pPr marL="0" lvl="0" indent="0">
              <a:buNone/>
            </a:pPr>
            <a:r>
              <a:rPr lang="en-US" dirty="0"/>
              <a:t>5.7 Provide examples of malware attacks and discuss their functionality and impact on critical infrastructure systems.</a:t>
            </a:r>
          </a:p>
        </p:txBody>
      </p:sp>
    </p:spTree>
    <p:extLst>
      <p:ext uri="{BB962C8B-B14F-4D97-AF65-F5344CB8AC3E}">
        <p14:creationId xmlns:p14="http://schemas.microsoft.com/office/powerpoint/2010/main" val="1848149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 SMTP Spam Engines</a:t>
            </a:r>
          </a:p>
        </p:txBody>
      </p:sp>
      <p:sp>
        <p:nvSpPr>
          <p:cNvPr id="3" name="Content Placeholder 2"/>
          <p:cNvSpPr>
            <a:spLocks noGrp="1"/>
          </p:cNvSpPr>
          <p:nvPr>
            <p:ph sz="half" idx="1"/>
          </p:nvPr>
        </p:nvSpPr>
        <p:spPr>
          <a:xfrm>
            <a:off x="838200" y="1873047"/>
            <a:ext cx="10696268" cy="4291779"/>
          </a:xfrm>
        </p:spPr>
        <p:txBody>
          <a:bodyPr>
            <a:normAutofit/>
          </a:bodyPr>
          <a:lstStyle/>
          <a:p>
            <a:pPr marL="0" indent="0">
              <a:buNone/>
            </a:pPr>
            <a:r>
              <a:rPr lang="en-US" sz="2400" dirty="0"/>
              <a:t>Simple Main Transfer Protocol (SMTP) is a communications protocol that allows you to send email messages to other systems.</a:t>
            </a:r>
          </a:p>
          <a:p>
            <a:pPr marL="0" indent="0">
              <a:buNone/>
            </a:pPr>
            <a:endParaRPr lang="en-US" sz="2400" dirty="0"/>
          </a:p>
          <a:p>
            <a:pPr marL="0" indent="0">
              <a:buNone/>
            </a:pPr>
            <a:r>
              <a:rPr lang="en-US" sz="2400" dirty="0"/>
              <a:t>SMTP engines fetch message and large address lists and create the message from scratch on the compromised system. Once formatted, the “engine” creates the connections and begins to send the spam from the infected system, consuming massive amounts of bandwidth on the network.</a:t>
            </a:r>
          </a:p>
        </p:txBody>
      </p:sp>
    </p:spTree>
    <p:extLst>
      <p:ext uri="{BB962C8B-B14F-4D97-AF65-F5344CB8AC3E}">
        <p14:creationId xmlns:p14="http://schemas.microsoft.com/office/powerpoint/2010/main" val="2013664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 SMTP Spam Engines (cont.)</a:t>
            </a:r>
          </a:p>
        </p:txBody>
      </p:sp>
      <p:sp>
        <p:nvSpPr>
          <p:cNvPr id="3" name="Content Placeholder 2"/>
          <p:cNvSpPr>
            <a:spLocks noGrp="1"/>
          </p:cNvSpPr>
          <p:nvPr>
            <p:ph sz="half" idx="1"/>
          </p:nvPr>
        </p:nvSpPr>
        <p:spPr>
          <a:xfrm>
            <a:off x="914937" y="1690688"/>
            <a:ext cx="5721837" cy="4164422"/>
          </a:xfrm>
        </p:spPr>
        <p:txBody>
          <a:bodyPr>
            <a:normAutofit/>
          </a:bodyPr>
          <a:lstStyle/>
          <a:p>
            <a:pPr marL="0" indent="0">
              <a:buNone/>
            </a:pPr>
            <a:r>
              <a:rPr lang="en-US" sz="2400" dirty="0"/>
              <a:t>In 2014, more than 100,000 refrigerators and other appliances and devices sent out more than 750,000 spam emails.</a:t>
            </a:r>
          </a:p>
          <a:p>
            <a:pPr marL="0" indent="0">
              <a:buNone/>
            </a:pPr>
            <a:r>
              <a:rPr lang="en-US" sz="2400" dirty="0"/>
              <a:t>25% of the compromised devices weren’t “conventional” computing devices, such as PCs or laptops,  but were common appliances such as refrigerators, DVDs, and other smart devices connected to the Internet that were compromised through misconfigured or default passwords that hadn’t been changed.</a:t>
            </a:r>
          </a:p>
          <a:p>
            <a:pPr marL="0" indent="0">
              <a:buNone/>
            </a:pPr>
            <a:endParaRPr lang="en-US" dirty="0"/>
          </a:p>
        </p:txBody>
      </p:sp>
      <p:pic>
        <p:nvPicPr>
          <p:cNvPr id="4098" name="Picture 2" descr="Heinous Internet Scam Perpetrated By a Refrigerato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952249" y="1734936"/>
            <a:ext cx="4871137" cy="37682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0" y="5709654"/>
            <a:ext cx="4717661" cy="369332"/>
          </a:xfrm>
          <a:prstGeom prst="rect">
            <a:avLst/>
          </a:prstGeom>
          <a:noFill/>
        </p:spPr>
        <p:txBody>
          <a:bodyPr wrap="square" rtlCol="0">
            <a:spAutoFit/>
          </a:bodyPr>
          <a:lstStyle/>
          <a:p>
            <a:r>
              <a:rPr lang="en-US" dirty="0"/>
              <a:t>Image source: ©</a:t>
            </a:r>
            <a:r>
              <a:rPr lang="en-US" i="1" dirty="0">
                <a:hlinkClick r:id="rId4"/>
              </a:rPr>
              <a:t>The Wall Street Journal Daily</a:t>
            </a:r>
            <a:endParaRPr lang="en-US" i="1" dirty="0"/>
          </a:p>
        </p:txBody>
      </p:sp>
    </p:spTree>
    <p:extLst>
      <p:ext uri="{BB962C8B-B14F-4D97-AF65-F5344CB8AC3E}">
        <p14:creationId xmlns:p14="http://schemas.microsoft.com/office/powerpoint/2010/main" val="53107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936" y="311508"/>
            <a:ext cx="10515600" cy="1325563"/>
          </a:xfrm>
        </p:spPr>
        <p:txBody>
          <a:bodyPr/>
          <a:lstStyle/>
          <a:p>
            <a:pPr algn="l"/>
            <a:r>
              <a:rPr lang="en-US" dirty="0"/>
              <a:t>Threat: Social Engineering</a:t>
            </a:r>
          </a:p>
        </p:txBody>
      </p:sp>
      <p:sp>
        <p:nvSpPr>
          <p:cNvPr id="3" name="Content Placeholder 2"/>
          <p:cNvSpPr>
            <a:spLocks noGrp="1"/>
          </p:cNvSpPr>
          <p:nvPr>
            <p:ph idx="1"/>
          </p:nvPr>
        </p:nvSpPr>
        <p:spPr>
          <a:xfrm>
            <a:off x="970936" y="1637071"/>
            <a:ext cx="10515600" cy="4542503"/>
          </a:xfrm>
        </p:spPr>
        <p:txBody>
          <a:bodyPr>
            <a:noAutofit/>
          </a:bodyPr>
          <a:lstStyle/>
          <a:p>
            <a:pPr>
              <a:buFont typeface="Arial" panose="020B0604020202020204" pitchFamily="34" charset="0"/>
              <a:buChar char="•"/>
            </a:pPr>
            <a:r>
              <a:rPr lang="en-US" sz="2400" dirty="0"/>
              <a:t> Attacks that rely on human psychology and interaction, involving tricking people into circumventing security policies.</a:t>
            </a:r>
          </a:p>
          <a:p>
            <a:pPr>
              <a:buFont typeface="Arial" panose="020B0604020202020204" pitchFamily="34" charset="0"/>
              <a:buChar char="•"/>
            </a:pPr>
            <a:r>
              <a:rPr lang="en-US" sz="2400" dirty="0"/>
              <a:t> Typical attacks include impersonating a user and calling a help desk to request that a password be changed, or impersonating a vendor to obtain proprietary information or to sabotage equipment.</a:t>
            </a:r>
          </a:p>
          <a:p>
            <a:pPr>
              <a:buFont typeface="Arial" panose="020B0604020202020204" pitchFamily="34" charset="0"/>
              <a:buChar char="•"/>
            </a:pPr>
            <a:r>
              <a:rPr lang="en-US" sz="2400" dirty="0"/>
              <a:t> Depositing USB thumb drives infected with malware around a company is a form of social engineering that has been proven successful in attacks such as </a:t>
            </a:r>
            <a:r>
              <a:rPr lang="en-US" sz="2400" dirty="0" err="1"/>
              <a:t>Stuxnet</a:t>
            </a:r>
            <a:r>
              <a:rPr lang="en-US" sz="2400" dirty="0"/>
              <a:t> (discussed later).</a:t>
            </a:r>
          </a:p>
          <a:p>
            <a:pPr>
              <a:buFont typeface="Arial" panose="020B0604020202020204" pitchFamily="34" charset="0"/>
              <a:buChar char="•"/>
            </a:pPr>
            <a:r>
              <a:rPr lang="en-US" sz="2400" dirty="0"/>
              <a:t> Another example is </a:t>
            </a:r>
            <a:r>
              <a:rPr lang="en-US" sz="2400" b="1" dirty="0"/>
              <a:t>phishing</a:t>
            </a:r>
            <a:r>
              <a:rPr lang="en-US" sz="2400" dirty="0"/>
              <a:t>, in which attackers send emails designed to trick users into clicking links, infecting themselves or sending their authentication credentials (user names and passwords) to the attackers.</a:t>
            </a:r>
          </a:p>
        </p:txBody>
      </p:sp>
    </p:spTree>
    <p:extLst>
      <p:ext uri="{BB962C8B-B14F-4D97-AF65-F5344CB8AC3E}">
        <p14:creationId xmlns:p14="http://schemas.microsoft.com/office/powerpoint/2010/main" val="1863916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187" y="355753"/>
            <a:ext cx="10515600" cy="1325563"/>
          </a:xfrm>
        </p:spPr>
        <p:txBody>
          <a:bodyPr/>
          <a:lstStyle/>
          <a:p>
            <a:pPr algn="l"/>
            <a:r>
              <a:rPr lang="en-US" dirty="0"/>
              <a:t>Threat: Social Engineering (cont.)</a:t>
            </a:r>
          </a:p>
        </p:txBody>
      </p:sp>
      <p:sp>
        <p:nvSpPr>
          <p:cNvPr id="3" name="Content Placeholder 2"/>
          <p:cNvSpPr>
            <a:spLocks noGrp="1"/>
          </p:cNvSpPr>
          <p:nvPr>
            <p:ph idx="1"/>
          </p:nvPr>
        </p:nvSpPr>
        <p:spPr>
          <a:xfrm>
            <a:off x="956187" y="1681316"/>
            <a:ext cx="10515600" cy="3967316"/>
          </a:xfrm>
        </p:spPr>
        <p:txBody>
          <a:bodyPr>
            <a:noAutofit/>
          </a:bodyPr>
          <a:lstStyle/>
          <a:p>
            <a:pPr marL="0" indent="0">
              <a:buNone/>
            </a:pPr>
            <a:r>
              <a:rPr lang="en-US" sz="2400" dirty="0"/>
              <a:t>An example of how such an attack could work against SCADA systems was postulated in the war game “Digital Pearl Harbor,” sponsored by Gartner Inc. and the U.S. Naval War College.</a:t>
            </a:r>
          </a:p>
          <a:p>
            <a:pPr lvl="1">
              <a:spcBef>
                <a:spcPts val="300"/>
              </a:spcBef>
            </a:pPr>
            <a:r>
              <a:rPr lang="en-US" sz="2400" dirty="0"/>
              <a:t>Participants determined that the best means to attack the nation’s power grids was by socially engineering access to the SCADA company’s maintenance system</a:t>
            </a:r>
          </a:p>
          <a:p>
            <a:pPr lvl="1">
              <a:spcBef>
                <a:spcPts val="300"/>
              </a:spcBef>
            </a:pPr>
            <a:r>
              <a:rPr lang="en-US" sz="2400" dirty="0"/>
              <a:t>Once participants had compromised the user’s account, they would gain access to the power company’s network by inserting </a:t>
            </a:r>
            <a:r>
              <a:rPr lang="en-US" sz="2400" dirty="0" err="1"/>
              <a:t>trojans</a:t>
            </a:r>
            <a:r>
              <a:rPr lang="en-US" sz="2400" dirty="0"/>
              <a:t> into the SCADA software.</a:t>
            </a:r>
          </a:p>
        </p:txBody>
      </p:sp>
    </p:spTree>
    <p:extLst>
      <p:ext uri="{BB962C8B-B14F-4D97-AF65-F5344CB8AC3E}">
        <p14:creationId xmlns:p14="http://schemas.microsoft.com/office/powerpoint/2010/main" val="2177134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 Buffer Overflow Attacks</a:t>
            </a:r>
          </a:p>
        </p:txBody>
      </p:sp>
      <p:sp>
        <p:nvSpPr>
          <p:cNvPr id="3" name="Content Placeholder 2"/>
          <p:cNvSpPr>
            <a:spLocks noGrp="1"/>
          </p:cNvSpPr>
          <p:nvPr>
            <p:ph idx="1"/>
          </p:nvPr>
        </p:nvSpPr>
        <p:spPr>
          <a:xfrm>
            <a:off x="838200" y="1690688"/>
            <a:ext cx="10515600" cy="4351338"/>
          </a:xfrm>
        </p:spPr>
        <p:txBody>
          <a:bodyPr/>
          <a:lstStyle/>
          <a:p>
            <a:pPr>
              <a:buFont typeface="Arial" panose="020B0604020202020204" pitchFamily="34" charset="0"/>
              <a:buChar char="•"/>
            </a:pPr>
            <a:r>
              <a:rPr lang="en-US" sz="2400" dirty="0"/>
              <a:t> A class of attacks that exploit software vulnerabilities by moving data beyond that allowed by the program’s bounds. This allows the attacker to break out of the program’s control and modify the operation of the program – or arbitrarily execute the attacker’s code.</a:t>
            </a:r>
          </a:p>
          <a:p>
            <a:pPr>
              <a:buFont typeface="Arial" panose="020B0604020202020204" pitchFamily="34" charset="0"/>
              <a:buChar char="•"/>
            </a:pPr>
            <a:r>
              <a:rPr lang="en-US" sz="2400" dirty="0"/>
              <a:t> PLCs and RTUs are particularly vulnerable to buffer overflows. </a:t>
            </a:r>
          </a:p>
          <a:p>
            <a:pPr>
              <a:buFont typeface="Arial" panose="020B0604020202020204" pitchFamily="34" charset="0"/>
              <a:buChar char="•"/>
            </a:pPr>
            <a:r>
              <a:rPr lang="en-US" sz="2400" dirty="0"/>
              <a:t> Older SCADA systems that use 8-bit or 16-bit systems (rather than 64-bit) easily allow integers to overflow, allow the attacker access.</a:t>
            </a:r>
          </a:p>
          <a:p>
            <a:pPr>
              <a:buFont typeface="Arial" panose="020B0604020202020204" pitchFamily="34" charset="0"/>
              <a:buChar char="•"/>
            </a:pPr>
            <a:r>
              <a:rPr lang="en-US" sz="2400" dirty="0"/>
              <a:t> 20% of all observed attacks on critical infrastructure targeted memory corruption vulnerabilities. (Trend Micro)</a:t>
            </a:r>
          </a:p>
        </p:txBody>
      </p:sp>
    </p:spTree>
    <p:extLst>
      <p:ext uri="{BB962C8B-B14F-4D97-AF65-F5344CB8AC3E}">
        <p14:creationId xmlns:p14="http://schemas.microsoft.com/office/powerpoint/2010/main" val="3540150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 Web Application Attacks</a:t>
            </a:r>
          </a:p>
        </p:txBody>
      </p:sp>
      <p:sp>
        <p:nvSpPr>
          <p:cNvPr id="3" name="Content Placeholder 2"/>
          <p:cNvSpPr>
            <a:spLocks noGrp="1"/>
          </p:cNvSpPr>
          <p:nvPr>
            <p:ph idx="1"/>
          </p:nvPr>
        </p:nvSpPr>
        <p:spPr>
          <a:xfrm>
            <a:off x="838200" y="1690688"/>
            <a:ext cx="10515600" cy="4351338"/>
          </a:xfrm>
        </p:spPr>
        <p:txBody>
          <a:bodyPr>
            <a:normAutofit/>
          </a:bodyPr>
          <a:lstStyle/>
          <a:p>
            <a:pPr>
              <a:buFont typeface="Arial" panose="020B0604020202020204" pitchFamily="34" charset="0"/>
              <a:buChar char="•"/>
            </a:pPr>
            <a:r>
              <a:rPr lang="en-US" sz="2400" dirty="0"/>
              <a:t> Cyber attacks against web applications can target either web servers or web services; they can indirectly impact industrial and manufacturing processes.</a:t>
            </a:r>
          </a:p>
          <a:p>
            <a:pPr>
              <a:buFont typeface="Arial" panose="020B0604020202020204" pitchFamily="34" charset="0"/>
              <a:buChar char="•"/>
            </a:pPr>
            <a:r>
              <a:rPr lang="en-US" sz="2400" dirty="0"/>
              <a:t> Web servers that don’t encrypt or authenticate communications using TLS are especially vulnerable.  An example of this type of attack is the </a:t>
            </a:r>
            <a:r>
              <a:rPr lang="en-US" sz="2400" dirty="0" err="1"/>
              <a:t>Havex</a:t>
            </a:r>
            <a:r>
              <a:rPr lang="en-US" sz="2400" dirty="0"/>
              <a:t> attack (discussed later), which exploited a vulnerability in a web-based SCADA application.</a:t>
            </a:r>
          </a:p>
          <a:p>
            <a:pPr>
              <a:buFont typeface="Arial" panose="020B0604020202020204" pitchFamily="34" charset="0"/>
              <a:buChar char="•"/>
            </a:pPr>
            <a:r>
              <a:rPr lang="en-US" sz="2400" dirty="0"/>
              <a:t> SQL-injection attacks are attacks on connected databases. They allow the attacker to manipulate the database, performing queries and inserting data, dropping tables, etc.</a:t>
            </a:r>
          </a:p>
          <a:p>
            <a:pPr>
              <a:buFont typeface="Arial" panose="020B0604020202020204" pitchFamily="34" charset="0"/>
              <a:buChar char="•"/>
            </a:pPr>
            <a:r>
              <a:rPr lang="en-US" sz="2400" dirty="0"/>
              <a:t>Cross-Site Scripting attack is an attack in which malicious scripts are placed onto a web site by the attacker, infecting the user when he or </a:t>
            </a:r>
            <a:r>
              <a:rPr lang="en-US" sz="2400"/>
              <a:t>she visits.</a:t>
            </a:r>
            <a:endParaRPr lang="en-US" sz="2400" dirty="0"/>
          </a:p>
        </p:txBody>
      </p:sp>
    </p:spTree>
    <p:extLst>
      <p:ext uri="{BB962C8B-B14F-4D97-AF65-F5344CB8AC3E}">
        <p14:creationId xmlns:p14="http://schemas.microsoft.com/office/powerpoint/2010/main" val="2693912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32389"/>
            <a:ext cx="10515600" cy="1325563"/>
          </a:xfrm>
        </p:spPr>
        <p:txBody>
          <a:bodyPr/>
          <a:lstStyle/>
          <a:p>
            <a:pPr algn="l"/>
            <a:r>
              <a:rPr lang="en-US" dirty="0"/>
              <a:t>Case Study: </a:t>
            </a:r>
            <a:r>
              <a:rPr lang="en-US" dirty="0" err="1"/>
              <a:t>Havex</a:t>
            </a:r>
            <a:endParaRPr lang="en-US" dirty="0"/>
          </a:p>
        </p:txBody>
      </p:sp>
      <p:sp>
        <p:nvSpPr>
          <p:cNvPr id="3" name="Content Placeholder 2"/>
          <p:cNvSpPr>
            <a:spLocks noGrp="1"/>
          </p:cNvSpPr>
          <p:nvPr>
            <p:ph sz="half" idx="1"/>
          </p:nvPr>
        </p:nvSpPr>
        <p:spPr>
          <a:xfrm>
            <a:off x="838199" y="1690688"/>
            <a:ext cx="10178845" cy="4444641"/>
          </a:xfrm>
        </p:spPr>
        <p:txBody>
          <a:bodyPr>
            <a:normAutofit/>
          </a:bodyPr>
          <a:lstStyle/>
          <a:p>
            <a:pPr>
              <a:buFont typeface="Arial" panose="020B0604020202020204" pitchFamily="34" charset="0"/>
              <a:buChar char="•"/>
            </a:pPr>
            <a:r>
              <a:rPr lang="en-US" sz="2800" dirty="0"/>
              <a:t> In 2014, the Russian hacker group “Energetic Bear” caused significant disruption in the U.S. energy sector using </a:t>
            </a:r>
            <a:r>
              <a:rPr lang="en-US" sz="2800" dirty="0" err="1"/>
              <a:t>Havex</a:t>
            </a:r>
            <a:r>
              <a:rPr lang="en-US" sz="2800" dirty="0"/>
              <a:t> malware.</a:t>
            </a:r>
          </a:p>
          <a:p>
            <a:pPr>
              <a:buFont typeface="Arial" panose="020B0604020202020204" pitchFamily="34" charset="0"/>
              <a:buChar char="•"/>
            </a:pPr>
            <a:r>
              <a:rPr lang="en-US" sz="2800" dirty="0"/>
              <a:t> </a:t>
            </a:r>
            <a:r>
              <a:rPr lang="en-US" sz="2800" dirty="0" err="1"/>
              <a:t>Havex</a:t>
            </a:r>
            <a:r>
              <a:rPr lang="en-US" sz="2800" dirty="0"/>
              <a:t> broke into ICS/SCADA systems and relayed sensitive data back to the hackers.</a:t>
            </a:r>
          </a:p>
          <a:p>
            <a:pPr>
              <a:buFont typeface="Arial" panose="020B0604020202020204" pitchFamily="34" charset="0"/>
              <a:buChar char="•"/>
            </a:pPr>
            <a:r>
              <a:rPr lang="en-US" sz="2800" dirty="0"/>
              <a:t> Systems targeted by </a:t>
            </a:r>
            <a:r>
              <a:rPr lang="en-US" sz="2800" dirty="0" err="1"/>
              <a:t>Havx</a:t>
            </a:r>
            <a:r>
              <a:rPr lang="en-US" sz="2800" dirty="0"/>
              <a:t> included:</a:t>
            </a:r>
          </a:p>
          <a:p>
            <a:pPr lvl="1"/>
            <a:r>
              <a:rPr lang="en-US" sz="2800" dirty="0"/>
              <a:t>MB Connect Line (Germany) – wind turbines </a:t>
            </a:r>
          </a:p>
          <a:p>
            <a:pPr lvl="1"/>
            <a:r>
              <a:rPr lang="en-US" sz="2800" dirty="0" err="1"/>
              <a:t>eWON</a:t>
            </a:r>
            <a:r>
              <a:rPr lang="en-US" sz="2800" dirty="0"/>
              <a:t> (Belgium) – VPN access for PLCs</a:t>
            </a:r>
          </a:p>
          <a:p>
            <a:pPr lvl="1"/>
            <a:r>
              <a:rPr lang="en-US" sz="2800" dirty="0"/>
              <a:t>Swiss manufacturer of high-precision industrial cameras</a:t>
            </a:r>
          </a:p>
          <a:p>
            <a:pPr lvl="1"/>
            <a:endParaRPr lang="en-US" dirty="0"/>
          </a:p>
          <a:p>
            <a:pPr lvl="1"/>
            <a:endParaRPr lang="en-US" dirty="0"/>
          </a:p>
        </p:txBody>
      </p:sp>
    </p:spTree>
    <p:extLst>
      <p:ext uri="{BB962C8B-B14F-4D97-AF65-F5344CB8AC3E}">
        <p14:creationId xmlns:p14="http://schemas.microsoft.com/office/powerpoint/2010/main" val="3991661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3789"/>
          </a:xfrm>
        </p:spPr>
        <p:txBody>
          <a:bodyPr/>
          <a:lstStyle/>
          <a:p>
            <a:pPr algn="l"/>
            <a:r>
              <a:rPr lang="en-US" dirty="0"/>
              <a:t>Case Study: </a:t>
            </a:r>
            <a:r>
              <a:rPr lang="en-US" dirty="0" err="1"/>
              <a:t>Havex</a:t>
            </a:r>
            <a:r>
              <a:rPr lang="en-US" dirty="0"/>
              <a:t> (cont. 1)</a:t>
            </a:r>
          </a:p>
        </p:txBody>
      </p:sp>
      <p:pic>
        <p:nvPicPr>
          <p:cNvPr id="1028" name="Picture 4" descr="http://cyberwarzone.com/wp-content/uploads/2014/06/havex-rat.jpg" title="HAVEX RAT Victims by Count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127688"/>
            <a:ext cx="11162963" cy="488388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512328" y="5826909"/>
            <a:ext cx="3866535" cy="369332"/>
          </a:xfrm>
          <a:prstGeom prst="rect">
            <a:avLst/>
          </a:prstGeom>
          <a:noFill/>
        </p:spPr>
        <p:txBody>
          <a:bodyPr wrap="square" rtlCol="0">
            <a:spAutoFit/>
          </a:bodyPr>
          <a:lstStyle/>
          <a:p>
            <a:r>
              <a:rPr lang="en-US" dirty="0"/>
              <a:t>Image Source:  © </a:t>
            </a:r>
            <a:r>
              <a:rPr lang="en-US" dirty="0">
                <a:hlinkClick r:id="rId4"/>
              </a:rPr>
              <a:t>Cyberwarzone.com</a:t>
            </a:r>
            <a:endParaRPr lang="en-US" dirty="0"/>
          </a:p>
        </p:txBody>
      </p:sp>
    </p:spTree>
    <p:extLst>
      <p:ext uri="{BB962C8B-B14F-4D97-AF65-F5344CB8AC3E}">
        <p14:creationId xmlns:p14="http://schemas.microsoft.com/office/powerpoint/2010/main" val="3542729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389"/>
            <a:ext cx="10515600" cy="1325563"/>
          </a:xfrm>
        </p:spPr>
        <p:txBody>
          <a:bodyPr/>
          <a:lstStyle/>
          <a:p>
            <a:pPr algn="l"/>
            <a:r>
              <a:rPr lang="en-US" dirty="0"/>
              <a:t>Case Study: </a:t>
            </a:r>
            <a:r>
              <a:rPr lang="en-US" dirty="0" err="1"/>
              <a:t>Havex</a:t>
            </a:r>
            <a:r>
              <a:rPr lang="en-US" dirty="0"/>
              <a:t> (cont. 2)</a:t>
            </a:r>
          </a:p>
        </p:txBody>
      </p:sp>
      <p:sp>
        <p:nvSpPr>
          <p:cNvPr id="3" name="Content Placeholder 2"/>
          <p:cNvSpPr>
            <a:spLocks noGrp="1"/>
          </p:cNvSpPr>
          <p:nvPr>
            <p:ph sz="half" idx="1"/>
          </p:nvPr>
        </p:nvSpPr>
        <p:spPr>
          <a:xfrm>
            <a:off x="838200" y="1690688"/>
            <a:ext cx="10515600" cy="2453609"/>
          </a:xfrm>
        </p:spPr>
        <p:txBody>
          <a:bodyPr>
            <a:normAutofit/>
          </a:bodyPr>
          <a:lstStyle/>
          <a:p>
            <a:pPr>
              <a:buFont typeface="Arial" panose="020B0604020202020204" pitchFamily="34" charset="0"/>
              <a:buChar char="•"/>
            </a:pPr>
            <a:r>
              <a:rPr lang="en-US" sz="2400" dirty="0"/>
              <a:t> The malware spread through phished emails and spam, as well as through watering hole attacks against vendor websites.</a:t>
            </a:r>
          </a:p>
          <a:p>
            <a:pPr>
              <a:buFont typeface="Arial" panose="020B0604020202020204" pitchFamily="34" charset="0"/>
              <a:buChar char="•"/>
            </a:pPr>
            <a:r>
              <a:rPr lang="en-US" sz="2400" dirty="0"/>
              <a:t> According to the SANS Institute, this type of attack indicates a significant investment of time and money. </a:t>
            </a:r>
          </a:p>
          <a:p>
            <a:pPr lvl="1"/>
            <a:endParaRPr lang="en-US" dirty="0"/>
          </a:p>
        </p:txBody>
      </p:sp>
    </p:spTree>
    <p:extLst>
      <p:ext uri="{BB962C8B-B14F-4D97-AF65-F5344CB8AC3E}">
        <p14:creationId xmlns:p14="http://schemas.microsoft.com/office/powerpoint/2010/main" val="458662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a:t>
            </a:r>
            <a:r>
              <a:rPr lang="en-US" dirty="0" err="1"/>
              <a:t>Stuxnet</a:t>
            </a:r>
            <a:r>
              <a:rPr lang="en-US" dirty="0"/>
              <a:t> (cont. 1)</a:t>
            </a:r>
          </a:p>
        </p:txBody>
      </p:sp>
      <p:sp>
        <p:nvSpPr>
          <p:cNvPr id="3" name="Content Placeholder 2"/>
          <p:cNvSpPr>
            <a:spLocks noGrp="1"/>
          </p:cNvSpPr>
          <p:nvPr>
            <p:ph sz="half" idx="1"/>
          </p:nvPr>
        </p:nvSpPr>
        <p:spPr>
          <a:xfrm>
            <a:off x="838200" y="1672765"/>
            <a:ext cx="5181600" cy="2893859"/>
          </a:xfrm>
        </p:spPr>
        <p:txBody>
          <a:bodyPr>
            <a:normAutofit/>
          </a:bodyPr>
          <a:lstStyle/>
          <a:p>
            <a:pPr>
              <a:buFont typeface="Arial" panose="020B0604020202020204" pitchFamily="34" charset="0"/>
              <a:buChar char="•"/>
            </a:pPr>
            <a:r>
              <a:rPr lang="en-US" sz="2400" dirty="0"/>
              <a:t> A computer worm, purportedly developed in 2010 by the U.S. and Israel, that wreaked havoc on Iran’s nuclear power plant in </a:t>
            </a:r>
            <a:r>
              <a:rPr lang="en-US" sz="2400" dirty="0" err="1"/>
              <a:t>Natanz</a:t>
            </a:r>
            <a:r>
              <a:rPr lang="en-US" sz="2400" dirty="0"/>
              <a:t>.</a:t>
            </a:r>
          </a:p>
          <a:p>
            <a:pPr>
              <a:buFont typeface="Arial" panose="020B0604020202020204" pitchFamily="34" charset="0"/>
              <a:buChar char="•"/>
            </a:pPr>
            <a:r>
              <a:rPr lang="en-US" sz="2400" dirty="0"/>
              <a:t> It’s considered by many to be the first “cyber weapon” to target a critical infrastructure system.</a:t>
            </a:r>
          </a:p>
          <a:p>
            <a:endParaRPr lang="en-US" dirty="0"/>
          </a:p>
        </p:txBody>
      </p:sp>
      <p:pic>
        <p:nvPicPr>
          <p:cNvPr id="6" name="Content Placeholder 5" title="Nuclear power plant in Cattenom, Franc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69294" y="1394176"/>
            <a:ext cx="4987412" cy="3740560"/>
          </a:xfrm>
        </p:spPr>
      </p:pic>
      <p:sp>
        <p:nvSpPr>
          <p:cNvPr id="7" name="TextBox 6" title="Nuclear power plant in Cattenom, France"/>
          <p:cNvSpPr txBox="1"/>
          <p:nvPr/>
        </p:nvSpPr>
        <p:spPr>
          <a:xfrm>
            <a:off x="6269293" y="5207556"/>
            <a:ext cx="4987413" cy="523220"/>
          </a:xfrm>
          <a:prstGeom prst="rect">
            <a:avLst/>
          </a:prstGeom>
          <a:noFill/>
        </p:spPr>
        <p:txBody>
          <a:bodyPr wrap="square" rtlCol="0">
            <a:spAutoFit/>
          </a:bodyPr>
          <a:lstStyle/>
          <a:p>
            <a:r>
              <a:rPr lang="en-US" sz="1400" dirty="0">
                <a:hlinkClick r:id="rId4"/>
              </a:rPr>
              <a:t>Nuclear power plant in </a:t>
            </a:r>
            <a:r>
              <a:rPr lang="en-US" sz="1400" dirty="0" err="1">
                <a:hlinkClick r:id="rId4"/>
              </a:rPr>
              <a:t>Cattenom</a:t>
            </a:r>
            <a:r>
              <a:rPr lang="en-US" sz="1400" dirty="0">
                <a:hlinkClick r:id="rId4"/>
              </a:rPr>
              <a:t>, France</a:t>
            </a:r>
            <a:r>
              <a:rPr lang="en-US" sz="1400" dirty="0"/>
              <a:t>. Photo by Stefan </a:t>
            </a:r>
            <a:r>
              <a:rPr lang="en-US" sz="1400" dirty="0" err="1"/>
              <a:t>Kühn</a:t>
            </a:r>
            <a:r>
              <a:rPr lang="en-US" sz="1400" dirty="0"/>
              <a:t> CC-BY-SA-3.0, via Wikimedia Commons. </a:t>
            </a:r>
          </a:p>
        </p:txBody>
      </p:sp>
    </p:spTree>
    <p:extLst>
      <p:ext uri="{BB962C8B-B14F-4D97-AF65-F5344CB8AC3E}">
        <p14:creationId xmlns:p14="http://schemas.microsoft.com/office/powerpoint/2010/main" val="181821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CI Threats — Real and Present</a:t>
            </a:r>
          </a:p>
        </p:txBody>
      </p:sp>
      <p:sp>
        <p:nvSpPr>
          <p:cNvPr id="3" name="Content Placeholder 2"/>
          <p:cNvSpPr>
            <a:spLocks noGrp="1"/>
          </p:cNvSpPr>
          <p:nvPr>
            <p:ph sz="half" idx="1"/>
          </p:nvPr>
        </p:nvSpPr>
        <p:spPr>
          <a:xfrm>
            <a:off x="838200" y="1690688"/>
            <a:ext cx="5916561" cy="4351338"/>
          </a:xfrm>
        </p:spPr>
        <p:txBody>
          <a:bodyPr>
            <a:noAutofit/>
          </a:bodyPr>
          <a:lstStyle/>
          <a:p>
            <a:pPr marL="0" indent="0">
              <a:buNone/>
            </a:pPr>
            <a:r>
              <a:rPr lang="en-US" sz="2300" dirty="0"/>
              <a:t>In 2013, a hacker affiliated with the Iranian government targeted a small dam in Rye Brook, NY, near Manhattan. The attacker, Hamid </a:t>
            </a:r>
            <a:r>
              <a:rPr lang="en-US" sz="2300" dirty="0" err="1"/>
              <a:t>Firoozi</a:t>
            </a:r>
            <a:r>
              <a:rPr lang="en-US" sz="2300" dirty="0"/>
              <a:t>, accessed the dam’s SCADA system sometime in late August or early September through the Internet using a cell phone. </a:t>
            </a:r>
          </a:p>
          <a:p>
            <a:pPr marL="0" indent="0">
              <a:buNone/>
            </a:pPr>
            <a:r>
              <a:rPr lang="en-US" sz="2300" dirty="0"/>
              <a:t>“He allegedly obtained water-level and temperature information, and would have been able to operate the floodgate remotely if it had been operating at the time.” — </a:t>
            </a:r>
            <a:r>
              <a:rPr lang="en-US" sz="2300" i="1" dirty="0"/>
              <a:t>Newsweek</a:t>
            </a:r>
          </a:p>
          <a:p>
            <a:pPr marL="0" indent="0">
              <a:buNone/>
            </a:pPr>
            <a:r>
              <a:rPr lang="en-US" sz="2300" dirty="0"/>
              <a:t>This would have flooded nearby homes and businesses.</a:t>
            </a:r>
          </a:p>
        </p:txBody>
      </p:sp>
      <p:pic>
        <p:nvPicPr>
          <p:cNvPr id="3074" name="Picture 2" descr="http://www.gannett-cdn.com/-mm-/9804c195532bb09517a4ed5e10e350950db2d151/c=1-0-399-299&amp;r=x408&amp;c=540x405/local/-/media/2015/12/22/Westchester/Westchester/635863872196692322-bowmandam-003-.jpg" title="Bowman Avenue Dam, Rye Brook, NY"/>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995037" y="1690688"/>
            <a:ext cx="4358763" cy="38576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995037" y="5718860"/>
            <a:ext cx="3683957" cy="646331"/>
          </a:xfrm>
          <a:prstGeom prst="rect">
            <a:avLst/>
          </a:prstGeom>
          <a:noFill/>
        </p:spPr>
        <p:txBody>
          <a:bodyPr wrap="none" rtlCol="0">
            <a:spAutoFit/>
          </a:bodyPr>
          <a:lstStyle/>
          <a:p>
            <a:r>
              <a:rPr lang="en-US" dirty="0"/>
              <a:t>Bowman Avenue Dam, Rye Brook, NY</a:t>
            </a:r>
          </a:p>
          <a:p>
            <a:endParaRPr lang="en-US" dirty="0"/>
          </a:p>
        </p:txBody>
      </p:sp>
    </p:spTree>
    <p:extLst>
      <p:ext uri="{BB962C8B-B14F-4D97-AF65-F5344CB8AC3E}">
        <p14:creationId xmlns:p14="http://schemas.microsoft.com/office/powerpoint/2010/main" val="3684597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a:t>
            </a:r>
            <a:r>
              <a:rPr lang="en-US" dirty="0" err="1"/>
              <a:t>Stuxnet</a:t>
            </a:r>
            <a:r>
              <a:rPr lang="en-US" dirty="0"/>
              <a:t> (cont. 2)</a:t>
            </a:r>
          </a:p>
        </p:txBody>
      </p:sp>
      <p:sp>
        <p:nvSpPr>
          <p:cNvPr id="3" name="Content Placeholder 2"/>
          <p:cNvSpPr>
            <a:spLocks noGrp="1"/>
          </p:cNvSpPr>
          <p:nvPr>
            <p:ph sz="half" idx="1"/>
          </p:nvPr>
        </p:nvSpPr>
        <p:spPr>
          <a:xfrm>
            <a:off x="838200" y="1574902"/>
            <a:ext cx="5181600" cy="3336310"/>
          </a:xfrm>
        </p:spPr>
        <p:txBody>
          <a:bodyPr>
            <a:normAutofit/>
          </a:bodyPr>
          <a:lstStyle/>
          <a:p>
            <a:pPr>
              <a:buFont typeface="Arial" panose="020B0604020202020204" pitchFamily="34" charset="0"/>
              <a:buChar char="•"/>
            </a:pPr>
            <a:r>
              <a:rPr lang="en-US" sz="2400" dirty="0"/>
              <a:t> The worms are thought to have been brought into the nuclear power plant via planted USB thumb drives. </a:t>
            </a:r>
          </a:p>
          <a:p>
            <a:pPr>
              <a:buFont typeface="Arial" panose="020B0604020202020204" pitchFamily="34" charset="0"/>
              <a:buChar char="•"/>
            </a:pPr>
            <a:r>
              <a:rPr lang="en-US" sz="2400" dirty="0"/>
              <a:t> They immediately sought out vulnerable Windows-based Siemens Step7 software and the PLCs that ran the nuclear plant’s centrifuges, causing them to spin out of control and become damaged.</a:t>
            </a:r>
          </a:p>
          <a:p>
            <a:endParaRPr lang="en-US" dirty="0"/>
          </a:p>
        </p:txBody>
      </p:sp>
      <p:pic>
        <p:nvPicPr>
          <p:cNvPr id="6" name="Content Placeholder 5" title="Nuclear power plant in Cattenom, Franc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62534" y="1437301"/>
            <a:ext cx="4815348" cy="3611511"/>
          </a:xfrm>
        </p:spPr>
      </p:pic>
      <p:sp>
        <p:nvSpPr>
          <p:cNvPr id="7" name="TextBox 6"/>
          <p:cNvSpPr txBox="1"/>
          <p:nvPr/>
        </p:nvSpPr>
        <p:spPr>
          <a:xfrm>
            <a:off x="6172200" y="5085160"/>
            <a:ext cx="4996016" cy="523220"/>
          </a:xfrm>
          <a:prstGeom prst="rect">
            <a:avLst/>
          </a:prstGeom>
          <a:noFill/>
        </p:spPr>
        <p:txBody>
          <a:bodyPr wrap="square" rtlCol="0">
            <a:spAutoFit/>
          </a:bodyPr>
          <a:lstStyle/>
          <a:p>
            <a:r>
              <a:rPr lang="en-US" sz="1400" dirty="0">
                <a:hlinkClick r:id="rId4"/>
              </a:rPr>
              <a:t>Nuclear power plant in </a:t>
            </a:r>
            <a:r>
              <a:rPr lang="en-US" sz="1400" dirty="0" err="1">
                <a:hlinkClick r:id="rId4"/>
              </a:rPr>
              <a:t>Cattenom</a:t>
            </a:r>
            <a:r>
              <a:rPr lang="en-US" sz="1400" dirty="0">
                <a:hlinkClick r:id="rId4"/>
              </a:rPr>
              <a:t>, France</a:t>
            </a:r>
            <a:r>
              <a:rPr lang="en-US" sz="1400" dirty="0"/>
              <a:t>. Photo by Stefan </a:t>
            </a:r>
            <a:r>
              <a:rPr lang="en-US" sz="1400" dirty="0" err="1"/>
              <a:t>Kühn</a:t>
            </a:r>
            <a:r>
              <a:rPr lang="en-US" sz="1400" dirty="0"/>
              <a:t> CC-BY-SA-3.0, via Wikimedia Commons. </a:t>
            </a:r>
          </a:p>
        </p:txBody>
      </p:sp>
    </p:spTree>
    <p:extLst>
      <p:ext uri="{BB962C8B-B14F-4D97-AF65-F5344CB8AC3E}">
        <p14:creationId xmlns:p14="http://schemas.microsoft.com/office/powerpoint/2010/main" val="1422516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a:t>
            </a:r>
            <a:r>
              <a:rPr lang="en-US" dirty="0" err="1"/>
              <a:t>Duqu</a:t>
            </a:r>
            <a:endParaRPr lang="en-US" dirty="0"/>
          </a:p>
        </p:txBody>
      </p:sp>
      <p:sp>
        <p:nvSpPr>
          <p:cNvPr id="3" name="Content Placeholder 2"/>
          <p:cNvSpPr>
            <a:spLocks noGrp="1"/>
          </p:cNvSpPr>
          <p:nvPr>
            <p:ph idx="1"/>
          </p:nvPr>
        </p:nvSpPr>
        <p:spPr>
          <a:xfrm>
            <a:off x="838200" y="1690688"/>
            <a:ext cx="10515600" cy="4383446"/>
          </a:xfrm>
        </p:spPr>
        <p:txBody>
          <a:bodyPr>
            <a:normAutofit/>
          </a:bodyPr>
          <a:lstStyle/>
          <a:p>
            <a:pPr>
              <a:buFont typeface="Arial" panose="020B0604020202020204" pitchFamily="34" charset="0"/>
              <a:buChar char="•"/>
            </a:pPr>
            <a:r>
              <a:rPr lang="en-US" sz="2400" dirty="0"/>
              <a:t> In 2011, the worm was discovered by Hungarian researchers.</a:t>
            </a:r>
          </a:p>
          <a:p>
            <a:pPr>
              <a:buFont typeface="Arial" panose="020B0604020202020204" pitchFamily="34" charset="0"/>
              <a:buChar char="•"/>
            </a:pPr>
            <a:r>
              <a:rPr lang="en-US" sz="2400" dirty="0"/>
              <a:t> </a:t>
            </a:r>
            <a:r>
              <a:rPr lang="en-US" sz="2400" dirty="0" err="1"/>
              <a:t>Duqu</a:t>
            </a:r>
            <a:r>
              <a:rPr lang="en-US" sz="2400" dirty="0"/>
              <a:t> is similar to </a:t>
            </a:r>
            <a:r>
              <a:rPr lang="en-US" sz="2400" dirty="0" err="1"/>
              <a:t>Stuxnet</a:t>
            </a:r>
            <a:r>
              <a:rPr lang="en-US" sz="2400" dirty="0"/>
              <a:t> but its purpose is to gather information rather than to destroy industrial control systems.</a:t>
            </a:r>
          </a:p>
          <a:p>
            <a:pPr>
              <a:buFont typeface="Arial" panose="020B0604020202020204" pitchFamily="34" charset="0"/>
              <a:buChar char="•"/>
            </a:pPr>
            <a:r>
              <a:rPr lang="en-US" sz="2400" dirty="0"/>
              <a:t> An updated version, named “</a:t>
            </a:r>
            <a:r>
              <a:rPr lang="en-US" sz="2400" dirty="0" err="1"/>
              <a:t>Duqu</a:t>
            </a:r>
            <a:r>
              <a:rPr lang="en-US" sz="2400" dirty="0"/>
              <a:t> 2.0” in 2015, appears linked to the Iranian nuclear negotiations.</a:t>
            </a:r>
          </a:p>
          <a:p>
            <a:pPr>
              <a:buFont typeface="Arial" panose="020B0604020202020204" pitchFamily="34" charset="0"/>
              <a:buChar char="•"/>
            </a:pPr>
            <a:r>
              <a:rPr lang="en-US" sz="2400" dirty="0"/>
              <a:t> </a:t>
            </a:r>
            <a:r>
              <a:rPr lang="en-US" sz="2400" dirty="0" err="1"/>
              <a:t>Duqu</a:t>
            </a:r>
            <a:r>
              <a:rPr lang="en-US" sz="2400" dirty="0"/>
              <a:t> 2.0 has been described as “highly sophisticated malware that exploited a number of zero-days vulnerabilities.” (</a:t>
            </a:r>
            <a:r>
              <a:rPr lang="en-US" sz="2400" dirty="0" err="1"/>
              <a:t>Infosec</a:t>
            </a:r>
            <a:r>
              <a:rPr lang="en-US" sz="2400" dirty="0"/>
              <a:t> Institute)</a:t>
            </a:r>
          </a:p>
          <a:p>
            <a:pPr>
              <a:buFont typeface="Arial" panose="020B0604020202020204" pitchFamily="34" charset="0"/>
              <a:buChar char="•"/>
            </a:pPr>
            <a:r>
              <a:rPr lang="en-US" sz="2400" dirty="0"/>
              <a:t> Both </a:t>
            </a:r>
            <a:r>
              <a:rPr lang="en-US" sz="2400" dirty="0" err="1"/>
              <a:t>Duqu</a:t>
            </a:r>
            <a:r>
              <a:rPr lang="en-US" sz="2400" dirty="0"/>
              <a:t> and </a:t>
            </a:r>
            <a:r>
              <a:rPr lang="en-US" sz="2400" dirty="0" err="1"/>
              <a:t>Duqu</a:t>
            </a:r>
            <a:r>
              <a:rPr lang="en-US" sz="2400" dirty="0"/>
              <a:t> 2.0 relied on social engineering a user to open a malicious document that allowed the code to jump to kernel mode in Windows. Attackers exploited another zero-day vulnerability to gain unprivileged domain user access.</a:t>
            </a:r>
          </a:p>
          <a:p>
            <a:endParaRPr lang="en-US" dirty="0"/>
          </a:p>
        </p:txBody>
      </p:sp>
    </p:spTree>
    <p:extLst>
      <p:ext uri="{BB962C8B-B14F-4D97-AF65-F5344CB8AC3E}">
        <p14:creationId xmlns:p14="http://schemas.microsoft.com/office/powerpoint/2010/main" val="4090240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194" y="365125"/>
            <a:ext cx="10515600" cy="1325563"/>
          </a:xfrm>
        </p:spPr>
        <p:txBody>
          <a:bodyPr/>
          <a:lstStyle/>
          <a:p>
            <a:pPr algn="l"/>
            <a:r>
              <a:rPr lang="en-US" dirty="0"/>
              <a:t>Case Study:  Flame</a:t>
            </a:r>
          </a:p>
        </p:txBody>
      </p:sp>
      <p:sp>
        <p:nvSpPr>
          <p:cNvPr id="3" name="Content Placeholder 2"/>
          <p:cNvSpPr>
            <a:spLocks noGrp="1"/>
          </p:cNvSpPr>
          <p:nvPr>
            <p:ph sz="half" idx="1"/>
          </p:nvPr>
        </p:nvSpPr>
        <p:spPr>
          <a:xfrm>
            <a:off x="897193" y="1690688"/>
            <a:ext cx="10252587" cy="4356151"/>
          </a:xfrm>
        </p:spPr>
        <p:txBody>
          <a:bodyPr>
            <a:normAutofit/>
          </a:bodyPr>
          <a:lstStyle/>
          <a:p>
            <a:pPr>
              <a:buFont typeface="Arial" panose="020B0604020202020204" pitchFamily="34" charset="0"/>
              <a:buChar char="•"/>
            </a:pPr>
            <a:r>
              <a:rPr lang="en-US" sz="2400" dirty="0"/>
              <a:t> Flame was discovered in 2012. At first researchers thought it was a </a:t>
            </a:r>
            <a:r>
              <a:rPr lang="en-US" sz="2400" dirty="0" err="1"/>
              <a:t>Stuxnet</a:t>
            </a:r>
            <a:r>
              <a:rPr lang="en-US" sz="2400" dirty="0"/>
              <a:t> variant, but they later concluded that Flame actually had preceded </a:t>
            </a:r>
            <a:r>
              <a:rPr lang="en-US" sz="2400" dirty="0" err="1"/>
              <a:t>Stuxnet</a:t>
            </a:r>
            <a:r>
              <a:rPr lang="en-US" sz="2400" dirty="0"/>
              <a:t> but had never been detected. (IEEE)</a:t>
            </a:r>
          </a:p>
          <a:p>
            <a:pPr>
              <a:buFont typeface="Arial" panose="020B0604020202020204" pitchFamily="34" charset="0"/>
              <a:buChar char="•"/>
            </a:pPr>
            <a:r>
              <a:rPr lang="en-US" sz="2400" dirty="0"/>
              <a:t> It was twice as large as </a:t>
            </a:r>
            <a:r>
              <a:rPr lang="en-US" sz="2400" dirty="0" err="1"/>
              <a:t>Stuxnet</a:t>
            </a:r>
            <a:r>
              <a:rPr lang="en-US" sz="2400" dirty="0"/>
              <a:t>. Researchers reasoned that, like </a:t>
            </a:r>
            <a:r>
              <a:rPr lang="en-US" sz="2400" dirty="0" err="1"/>
              <a:t>Stuxnet</a:t>
            </a:r>
            <a:r>
              <a:rPr lang="en-US" sz="2400" dirty="0"/>
              <a:t>, Flame must have been developed by a nation-state with large  amounts of resources.</a:t>
            </a:r>
          </a:p>
          <a:p>
            <a:pPr>
              <a:buFont typeface="Arial" panose="020B0604020202020204" pitchFamily="34" charset="0"/>
              <a:buChar char="•"/>
            </a:pPr>
            <a:r>
              <a:rPr lang="en-US" sz="2400" dirty="0"/>
              <a:t> Spread by USB thumb drive, Flame could infect printers. It also infected Bluetooth devices to steal data from as far as 2 kilometers away.</a:t>
            </a:r>
          </a:p>
          <a:p>
            <a:pPr>
              <a:buFont typeface="Arial" panose="020B0604020202020204" pitchFamily="34" charset="0"/>
              <a:buChar char="•"/>
            </a:pPr>
            <a:r>
              <a:rPr lang="en-US" sz="2400" dirty="0"/>
              <a:t> Flame posed as a Windows update. Once installed on a compromised device, it searched for keywords in files and transmitted copies of those files to a command center, sending them in small chunks to avoid detection.</a:t>
            </a:r>
          </a:p>
          <a:p>
            <a:endParaRPr lang="en-US" dirty="0"/>
          </a:p>
        </p:txBody>
      </p:sp>
    </p:spTree>
    <p:extLst>
      <p:ext uri="{BB962C8B-B14F-4D97-AF65-F5344CB8AC3E}">
        <p14:creationId xmlns:p14="http://schemas.microsoft.com/office/powerpoint/2010/main" val="2731981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490" y="634998"/>
            <a:ext cx="10515600" cy="656846"/>
          </a:xfrm>
        </p:spPr>
        <p:txBody>
          <a:bodyPr>
            <a:noAutofit/>
          </a:bodyPr>
          <a:lstStyle/>
          <a:p>
            <a:pPr algn="l"/>
            <a:r>
              <a:rPr lang="en-US" dirty="0"/>
              <a:t>Case Study: </a:t>
            </a:r>
            <a:r>
              <a:rPr lang="en-US" dirty="0" err="1"/>
              <a:t>BlackEnergy</a:t>
            </a:r>
            <a:endParaRPr lang="en-US" dirty="0"/>
          </a:p>
        </p:txBody>
      </p:sp>
      <p:sp>
        <p:nvSpPr>
          <p:cNvPr id="3" name="Content Placeholder 2"/>
          <p:cNvSpPr>
            <a:spLocks noGrp="1"/>
          </p:cNvSpPr>
          <p:nvPr>
            <p:ph idx="1"/>
          </p:nvPr>
        </p:nvSpPr>
        <p:spPr>
          <a:xfrm>
            <a:off x="850490" y="1668525"/>
            <a:ext cx="10515600" cy="3781601"/>
          </a:xfrm>
        </p:spPr>
        <p:txBody>
          <a:bodyPr>
            <a:normAutofit/>
          </a:bodyPr>
          <a:lstStyle/>
          <a:p>
            <a:pPr>
              <a:buFont typeface="Arial" panose="020B0604020202020204" pitchFamily="34" charset="0"/>
              <a:buChar char="•"/>
            </a:pPr>
            <a:r>
              <a:rPr lang="en-US" sz="2600" dirty="0"/>
              <a:t> </a:t>
            </a:r>
            <a:r>
              <a:rPr lang="en-US" sz="2400" dirty="0"/>
              <a:t>On December 23, 2015, approx. 1.4 million homes in Ukraine were left without electricity for several hours.</a:t>
            </a:r>
          </a:p>
          <a:p>
            <a:pPr>
              <a:buFont typeface="Arial" panose="020B0604020202020204" pitchFamily="34" charset="0"/>
              <a:buChar char="•"/>
            </a:pPr>
            <a:r>
              <a:rPr lang="en-US" sz="2400" dirty="0"/>
              <a:t> Hackers used </a:t>
            </a:r>
            <a:r>
              <a:rPr lang="en-US" sz="2400" dirty="0" err="1"/>
              <a:t>trojans</a:t>
            </a:r>
            <a:r>
              <a:rPr lang="en-US" sz="2400" dirty="0"/>
              <a:t> (through malicious Microsoft Office macros) to infect SCADA systems. The files were attached to spoofed emails appearing to come from the Ukrainian parliament.</a:t>
            </a:r>
          </a:p>
          <a:p>
            <a:pPr>
              <a:buFont typeface="Arial" panose="020B0604020202020204" pitchFamily="34" charset="0"/>
              <a:buChar char="•"/>
            </a:pPr>
            <a:r>
              <a:rPr lang="en-US" sz="2400" dirty="0"/>
              <a:t> Later, attackers used infected systems to download a “</a:t>
            </a:r>
            <a:r>
              <a:rPr lang="en-US" sz="2400" dirty="0" err="1"/>
              <a:t>KillDisk</a:t>
            </a:r>
            <a:r>
              <a:rPr lang="en-US" sz="2400" dirty="0"/>
              <a:t>”  (Win32/</a:t>
            </a:r>
            <a:r>
              <a:rPr lang="en-US" sz="2400" dirty="0" err="1"/>
              <a:t>KillDisk</a:t>
            </a:r>
            <a:r>
              <a:rPr lang="en-US" sz="2400" dirty="0"/>
              <a:t>) component onto these PCs that rendered them unbootable.</a:t>
            </a:r>
          </a:p>
          <a:p>
            <a:pPr>
              <a:buFont typeface="Arial" panose="020B0604020202020204" pitchFamily="34" charset="0"/>
              <a:buChar char="•"/>
            </a:pPr>
            <a:r>
              <a:rPr lang="en-US" sz="2400" dirty="0"/>
              <a:t> The malware also contained code intended to sabotage SCADA systems.</a:t>
            </a:r>
          </a:p>
        </p:txBody>
      </p:sp>
    </p:spTree>
    <p:extLst>
      <p:ext uri="{BB962C8B-B14F-4D97-AF65-F5344CB8AC3E}">
        <p14:creationId xmlns:p14="http://schemas.microsoft.com/office/powerpoint/2010/main" val="3331754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t>Other Attacks</a:t>
            </a:r>
          </a:p>
        </p:txBody>
      </p:sp>
      <p:sp>
        <p:nvSpPr>
          <p:cNvPr id="6" name="Content Placeholder 5"/>
          <p:cNvSpPr>
            <a:spLocks noGrp="1"/>
          </p:cNvSpPr>
          <p:nvPr>
            <p:ph idx="1"/>
          </p:nvPr>
        </p:nvSpPr>
        <p:spPr>
          <a:xfrm>
            <a:off x="838200" y="1690688"/>
            <a:ext cx="10515600" cy="4090680"/>
          </a:xfrm>
        </p:spPr>
        <p:txBody>
          <a:bodyPr>
            <a:normAutofit/>
          </a:bodyPr>
          <a:lstStyle/>
          <a:p>
            <a:pPr>
              <a:buFont typeface="Arial" panose="020B0604020202020204" pitchFamily="34" charset="0"/>
              <a:buChar char="•"/>
            </a:pPr>
            <a:r>
              <a:rPr lang="en-US" sz="2400" dirty="0"/>
              <a:t> In 2014 a German steel plant was attacked through spear-phishing emails. The failure of the controls regulating a blast furnace caused massive damage to the plant. </a:t>
            </a:r>
          </a:p>
          <a:p>
            <a:pPr>
              <a:buFont typeface="Arial" panose="020B0604020202020204" pitchFamily="34" charset="0"/>
              <a:buChar char="•"/>
            </a:pPr>
            <a:r>
              <a:rPr lang="en-US" sz="2400" dirty="0"/>
              <a:t> Hollywood Presbyterian Medical Center was attacked by ransomware in February 2016. The hospital lost access to patient medical data and records until it paid the $17,000 ransom.</a:t>
            </a:r>
          </a:p>
          <a:p>
            <a:endParaRPr lang="en-US" sz="3200" dirty="0"/>
          </a:p>
          <a:p>
            <a:pPr marL="0" indent="0">
              <a:buNone/>
            </a:pPr>
            <a:r>
              <a:rPr lang="en-US" sz="2800" dirty="0"/>
              <a:t>What do most of these attacks have in common?</a:t>
            </a:r>
          </a:p>
          <a:p>
            <a:endParaRPr lang="en-US" dirty="0"/>
          </a:p>
        </p:txBody>
      </p:sp>
    </p:spTree>
    <p:extLst>
      <p:ext uri="{BB962C8B-B14F-4D97-AF65-F5344CB8AC3E}">
        <p14:creationId xmlns:p14="http://schemas.microsoft.com/office/powerpoint/2010/main" val="230221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t>What These Attacks Have in Common</a:t>
            </a:r>
          </a:p>
        </p:txBody>
      </p:sp>
      <p:sp>
        <p:nvSpPr>
          <p:cNvPr id="6" name="Content Placeholder 5"/>
          <p:cNvSpPr>
            <a:spLocks noGrp="1"/>
          </p:cNvSpPr>
          <p:nvPr>
            <p:ph idx="1"/>
          </p:nvPr>
        </p:nvSpPr>
        <p:spPr/>
        <p:txBody>
          <a:bodyPr>
            <a:normAutofit/>
          </a:bodyPr>
          <a:lstStyle/>
          <a:p>
            <a:pPr>
              <a:buFont typeface="Arial" panose="020B0604020202020204" pitchFamily="34" charset="0"/>
              <a:buChar char="•"/>
            </a:pPr>
            <a:r>
              <a:rPr lang="en-US" sz="2400" dirty="0"/>
              <a:t> Most are facilitated through phishing and malware in emailed attachments.</a:t>
            </a:r>
          </a:p>
          <a:p>
            <a:pPr>
              <a:buFont typeface="Arial" panose="020B0604020202020204" pitchFamily="34" charset="0"/>
              <a:buChar char="•"/>
            </a:pPr>
            <a:r>
              <a:rPr lang="en-US" sz="2400" dirty="0"/>
              <a:t> Some are facilitated through breaches of security policy; users loaded untrusted devices (USB thumb drives) or surfed unsafe websites.</a:t>
            </a:r>
          </a:p>
          <a:p>
            <a:pPr>
              <a:buFont typeface="Arial" panose="020B0604020202020204" pitchFamily="34" charset="0"/>
              <a:buChar char="•"/>
            </a:pPr>
            <a:r>
              <a:rPr lang="en-US" sz="2400" b="1" dirty="0"/>
              <a:t> People are the “weak link”!</a:t>
            </a:r>
          </a:p>
          <a:p>
            <a:endParaRPr lang="en-US" dirty="0"/>
          </a:p>
          <a:p>
            <a:r>
              <a:rPr lang="en-US" sz="2800" dirty="0"/>
              <a:t>How would you control these threats?</a:t>
            </a:r>
          </a:p>
        </p:txBody>
      </p:sp>
      <p:pic>
        <p:nvPicPr>
          <p:cNvPr id="7" name="Picture 6" descr="Clker-Free-Vector-Images. “chain-broken-link-freedom-297842”. Via Pixaby. CC0 Public Domain. " title="Chain Link"/>
          <p:cNvPicPr>
            <a:picLocks noChangeAspect="1"/>
          </p:cNvPicPr>
          <p:nvPr/>
        </p:nvPicPr>
        <p:blipFill>
          <a:blip r:embed="rId3" cstate="print"/>
          <a:stretch>
            <a:fillRect/>
          </a:stretch>
        </p:blipFill>
        <p:spPr>
          <a:xfrm>
            <a:off x="7340208" y="3532561"/>
            <a:ext cx="3294199" cy="2113460"/>
          </a:xfrm>
          <a:prstGeom prst="rect">
            <a:avLst/>
          </a:prstGeom>
        </p:spPr>
      </p:pic>
    </p:spTree>
    <p:extLst>
      <p:ext uri="{BB962C8B-B14F-4D97-AF65-F5344CB8AC3E}">
        <p14:creationId xmlns:p14="http://schemas.microsoft.com/office/powerpoint/2010/main" val="2360083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t>Recommended Controls</a:t>
            </a:r>
          </a:p>
        </p:txBody>
      </p:sp>
      <p:sp>
        <p:nvSpPr>
          <p:cNvPr id="6" name="Content Placeholder 5"/>
          <p:cNvSpPr>
            <a:spLocks noGrp="1"/>
          </p:cNvSpPr>
          <p:nvPr>
            <p:ph idx="1"/>
          </p:nvPr>
        </p:nvSpPr>
        <p:spPr>
          <a:xfrm>
            <a:off x="838200" y="1690688"/>
            <a:ext cx="10515600" cy="4503635"/>
          </a:xfrm>
        </p:spPr>
        <p:txBody>
          <a:bodyPr>
            <a:normAutofit lnSpcReduction="10000"/>
          </a:bodyPr>
          <a:lstStyle/>
          <a:p>
            <a:pPr>
              <a:buFont typeface="Arial" panose="020B0604020202020204" pitchFamily="34" charset="0"/>
              <a:buChar char="•"/>
            </a:pPr>
            <a:r>
              <a:rPr lang="en-US" sz="2400" dirty="0"/>
              <a:t> Use anti-virus software on all PCs, servers, and other devices throughout the environment.</a:t>
            </a:r>
          </a:p>
          <a:p>
            <a:pPr>
              <a:buFont typeface="Arial" panose="020B0604020202020204" pitchFamily="34" charset="0"/>
              <a:buChar char="•"/>
            </a:pPr>
            <a:r>
              <a:rPr lang="en-US" sz="2400" dirty="0"/>
              <a:t> Utilize “whitelisting” to prevent unauthorized applications from downloading and installing.</a:t>
            </a:r>
          </a:p>
          <a:p>
            <a:pPr>
              <a:buFont typeface="Arial" panose="020B0604020202020204" pitchFamily="34" charset="0"/>
              <a:buChar char="•"/>
            </a:pPr>
            <a:r>
              <a:rPr lang="en-US" sz="2400" dirty="0"/>
              <a:t> Utilize intrusion detection systems (IDS) and intrusion prevention systems (IPS) to detect and take corrective measures when an attack is detected.</a:t>
            </a:r>
          </a:p>
          <a:p>
            <a:pPr>
              <a:buFont typeface="Arial" panose="020B0604020202020204" pitchFamily="34" charset="0"/>
              <a:buChar char="•"/>
            </a:pPr>
            <a:r>
              <a:rPr lang="en-US" sz="2400" dirty="0"/>
              <a:t> Disable USB access where feasible.</a:t>
            </a:r>
          </a:p>
          <a:p>
            <a:pPr>
              <a:buFont typeface="Arial" panose="020B0604020202020204" pitchFamily="34" charset="0"/>
              <a:buChar char="•"/>
            </a:pPr>
            <a:r>
              <a:rPr lang="en-US" sz="2400" dirty="0"/>
              <a:t> Segment network users from ICS networks.</a:t>
            </a:r>
          </a:p>
          <a:p>
            <a:pPr>
              <a:buFont typeface="Arial" panose="020B0604020202020204" pitchFamily="34" charset="0"/>
              <a:buChar char="•"/>
            </a:pPr>
            <a:r>
              <a:rPr lang="en-US" sz="2400" dirty="0"/>
              <a:t> Train users to recognize common social engineering attacks.</a:t>
            </a:r>
          </a:p>
          <a:p>
            <a:pPr>
              <a:buFont typeface="Arial" panose="020B0604020202020204" pitchFamily="34" charset="0"/>
              <a:buChar char="•"/>
            </a:pPr>
            <a:r>
              <a:rPr lang="en-US" sz="2400" dirty="0"/>
              <a:t> Perform input validation and static code analysis on all code developed for SCADA systems to guard against SQL injection or buffer overflow attacks.</a:t>
            </a:r>
          </a:p>
          <a:p>
            <a:endParaRPr lang="en-US" dirty="0"/>
          </a:p>
        </p:txBody>
      </p:sp>
    </p:spTree>
    <p:extLst>
      <p:ext uri="{BB962C8B-B14F-4D97-AF65-F5344CB8AC3E}">
        <p14:creationId xmlns:p14="http://schemas.microsoft.com/office/powerpoint/2010/main" val="4115080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slide</a:t>
            </a:r>
          </a:p>
        </p:txBody>
      </p:sp>
    </p:spTree>
    <p:extLst>
      <p:ext uri="{BB962C8B-B14F-4D97-AF65-F5344CB8AC3E}">
        <p14:creationId xmlns:p14="http://schemas.microsoft.com/office/powerpoint/2010/main" val="293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CI Threats — Real and Present (cont. 1)</a:t>
            </a:r>
          </a:p>
        </p:txBody>
      </p:sp>
      <p:sp>
        <p:nvSpPr>
          <p:cNvPr id="3" name="Content Placeholder 2"/>
          <p:cNvSpPr>
            <a:spLocks noGrp="1"/>
          </p:cNvSpPr>
          <p:nvPr>
            <p:ph sz="half" idx="1"/>
          </p:nvPr>
        </p:nvSpPr>
        <p:spPr>
          <a:xfrm>
            <a:off x="838200" y="1690688"/>
            <a:ext cx="5606845" cy="4351338"/>
          </a:xfrm>
        </p:spPr>
        <p:txBody>
          <a:bodyPr>
            <a:normAutofit/>
          </a:bodyPr>
          <a:lstStyle/>
          <a:p>
            <a:pPr marL="0" indent="0">
              <a:buNone/>
            </a:pPr>
            <a:r>
              <a:rPr lang="en-US" sz="2300" dirty="0"/>
              <a:t>Officials speculate that the attacker either mistakenly chose a smaller dam than the actual target or was practicing for a larger event.</a:t>
            </a:r>
          </a:p>
        </p:txBody>
      </p:sp>
      <p:pic>
        <p:nvPicPr>
          <p:cNvPr id="3074" name="Picture 2" descr="http://www.gannett-cdn.com/-mm-/9804c195532bb09517a4ed5e10e350950db2d151/c=1-0-399-299&amp;r=x408&amp;c=540x405/local/-/media/2015/12/22/Westchester/Westchester/635863872196692322-bowmandam-003-.jpg" title="Bowman Avenue Dam, Rye Brook, NY"/>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975984" y="1690688"/>
            <a:ext cx="4358763" cy="38576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975984" y="5623636"/>
            <a:ext cx="4021359" cy="369332"/>
          </a:xfrm>
          <a:prstGeom prst="rect">
            <a:avLst/>
          </a:prstGeom>
          <a:noFill/>
        </p:spPr>
        <p:txBody>
          <a:bodyPr wrap="square" rtlCol="0">
            <a:spAutoFit/>
          </a:bodyPr>
          <a:lstStyle/>
          <a:p>
            <a:r>
              <a:rPr lang="en-US" dirty="0"/>
              <a:t>Bowman Avenue Dam, Rye Brook, NY</a:t>
            </a:r>
          </a:p>
        </p:txBody>
      </p:sp>
    </p:spTree>
    <p:extLst>
      <p:ext uri="{BB962C8B-B14F-4D97-AF65-F5344CB8AC3E}">
        <p14:creationId xmlns:p14="http://schemas.microsoft.com/office/powerpoint/2010/main" val="228341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CI Threats — Real and Present (cont. 2)</a:t>
            </a:r>
          </a:p>
        </p:txBody>
      </p:sp>
      <p:sp>
        <p:nvSpPr>
          <p:cNvPr id="3" name="Content Placeholder 2"/>
          <p:cNvSpPr>
            <a:spLocks noGrp="1"/>
          </p:cNvSpPr>
          <p:nvPr>
            <p:ph idx="1"/>
          </p:nvPr>
        </p:nvSpPr>
        <p:spPr>
          <a:xfrm>
            <a:off x="838200" y="1560154"/>
            <a:ext cx="10515600" cy="4351338"/>
          </a:xfrm>
        </p:spPr>
        <p:txBody>
          <a:bodyPr>
            <a:normAutofit/>
          </a:bodyPr>
          <a:lstStyle/>
          <a:p>
            <a:pPr marL="0" indent="0">
              <a:buNone/>
            </a:pPr>
            <a:r>
              <a:rPr lang="en-US" sz="2400" dirty="0"/>
              <a:t>Michelle Van Cleave, a former National Counterintelligence Executive, speaking on the January 2013 hack of the U.S. Army Corps of Engineers’ National Inventory of Dams (NID):</a:t>
            </a:r>
          </a:p>
          <a:p>
            <a:pPr>
              <a:buFont typeface="Arial" panose="020B0604020202020204" pitchFamily="34" charset="0"/>
              <a:buChar char="•"/>
            </a:pPr>
            <a:r>
              <a:rPr lang="en-US" sz="2400" dirty="0"/>
              <a:t> “In the wrong hands, the Army Corps of Engineers’ database could be a cyber attack roadmap for a hostile state or terrorist group to disrupt power grids or target dams in this country.” </a:t>
            </a:r>
          </a:p>
          <a:p>
            <a:pPr>
              <a:buFont typeface="Arial" panose="020B0604020202020204" pitchFamily="34" charset="0"/>
              <a:buChar char="•"/>
            </a:pPr>
            <a:r>
              <a:rPr lang="en-US" sz="2400" dirty="0"/>
              <a:t> “You may ask yourself, why would anyone want to do that? You could ask the same question about why anyone would plant IEDs at the Boston Marathon.” </a:t>
            </a:r>
          </a:p>
          <a:p>
            <a:pPr>
              <a:buFont typeface="Arial" panose="020B0604020202020204" pitchFamily="34" charset="0"/>
              <a:buChar char="•"/>
            </a:pPr>
            <a:r>
              <a:rPr lang="en-US" sz="2400" dirty="0"/>
              <a:t> “Alarm bells should be going off because we have next to no national security emergency preparedness planning in place to deal with contingencies like that.”</a:t>
            </a:r>
          </a:p>
        </p:txBody>
      </p:sp>
    </p:spTree>
    <p:extLst>
      <p:ext uri="{BB962C8B-B14F-4D97-AF65-F5344CB8AC3E}">
        <p14:creationId xmlns:p14="http://schemas.microsoft.com/office/powerpoint/2010/main" val="326409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Threats </a:t>
            </a:r>
          </a:p>
        </p:txBody>
      </p:sp>
      <p:sp>
        <p:nvSpPr>
          <p:cNvPr id="3" name="Content Placeholder 2"/>
          <p:cNvSpPr>
            <a:spLocks noGrp="1"/>
          </p:cNvSpPr>
          <p:nvPr>
            <p:ph idx="1"/>
          </p:nvPr>
        </p:nvSpPr>
        <p:spPr>
          <a:xfrm>
            <a:off x="838200" y="1690688"/>
            <a:ext cx="10515600" cy="4351338"/>
          </a:xfrm>
        </p:spPr>
        <p:txBody>
          <a:bodyPr/>
          <a:lstStyle/>
          <a:p>
            <a:pPr>
              <a:buFont typeface="Arial" panose="020B0604020202020204" pitchFamily="34" charset="0"/>
              <a:buChar char="•"/>
            </a:pPr>
            <a:r>
              <a:rPr lang="en-US" sz="2400" dirty="0"/>
              <a:t> A </a:t>
            </a:r>
            <a:r>
              <a:rPr lang="en-US" sz="2400" b="1" dirty="0"/>
              <a:t>threat </a:t>
            </a:r>
            <a:r>
              <a:rPr lang="en-US" sz="2400" dirty="0"/>
              <a:t>is the potential for a negative security event to occur. </a:t>
            </a:r>
          </a:p>
          <a:p>
            <a:pPr>
              <a:buFont typeface="Arial" panose="020B0604020202020204" pitchFamily="34" charset="0"/>
              <a:buChar char="•"/>
            </a:pPr>
            <a:r>
              <a:rPr lang="en-US" sz="2400" dirty="0"/>
              <a:t> A </a:t>
            </a:r>
            <a:r>
              <a:rPr lang="en-US" sz="2400" b="1" dirty="0"/>
              <a:t>threat agent </a:t>
            </a:r>
            <a:r>
              <a:rPr lang="en-US" sz="2400" dirty="0"/>
              <a:t>is the entity (i.e., natural event, accidental, or human) that can cause the threat to occur.</a:t>
            </a:r>
          </a:p>
          <a:p>
            <a:pPr>
              <a:buFont typeface="Arial" panose="020B0604020202020204" pitchFamily="34" charset="0"/>
              <a:buChar char="•"/>
            </a:pPr>
            <a:r>
              <a:rPr lang="en-US" sz="2400" dirty="0"/>
              <a:t> A </a:t>
            </a:r>
            <a:r>
              <a:rPr lang="en-US" sz="2400" b="1" dirty="0"/>
              <a:t>threat action </a:t>
            </a:r>
            <a:r>
              <a:rPr lang="en-US" sz="2400" dirty="0"/>
              <a:t>is the realization of the threat.</a:t>
            </a:r>
          </a:p>
          <a:p>
            <a:pPr>
              <a:buFont typeface="Arial" panose="020B0604020202020204" pitchFamily="34" charset="0"/>
              <a:buChar char="•"/>
            </a:pPr>
            <a:r>
              <a:rPr lang="en-US" sz="2400" b="1" dirty="0"/>
              <a:t> Vulnerabilities</a:t>
            </a:r>
            <a:r>
              <a:rPr lang="en-US" sz="2400" dirty="0"/>
              <a:t>, discussed in </a:t>
            </a:r>
            <a:r>
              <a:rPr lang="en-US" sz="2400" dirty="0" err="1"/>
              <a:t>Lession</a:t>
            </a:r>
            <a:r>
              <a:rPr lang="en-US" sz="2400" dirty="0"/>
              <a:t> 6, are weaknesses that enable the threat agent to actualize the threat.</a:t>
            </a:r>
          </a:p>
          <a:p>
            <a:endParaRPr lang="en-US" sz="2400" dirty="0"/>
          </a:p>
          <a:p>
            <a:pPr marL="0" indent="0">
              <a:buNone/>
            </a:pPr>
            <a:r>
              <a:rPr lang="en-US" sz="2400" dirty="0"/>
              <a:t>Using these definitions, can you provide examples for each of these terms?</a:t>
            </a:r>
          </a:p>
        </p:txBody>
      </p:sp>
    </p:spTree>
    <p:extLst>
      <p:ext uri="{BB962C8B-B14F-4D97-AF65-F5344CB8AC3E}">
        <p14:creationId xmlns:p14="http://schemas.microsoft.com/office/powerpoint/2010/main" val="895777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Threats to Critical Infrastructure</a:t>
            </a:r>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pPr marL="0" indent="0">
              <a:buNone/>
            </a:pPr>
            <a:r>
              <a:rPr lang="en-US" sz="3600" dirty="0"/>
              <a:t>Threats can be broken down into three categories:</a:t>
            </a:r>
          </a:p>
          <a:p>
            <a:pPr lvl="1"/>
            <a:r>
              <a:rPr lang="en-US" sz="3600" b="1" dirty="0"/>
              <a:t>Natural </a:t>
            </a:r>
            <a:r>
              <a:rPr lang="en-US" sz="3600" dirty="0"/>
              <a:t>(a.k.a. “Acts of God” or natural disasters)</a:t>
            </a:r>
          </a:p>
          <a:p>
            <a:pPr lvl="1"/>
            <a:r>
              <a:rPr lang="en-US" sz="3600" b="1" dirty="0"/>
              <a:t>Accidental (Human error)</a:t>
            </a:r>
            <a:endParaRPr lang="en-US" sz="3600" dirty="0"/>
          </a:p>
          <a:p>
            <a:pPr lvl="1"/>
            <a:r>
              <a:rPr lang="en-US" sz="3600" b="1" dirty="0"/>
              <a:t>Deliberate (Attacks) </a:t>
            </a:r>
            <a:r>
              <a:rPr lang="en-US" sz="3600" dirty="0"/>
              <a:t>– Attacks require malicious intent and, therefore, are caused by people who intend to violate security</a:t>
            </a:r>
          </a:p>
          <a:p>
            <a:pPr lvl="1"/>
            <a:endParaRPr lang="en-US" sz="3600" dirty="0"/>
          </a:p>
          <a:p>
            <a:pPr marL="0" lvl="1" indent="0">
              <a:buNone/>
            </a:pPr>
            <a:r>
              <a:rPr lang="en-US" sz="3600" dirty="0"/>
              <a:t>Using these definitions, can you provide some examples of threats to critical infrastructure?</a:t>
            </a:r>
          </a:p>
          <a:p>
            <a:pPr lvl="1"/>
            <a:endParaRPr lang="en-US" dirty="0"/>
          </a:p>
          <a:p>
            <a:pPr marL="0" indent="0">
              <a:buNone/>
            </a:pPr>
            <a:endParaRPr lang="en-US" sz="2400" dirty="0"/>
          </a:p>
        </p:txBody>
      </p:sp>
    </p:spTree>
    <p:extLst>
      <p:ext uri="{BB962C8B-B14F-4D97-AF65-F5344CB8AC3E}">
        <p14:creationId xmlns:p14="http://schemas.microsoft.com/office/powerpoint/2010/main" val="289508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57621B-7D0C-B0C8-3E37-B0241EA1FF40}"/>
              </a:ext>
            </a:extLst>
          </p:cNvPr>
          <p:cNvSpPr>
            <a:spLocks noGrp="1"/>
          </p:cNvSpPr>
          <p:nvPr>
            <p:ph type="title"/>
          </p:nvPr>
        </p:nvSpPr>
        <p:spPr>
          <a:xfrm>
            <a:off x="838200" y="365125"/>
            <a:ext cx="10515600" cy="979581"/>
          </a:xfrm>
        </p:spPr>
        <p:txBody>
          <a:bodyPr/>
          <a:lstStyle/>
          <a:p>
            <a:r>
              <a:rPr lang="en-US" dirty="0"/>
              <a:t>Threat Examples to CI</a:t>
            </a:r>
          </a:p>
        </p:txBody>
      </p:sp>
      <p:sp>
        <p:nvSpPr>
          <p:cNvPr id="6" name="Content Placeholder 5">
            <a:extLst>
              <a:ext uri="{FF2B5EF4-FFF2-40B4-BE49-F238E27FC236}">
                <a16:creationId xmlns:a16="http://schemas.microsoft.com/office/drawing/2014/main" id="{F155D2CF-51FC-53EF-9BA0-8FEF33181D84}"/>
              </a:ext>
            </a:extLst>
          </p:cNvPr>
          <p:cNvSpPr>
            <a:spLocks noGrp="1"/>
          </p:cNvSpPr>
          <p:nvPr>
            <p:ph sz="quarter" idx="13"/>
          </p:nvPr>
        </p:nvSpPr>
        <p:spPr>
          <a:xfrm>
            <a:off x="838200" y="1562099"/>
            <a:ext cx="3034553" cy="4695266"/>
          </a:xfrm>
        </p:spPr>
        <p:txBody>
          <a:bodyPr/>
          <a:lstStyle/>
          <a:p>
            <a:pPr marL="0" indent="0">
              <a:buNone/>
            </a:pPr>
            <a:r>
              <a:rPr lang="en-US" sz="2400" b="1" dirty="0"/>
              <a:t>Natural Threats</a:t>
            </a:r>
          </a:p>
          <a:p>
            <a:pPr marL="0" indent="0">
              <a:spcBef>
                <a:spcPts val="0"/>
              </a:spcBef>
              <a:spcAft>
                <a:spcPts val="0"/>
              </a:spcAft>
              <a:buNone/>
            </a:pPr>
            <a:r>
              <a:rPr lang="en-US" b="0" i="0" u="none" strike="noStrike" baseline="0" dirty="0">
                <a:solidFill>
                  <a:srgbClr val="000000"/>
                </a:solidFill>
              </a:rPr>
              <a:t>Avalanche </a:t>
            </a:r>
          </a:p>
          <a:p>
            <a:pPr marL="0" indent="0">
              <a:spcBef>
                <a:spcPts val="0"/>
              </a:spcBef>
              <a:spcAft>
                <a:spcPts val="0"/>
              </a:spcAft>
              <a:buNone/>
            </a:pPr>
            <a:r>
              <a:rPr lang="en-US" b="0" i="0" u="none" strike="noStrike" baseline="0" dirty="0">
                <a:solidFill>
                  <a:srgbClr val="000000"/>
                </a:solidFill>
              </a:rPr>
              <a:t>Drought </a:t>
            </a:r>
          </a:p>
          <a:p>
            <a:pPr marL="0" indent="0">
              <a:spcBef>
                <a:spcPts val="0"/>
              </a:spcBef>
              <a:spcAft>
                <a:spcPts val="0"/>
              </a:spcAft>
              <a:buNone/>
            </a:pPr>
            <a:r>
              <a:rPr lang="en-US" b="0" i="0" u="none" strike="noStrike" baseline="0" dirty="0">
                <a:solidFill>
                  <a:srgbClr val="000000"/>
                </a:solidFill>
              </a:rPr>
              <a:t>Earthquake </a:t>
            </a:r>
          </a:p>
          <a:p>
            <a:pPr marL="0" indent="0">
              <a:spcBef>
                <a:spcPts val="0"/>
              </a:spcBef>
              <a:spcAft>
                <a:spcPts val="0"/>
              </a:spcAft>
              <a:buNone/>
            </a:pPr>
            <a:r>
              <a:rPr lang="en-US" b="0" i="0" u="none" strike="noStrike" baseline="0" dirty="0">
                <a:solidFill>
                  <a:srgbClr val="000000"/>
                </a:solidFill>
              </a:rPr>
              <a:t>Extreme cold </a:t>
            </a:r>
          </a:p>
          <a:p>
            <a:pPr marL="0" indent="0">
              <a:spcBef>
                <a:spcPts val="0"/>
              </a:spcBef>
              <a:spcAft>
                <a:spcPts val="0"/>
              </a:spcAft>
              <a:buNone/>
            </a:pPr>
            <a:r>
              <a:rPr lang="en-US" b="0" i="0" u="none" strike="noStrike" baseline="0" dirty="0">
                <a:solidFill>
                  <a:srgbClr val="000000"/>
                </a:solidFill>
              </a:rPr>
              <a:t>Extreme heat </a:t>
            </a:r>
          </a:p>
          <a:p>
            <a:pPr marL="0" indent="0">
              <a:spcBef>
                <a:spcPts val="0"/>
              </a:spcBef>
              <a:spcAft>
                <a:spcPts val="0"/>
              </a:spcAft>
              <a:buNone/>
            </a:pPr>
            <a:r>
              <a:rPr lang="en-US" b="0" i="0" u="none" strike="noStrike" baseline="0" dirty="0">
                <a:solidFill>
                  <a:srgbClr val="000000"/>
                </a:solidFill>
              </a:rPr>
              <a:t>Flood </a:t>
            </a:r>
          </a:p>
          <a:p>
            <a:pPr marL="0" indent="0">
              <a:spcBef>
                <a:spcPts val="0"/>
              </a:spcBef>
              <a:spcAft>
                <a:spcPts val="0"/>
              </a:spcAft>
              <a:buNone/>
            </a:pPr>
            <a:r>
              <a:rPr lang="en-US" b="0" i="0" u="none" strike="noStrike" baseline="0" dirty="0">
                <a:solidFill>
                  <a:srgbClr val="000000"/>
                </a:solidFill>
              </a:rPr>
              <a:t>Hurricane </a:t>
            </a:r>
          </a:p>
          <a:p>
            <a:pPr marL="0" indent="0">
              <a:spcBef>
                <a:spcPts val="0"/>
              </a:spcBef>
              <a:spcAft>
                <a:spcPts val="0"/>
              </a:spcAft>
              <a:buNone/>
            </a:pPr>
            <a:r>
              <a:rPr lang="en-US" b="0" i="0" u="none" strike="noStrike" baseline="0" dirty="0">
                <a:solidFill>
                  <a:srgbClr val="000000"/>
                </a:solidFill>
              </a:rPr>
              <a:t>Insect infestation </a:t>
            </a:r>
          </a:p>
          <a:p>
            <a:pPr marL="0" indent="0">
              <a:spcBef>
                <a:spcPts val="0"/>
              </a:spcBef>
              <a:spcAft>
                <a:spcPts val="0"/>
              </a:spcAft>
              <a:buNone/>
            </a:pPr>
            <a:r>
              <a:rPr lang="en-US" b="0" i="0" u="none" strike="noStrike" baseline="0" dirty="0">
                <a:solidFill>
                  <a:srgbClr val="000000"/>
                </a:solidFill>
              </a:rPr>
              <a:t>Landslide </a:t>
            </a:r>
          </a:p>
          <a:p>
            <a:pPr marL="0" indent="0">
              <a:spcBef>
                <a:spcPts val="0"/>
              </a:spcBef>
              <a:spcAft>
                <a:spcPts val="0"/>
              </a:spcAft>
              <a:buNone/>
            </a:pPr>
            <a:r>
              <a:rPr lang="en-US" b="0" i="0" u="none" strike="noStrike" baseline="0" dirty="0">
                <a:solidFill>
                  <a:srgbClr val="000000"/>
                </a:solidFill>
              </a:rPr>
              <a:t>Pandemics </a:t>
            </a:r>
          </a:p>
          <a:p>
            <a:pPr marL="0" indent="0">
              <a:spcBef>
                <a:spcPts val="0"/>
              </a:spcBef>
              <a:spcAft>
                <a:spcPts val="0"/>
              </a:spcAft>
              <a:buNone/>
            </a:pPr>
            <a:r>
              <a:rPr lang="en-US" b="0" i="0" u="none" strike="noStrike" baseline="0" dirty="0">
                <a:solidFill>
                  <a:srgbClr val="000000"/>
                </a:solidFill>
              </a:rPr>
              <a:t>Tornado </a:t>
            </a:r>
          </a:p>
          <a:p>
            <a:pPr marL="0" indent="0">
              <a:spcBef>
                <a:spcPts val="0"/>
              </a:spcBef>
              <a:spcAft>
                <a:spcPts val="0"/>
              </a:spcAft>
              <a:buNone/>
            </a:pPr>
            <a:r>
              <a:rPr lang="en-US" b="0" i="0" u="none" strike="noStrike" baseline="0" dirty="0">
                <a:solidFill>
                  <a:srgbClr val="000000"/>
                </a:solidFill>
              </a:rPr>
              <a:t>Tsunami </a:t>
            </a:r>
          </a:p>
          <a:p>
            <a:pPr marL="0" indent="0">
              <a:spcBef>
                <a:spcPts val="0"/>
              </a:spcBef>
              <a:spcAft>
                <a:spcPts val="0"/>
              </a:spcAft>
              <a:buNone/>
            </a:pPr>
            <a:r>
              <a:rPr lang="en-US" b="0" i="0" u="none" strike="noStrike" baseline="0" dirty="0">
                <a:solidFill>
                  <a:srgbClr val="000000"/>
                </a:solidFill>
              </a:rPr>
              <a:t>Volcanic eruption </a:t>
            </a:r>
          </a:p>
          <a:p>
            <a:pPr marL="0" indent="0">
              <a:spcBef>
                <a:spcPts val="0"/>
              </a:spcBef>
              <a:spcAft>
                <a:spcPts val="0"/>
              </a:spcAft>
              <a:buNone/>
            </a:pPr>
            <a:r>
              <a:rPr lang="en-US" b="0" i="0" u="none" strike="noStrike" baseline="0" dirty="0">
                <a:solidFill>
                  <a:srgbClr val="000000"/>
                </a:solidFill>
              </a:rPr>
              <a:t>Wildfire </a:t>
            </a:r>
          </a:p>
          <a:p>
            <a:pPr marL="0" indent="0">
              <a:spcBef>
                <a:spcPts val="0"/>
              </a:spcBef>
              <a:spcAft>
                <a:spcPts val="0"/>
              </a:spcAft>
              <a:buNone/>
            </a:pPr>
            <a:r>
              <a:rPr lang="en-US" b="0" i="0" u="none" strike="noStrike" baseline="0" dirty="0">
                <a:solidFill>
                  <a:srgbClr val="000000"/>
                </a:solidFill>
              </a:rPr>
              <a:t>Winter storm </a:t>
            </a:r>
            <a:r>
              <a:rPr lang="en-US" sz="1800" b="0" i="0" u="none" strike="noStrike" baseline="0" dirty="0">
                <a:solidFill>
                  <a:srgbClr val="000000"/>
                </a:solidFill>
                <a:latin typeface="FranklinGothicURWBoo"/>
              </a:rPr>
              <a:t>	</a:t>
            </a:r>
          </a:p>
          <a:p>
            <a:endParaRPr lang="en-US" dirty="0"/>
          </a:p>
        </p:txBody>
      </p:sp>
      <p:sp>
        <p:nvSpPr>
          <p:cNvPr id="8" name="Content Placeholder 5">
            <a:extLst>
              <a:ext uri="{FF2B5EF4-FFF2-40B4-BE49-F238E27FC236}">
                <a16:creationId xmlns:a16="http://schemas.microsoft.com/office/drawing/2014/main" id="{3ADC3A45-12D0-D9F7-82F6-DD6A4AC81F69}"/>
              </a:ext>
            </a:extLst>
          </p:cNvPr>
          <p:cNvSpPr txBox="1">
            <a:spLocks/>
          </p:cNvSpPr>
          <p:nvPr/>
        </p:nvSpPr>
        <p:spPr>
          <a:xfrm>
            <a:off x="4235823" y="1600198"/>
            <a:ext cx="3034553" cy="4695266"/>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b="1" dirty="0"/>
              <a:t>Accidental</a:t>
            </a:r>
          </a:p>
          <a:p>
            <a:pPr marL="0" indent="0">
              <a:spcBef>
                <a:spcPts val="0"/>
              </a:spcBef>
              <a:spcAft>
                <a:spcPts val="0"/>
              </a:spcAft>
              <a:buFont typeface="Calibri" panose="020F0502020204030204" pitchFamily="34" charset="0"/>
              <a:buNone/>
            </a:pPr>
            <a:r>
              <a:rPr lang="en-US" dirty="0">
                <a:solidFill>
                  <a:srgbClr val="000000"/>
                </a:solidFill>
              </a:rPr>
              <a:t>Airplane crash</a:t>
            </a:r>
          </a:p>
          <a:p>
            <a:pPr marL="0" indent="0">
              <a:spcBef>
                <a:spcPts val="0"/>
              </a:spcBef>
              <a:spcAft>
                <a:spcPts val="0"/>
              </a:spcAft>
              <a:buFont typeface="Calibri" panose="020F0502020204030204" pitchFamily="34" charset="0"/>
              <a:buNone/>
            </a:pPr>
            <a:r>
              <a:rPr lang="en-US" dirty="0">
                <a:solidFill>
                  <a:srgbClr val="000000"/>
                </a:solidFill>
              </a:rPr>
              <a:t>Cyber incident</a:t>
            </a:r>
          </a:p>
          <a:p>
            <a:pPr marL="0" indent="0">
              <a:spcBef>
                <a:spcPts val="0"/>
              </a:spcBef>
              <a:spcAft>
                <a:spcPts val="0"/>
              </a:spcAft>
              <a:buFont typeface="Calibri" panose="020F0502020204030204" pitchFamily="34" charset="0"/>
              <a:buNone/>
            </a:pPr>
            <a:r>
              <a:rPr lang="en-US" dirty="0">
                <a:solidFill>
                  <a:srgbClr val="000000"/>
                </a:solidFill>
              </a:rPr>
              <a:t>Dam failure</a:t>
            </a:r>
          </a:p>
          <a:p>
            <a:pPr marL="0" indent="0">
              <a:spcBef>
                <a:spcPts val="0"/>
              </a:spcBef>
              <a:spcAft>
                <a:spcPts val="0"/>
              </a:spcAft>
              <a:buFont typeface="Calibri" panose="020F0502020204030204" pitchFamily="34" charset="0"/>
              <a:buNone/>
            </a:pPr>
            <a:r>
              <a:rPr lang="en-US" dirty="0">
                <a:solidFill>
                  <a:srgbClr val="000000"/>
                </a:solidFill>
              </a:rPr>
              <a:t>HAZMAT release</a:t>
            </a:r>
          </a:p>
          <a:p>
            <a:pPr marL="0" indent="0">
              <a:spcBef>
                <a:spcPts val="0"/>
              </a:spcBef>
              <a:spcAft>
                <a:spcPts val="0"/>
              </a:spcAft>
              <a:buFont typeface="Calibri" panose="020F0502020204030204" pitchFamily="34" charset="0"/>
              <a:buNone/>
            </a:pPr>
            <a:r>
              <a:rPr lang="en-US" dirty="0">
                <a:solidFill>
                  <a:srgbClr val="000000"/>
                </a:solidFill>
              </a:rPr>
              <a:t>Industrial accident</a:t>
            </a:r>
          </a:p>
          <a:p>
            <a:pPr marL="0" indent="0">
              <a:spcBef>
                <a:spcPts val="0"/>
              </a:spcBef>
              <a:spcAft>
                <a:spcPts val="0"/>
              </a:spcAft>
              <a:buFont typeface="Calibri" panose="020F0502020204030204" pitchFamily="34" charset="0"/>
              <a:buNone/>
            </a:pPr>
            <a:r>
              <a:rPr lang="en-US" dirty="0">
                <a:solidFill>
                  <a:srgbClr val="000000"/>
                </a:solidFill>
              </a:rPr>
              <a:t>Levee failure</a:t>
            </a:r>
          </a:p>
          <a:p>
            <a:pPr marL="0" indent="0">
              <a:spcBef>
                <a:spcPts val="0"/>
              </a:spcBef>
              <a:spcAft>
                <a:spcPts val="0"/>
              </a:spcAft>
              <a:buFont typeface="Calibri" panose="020F0502020204030204" pitchFamily="34" charset="0"/>
              <a:buNone/>
            </a:pPr>
            <a:r>
              <a:rPr lang="en-US" dirty="0">
                <a:solidFill>
                  <a:srgbClr val="000000"/>
                </a:solidFill>
              </a:rPr>
              <a:t>Mine accident</a:t>
            </a:r>
          </a:p>
          <a:p>
            <a:pPr marL="0" indent="0">
              <a:spcBef>
                <a:spcPts val="0"/>
              </a:spcBef>
              <a:spcAft>
                <a:spcPts val="0"/>
              </a:spcAft>
              <a:buFont typeface="Calibri" panose="020F0502020204030204" pitchFamily="34" charset="0"/>
              <a:buNone/>
            </a:pPr>
            <a:r>
              <a:rPr lang="en-US" dirty="0">
                <a:solidFill>
                  <a:srgbClr val="000000"/>
                </a:solidFill>
              </a:rPr>
              <a:t>Power failure</a:t>
            </a:r>
          </a:p>
          <a:p>
            <a:pPr marL="0" indent="0">
              <a:spcBef>
                <a:spcPts val="0"/>
              </a:spcBef>
              <a:spcAft>
                <a:spcPts val="0"/>
              </a:spcAft>
              <a:buFont typeface="Calibri" panose="020F0502020204030204" pitchFamily="34" charset="0"/>
              <a:buNone/>
            </a:pPr>
            <a:r>
              <a:rPr lang="en-US" dirty="0">
                <a:solidFill>
                  <a:srgbClr val="000000"/>
                </a:solidFill>
              </a:rPr>
              <a:t>Radiological release</a:t>
            </a:r>
          </a:p>
          <a:p>
            <a:pPr marL="0" indent="0">
              <a:spcBef>
                <a:spcPts val="0"/>
              </a:spcBef>
              <a:spcAft>
                <a:spcPts val="0"/>
              </a:spcAft>
              <a:buFont typeface="Calibri" panose="020F0502020204030204" pitchFamily="34" charset="0"/>
              <a:buNone/>
            </a:pPr>
            <a:r>
              <a:rPr lang="en-US" dirty="0">
                <a:solidFill>
                  <a:srgbClr val="000000"/>
                </a:solidFill>
              </a:rPr>
              <a:t>SCADA system failure</a:t>
            </a:r>
          </a:p>
          <a:p>
            <a:pPr marL="0" indent="0">
              <a:spcBef>
                <a:spcPts val="0"/>
              </a:spcBef>
              <a:spcAft>
                <a:spcPts val="0"/>
              </a:spcAft>
              <a:buFont typeface="Calibri" panose="020F0502020204030204" pitchFamily="34" charset="0"/>
              <a:buNone/>
            </a:pPr>
            <a:r>
              <a:rPr lang="en-US" dirty="0">
                <a:solidFill>
                  <a:srgbClr val="000000"/>
                </a:solidFill>
              </a:rPr>
              <a:t>Train derailment</a:t>
            </a:r>
          </a:p>
          <a:p>
            <a:pPr marL="0" indent="0">
              <a:spcBef>
                <a:spcPts val="0"/>
              </a:spcBef>
              <a:spcAft>
                <a:spcPts val="0"/>
              </a:spcAft>
              <a:buFont typeface="Calibri" panose="020F0502020204030204" pitchFamily="34" charset="0"/>
              <a:buNone/>
            </a:pPr>
            <a:r>
              <a:rPr lang="en-US" dirty="0">
                <a:solidFill>
                  <a:srgbClr val="000000"/>
                </a:solidFill>
              </a:rPr>
              <a:t>Urban conflagration</a:t>
            </a:r>
            <a:r>
              <a:rPr lang="en-US" sz="1800" dirty="0">
                <a:solidFill>
                  <a:srgbClr val="000000"/>
                </a:solidFill>
                <a:latin typeface="FranklinGothicURWBoo"/>
              </a:rPr>
              <a:t>	</a:t>
            </a:r>
          </a:p>
          <a:p>
            <a:endParaRPr lang="en-US" dirty="0"/>
          </a:p>
        </p:txBody>
      </p:sp>
      <p:sp>
        <p:nvSpPr>
          <p:cNvPr id="9" name="Content Placeholder 5">
            <a:extLst>
              <a:ext uri="{FF2B5EF4-FFF2-40B4-BE49-F238E27FC236}">
                <a16:creationId xmlns:a16="http://schemas.microsoft.com/office/drawing/2014/main" id="{375C6E1A-75ED-2A9E-8C77-0F2FEDA1ECCE}"/>
              </a:ext>
            </a:extLst>
          </p:cNvPr>
          <p:cNvSpPr txBox="1">
            <a:spLocks/>
          </p:cNvSpPr>
          <p:nvPr/>
        </p:nvSpPr>
        <p:spPr>
          <a:xfrm>
            <a:off x="7633447" y="1562099"/>
            <a:ext cx="3034553" cy="4695266"/>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2400" b="1" dirty="0"/>
              <a:t>Deliberate (Attack)</a:t>
            </a:r>
          </a:p>
          <a:p>
            <a:pPr marL="0" indent="0">
              <a:spcBef>
                <a:spcPts val="0"/>
              </a:spcBef>
              <a:spcAft>
                <a:spcPts val="0"/>
              </a:spcAft>
              <a:buFont typeface="Calibri" panose="020F0502020204030204" pitchFamily="34" charset="0"/>
              <a:buNone/>
            </a:pPr>
            <a:r>
              <a:rPr lang="en-US" dirty="0">
                <a:solidFill>
                  <a:srgbClr val="000000"/>
                </a:solidFill>
              </a:rPr>
              <a:t>Armed attack</a:t>
            </a:r>
          </a:p>
          <a:p>
            <a:pPr marL="0" indent="0">
              <a:spcBef>
                <a:spcPts val="0"/>
              </a:spcBef>
              <a:spcAft>
                <a:spcPts val="0"/>
              </a:spcAft>
              <a:buFont typeface="Calibri" panose="020F0502020204030204" pitchFamily="34" charset="0"/>
              <a:buNone/>
            </a:pPr>
            <a:r>
              <a:rPr lang="en-US" dirty="0">
                <a:solidFill>
                  <a:srgbClr val="000000"/>
                </a:solidFill>
              </a:rPr>
              <a:t>Arson/incendiary</a:t>
            </a:r>
          </a:p>
          <a:p>
            <a:pPr marL="0" indent="0">
              <a:spcBef>
                <a:spcPts val="0"/>
              </a:spcBef>
              <a:spcAft>
                <a:spcPts val="0"/>
              </a:spcAft>
              <a:buFont typeface="Calibri" panose="020F0502020204030204" pitchFamily="34" charset="0"/>
              <a:buNone/>
            </a:pPr>
            <a:r>
              <a:rPr lang="en-US" dirty="0">
                <a:solidFill>
                  <a:srgbClr val="000000"/>
                </a:solidFill>
              </a:rPr>
              <a:t>attack</a:t>
            </a:r>
          </a:p>
          <a:p>
            <a:pPr marL="0" indent="0">
              <a:spcBef>
                <a:spcPts val="0"/>
              </a:spcBef>
              <a:spcAft>
                <a:spcPts val="0"/>
              </a:spcAft>
              <a:buFont typeface="Calibri" panose="020F0502020204030204" pitchFamily="34" charset="0"/>
              <a:buNone/>
            </a:pPr>
            <a:r>
              <a:rPr lang="en-US" dirty="0">
                <a:solidFill>
                  <a:srgbClr val="000000"/>
                </a:solidFill>
              </a:rPr>
              <a:t>Biological agent</a:t>
            </a:r>
          </a:p>
          <a:p>
            <a:pPr marL="0" indent="0">
              <a:spcBef>
                <a:spcPts val="0"/>
              </a:spcBef>
              <a:spcAft>
                <a:spcPts val="0"/>
              </a:spcAft>
              <a:buFont typeface="Calibri" panose="020F0502020204030204" pitchFamily="34" charset="0"/>
              <a:buNone/>
            </a:pPr>
            <a:r>
              <a:rPr lang="en-US" dirty="0">
                <a:solidFill>
                  <a:srgbClr val="000000"/>
                </a:solidFill>
              </a:rPr>
              <a:t>Chemical agent</a:t>
            </a:r>
          </a:p>
          <a:p>
            <a:pPr marL="0" indent="0">
              <a:spcBef>
                <a:spcPts val="0"/>
              </a:spcBef>
              <a:spcAft>
                <a:spcPts val="0"/>
              </a:spcAft>
              <a:buFont typeface="Calibri" panose="020F0502020204030204" pitchFamily="34" charset="0"/>
              <a:buNone/>
            </a:pPr>
            <a:r>
              <a:rPr lang="en-US" dirty="0">
                <a:solidFill>
                  <a:srgbClr val="000000"/>
                </a:solidFill>
              </a:rPr>
              <a:t>Civil unrest</a:t>
            </a:r>
          </a:p>
          <a:p>
            <a:pPr marL="0" indent="0">
              <a:spcBef>
                <a:spcPts val="0"/>
              </a:spcBef>
              <a:spcAft>
                <a:spcPts val="0"/>
              </a:spcAft>
              <a:buFont typeface="Calibri" panose="020F0502020204030204" pitchFamily="34" charset="0"/>
              <a:buNone/>
            </a:pPr>
            <a:r>
              <a:rPr lang="en-US" dirty="0">
                <a:solidFill>
                  <a:srgbClr val="000000"/>
                </a:solidFill>
              </a:rPr>
              <a:t>Conventional bomb/</a:t>
            </a:r>
          </a:p>
          <a:p>
            <a:pPr marL="0" indent="0">
              <a:spcBef>
                <a:spcPts val="0"/>
              </a:spcBef>
              <a:spcAft>
                <a:spcPts val="0"/>
              </a:spcAft>
              <a:buFont typeface="Calibri" panose="020F0502020204030204" pitchFamily="34" charset="0"/>
              <a:buNone/>
            </a:pPr>
            <a:r>
              <a:rPr lang="en-US" dirty="0">
                <a:solidFill>
                  <a:srgbClr val="000000"/>
                </a:solidFill>
              </a:rPr>
              <a:t>improvised explosive</a:t>
            </a:r>
          </a:p>
          <a:p>
            <a:pPr marL="0" indent="0">
              <a:spcBef>
                <a:spcPts val="0"/>
              </a:spcBef>
              <a:spcAft>
                <a:spcPts val="0"/>
              </a:spcAft>
              <a:buFont typeface="Calibri" panose="020F0502020204030204" pitchFamily="34" charset="0"/>
              <a:buNone/>
            </a:pPr>
            <a:r>
              <a:rPr lang="en-US" dirty="0">
                <a:solidFill>
                  <a:srgbClr val="000000"/>
                </a:solidFill>
              </a:rPr>
              <a:t>device</a:t>
            </a:r>
          </a:p>
          <a:p>
            <a:pPr marL="0" indent="0">
              <a:spcBef>
                <a:spcPts val="0"/>
              </a:spcBef>
              <a:spcAft>
                <a:spcPts val="0"/>
              </a:spcAft>
              <a:buFont typeface="Calibri" panose="020F0502020204030204" pitchFamily="34" charset="0"/>
              <a:buNone/>
            </a:pPr>
            <a:r>
              <a:rPr lang="en-US" dirty="0">
                <a:solidFill>
                  <a:srgbClr val="000000"/>
                </a:solidFill>
              </a:rPr>
              <a:t>Cyber incident</a:t>
            </a:r>
          </a:p>
          <a:p>
            <a:pPr marL="0" indent="0">
              <a:spcBef>
                <a:spcPts val="0"/>
              </a:spcBef>
              <a:spcAft>
                <a:spcPts val="0"/>
              </a:spcAft>
              <a:buFont typeface="Calibri" panose="020F0502020204030204" pitchFamily="34" charset="0"/>
              <a:buNone/>
            </a:pPr>
            <a:r>
              <a:rPr lang="en-US" dirty="0">
                <a:solidFill>
                  <a:srgbClr val="000000"/>
                </a:solidFill>
              </a:rPr>
              <a:t>Radio spectrum</a:t>
            </a:r>
          </a:p>
          <a:p>
            <a:pPr marL="0" indent="0">
              <a:spcBef>
                <a:spcPts val="0"/>
              </a:spcBef>
              <a:spcAft>
                <a:spcPts val="0"/>
              </a:spcAft>
              <a:buFont typeface="Calibri" panose="020F0502020204030204" pitchFamily="34" charset="0"/>
              <a:buNone/>
            </a:pPr>
            <a:r>
              <a:rPr lang="en-US" dirty="0">
                <a:solidFill>
                  <a:srgbClr val="000000"/>
                </a:solidFill>
              </a:rPr>
              <a:t>interference</a:t>
            </a:r>
          </a:p>
          <a:p>
            <a:pPr marL="0" indent="0">
              <a:spcBef>
                <a:spcPts val="0"/>
              </a:spcBef>
              <a:spcAft>
                <a:spcPts val="0"/>
              </a:spcAft>
              <a:buFont typeface="Calibri" panose="020F0502020204030204" pitchFamily="34" charset="0"/>
              <a:buNone/>
            </a:pPr>
            <a:r>
              <a:rPr lang="en-US" dirty="0">
                <a:solidFill>
                  <a:srgbClr val="000000"/>
                </a:solidFill>
              </a:rPr>
              <a:t>Radiological agent</a:t>
            </a:r>
          </a:p>
          <a:p>
            <a:pPr marL="0" indent="0">
              <a:spcBef>
                <a:spcPts val="0"/>
              </a:spcBef>
              <a:spcAft>
                <a:spcPts val="0"/>
              </a:spcAft>
              <a:buFont typeface="Calibri" panose="020F0502020204030204" pitchFamily="34" charset="0"/>
              <a:buNone/>
            </a:pPr>
            <a:r>
              <a:rPr lang="en-US" dirty="0">
                <a:solidFill>
                  <a:srgbClr val="000000"/>
                </a:solidFill>
              </a:rPr>
              <a:t>Sabotage</a:t>
            </a:r>
          </a:p>
          <a:p>
            <a:pPr marL="0" indent="0">
              <a:spcBef>
                <a:spcPts val="0"/>
              </a:spcBef>
              <a:spcAft>
                <a:spcPts val="0"/>
              </a:spcAft>
              <a:buFont typeface="Calibri" panose="020F0502020204030204" pitchFamily="34" charset="0"/>
              <a:buNone/>
            </a:pPr>
            <a:r>
              <a:rPr lang="en-US" dirty="0">
                <a:solidFill>
                  <a:srgbClr val="000000"/>
                </a:solidFill>
              </a:rPr>
              <a:t>Theft</a:t>
            </a:r>
            <a:r>
              <a:rPr lang="en-US" sz="1800" dirty="0">
                <a:solidFill>
                  <a:srgbClr val="000000"/>
                </a:solidFill>
                <a:latin typeface="FranklinGothicURWBoo"/>
              </a:rPr>
              <a:t>	</a:t>
            </a:r>
          </a:p>
          <a:p>
            <a:endParaRPr lang="en-US" dirty="0"/>
          </a:p>
        </p:txBody>
      </p:sp>
    </p:spTree>
    <p:extLst>
      <p:ext uri="{BB962C8B-B14F-4D97-AF65-F5344CB8AC3E}">
        <p14:creationId xmlns:p14="http://schemas.microsoft.com/office/powerpoint/2010/main" val="59414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rackers, Insiders, Terrorists, Hostile Countries." title="Attackers May Utlize Each Others Resources"/>
          <p:cNvPicPr>
            <a:picLocks noGrp="1" noChangeAspect="1"/>
          </p:cNvPicPr>
          <p:nvPr>
            <p:ph idx="1"/>
          </p:nvPr>
        </p:nvPicPr>
        <p:blipFill rotWithShape="1">
          <a:blip r:embed="rId3">
            <a:extLst>
              <a:ext uri="{28A0092B-C50C-407E-A947-70E740481C1C}">
                <a14:useLocalDpi xmlns:a14="http://schemas.microsoft.com/office/drawing/2010/main" val="0"/>
              </a:ext>
            </a:extLst>
          </a:blip>
          <a:srcRect t="15715" b="3016"/>
          <a:stretch/>
        </p:blipFill>
        <p:spPr>
          <a:xfrm>
            <a:off x="203200" y="914400"/>
            <a:ext cx="11785599" cy="5338916"/>
          </a:xfrm>
        </p:spPr>
      </p:pic>
      <p:sp>
        <p:nvSpPr>
          <p:cNvPr id="5" name="Title 1"/>
          <p:cNvSpPr>
            <a:spLocks noGrp="1"/>
          </p:cNvSpPr>
          <p:nvPr>
            <p:ph type="title"/>
          </p:nvPr>
        </p:nvSpPr>
        <p:spPr>
          <a:xfrm>
            <a:off x="1044678" y="0"/>
            <a:ext cx="10515600" cy="1325563"/>
          </a:xfrm>
        </p:spPr>
        <p:txBody>
          <a:bodyPr/>
          <a:lstStyle/>
          <a:p>
            <a:pPr algn="l"/>
            <a:r>
              <a:rPr lang="en-US" dirty="0"/>
              <a:t>Types of </a:t>
            </a:r>
            <a:r>
              <a:rPr lang="en-US" sz="4400" dirty="0"/>
              <a:t>Attackers</a:t>
            </a:r>
          </a:p>
        </p:txBody>
      </p:sp>
    </p:spTree>
    <p:extLst>
      <p:ext uri="{BB962C8B-B14F-4D97-AF65-F5344CB8AC3E}">
        <p14:creationId xmlns:p14="http://schemas.microsoft.com/office/powerpoint/2010/main" val="2289236823"/>
      </p:ext>
    </p:extLst>
  </p:cSld>
  <p:clrMapOvr>
    <a:masterClrMapping/>
  </p:clrMapOvr>
</p:sld>
</file>

<file path=ppt/theme/theme1.xml><?xml version="1.0" encoding="utf-8"?>
<a:theme xmlns:a="http://schemas.openxmlformats.org/drawingml/2006/main" name="Body Slide">
  <a:themeElements>
    <a:clrScheme name="Custom 7">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000000"/>
      </a:hlink>
      <a:folHlink>
        <a:srgbClr val="00000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ccessible Template" id="{C92156AA-0F2C-40B6-83ED-081237E4FE5D}" vid="{0A133036-C022-4ED0-BCFE-87B85206C7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Accessible Template</Template>
  <TotalTime>5175</TotalTime>
  <Words>5021</Words>
  <Application>Microsoft Office PowerPoint</Application>
  <PresentationFormat>Widescreen</PresentationFormat>
  <Paragraphs>356</Paragraphs>
  <Slides>37</Slides>
  <Notes>34</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Calibri Light</vt:lpstr>
      <vt:lpstr>Courier New</vt:lpstr>
      <vt:lpstr>FranklinGothicURWBoo</vt:lpstr>
      <vt:lpstr>FranklinGothicURW-Dem</vt:lpstr>
      <vt:lpstr>Gill Sans MT</vt:lpstr>
      <vt:lpstr>Times New Roman</vt:lpstr>
      <vt:lpstr>Body Slide</vt:lpstr>
      <vt:lpstr>Module 5 Threats</vt:lpstr>
      <vt:lpstr>Lesson Objectives</vt:lpstr>
      <vt:lpstr>CI Threats — Real and Present</vt:lpstr>
      <vt:lpstr>CI Threats — Real and Present (cont. 1)</vt:lpstr>
      <vt:lpstr>CI Threats — Real and Present (cont. 2)</vt:lpstr>
      <vt:lpstr>Threats </vt:lpstr>
      <vt:lpstr>Threats to Critical Infrastructure</vt:lpstr>
      <vt:lpstr>Threat Examples to CI</vt:lpstr>
      <vt:lpstr>Types of Attackers</vt:lpstr>
      <vt:lpstr>Threats to Critical Infrastructure (cont. 1)</vt:lpstr>
      <vt:lpstr>Threats to Critical Infrastructure (cont. 2)</vt:lpstr>
      <vt:lpstr>Threats to Critical Infrastructure (cont. 3)</vt:lpstr>
      <vt:lpstr>Threats to Critical Infrastructure (cont. 4)</vt:lpstr>
      <vt:lpstr>Threats to Critical Infrastructure (cont. 5)</vt:lpstr>
      <vt:lpstr>Threat: Hijacking/Man-in-the-Middle (MITM)</vt:lpstr>
      <vt:lpstr>Threat: Denial-of-Service (DoS) Attacks</vt:lpstr>
      <vt:lpstr>Threat: Malware</vt:lpstr>
      <vt:lpstr>Threat: Malware (cont.)</vt:lpstr>
      <vt:lpstr>Colonial Pipeline Ransomware Attack</vt:lpstr>
      <vt:lpstr>Threat: SMTP Spam Engines</vt:lpstr>
      <vt:lpstr>Threat: SMTP Spam Engines (cont.)</vt:lpstr>
      <vt:lpstr>Threat: Social Engineering</vt:lpstr>
      <vt:lpstr>Threat: Social Engineering (cont.)</vt:lpstr>
      <vt:lpstr>Threat: Buffer Overflow Attacks</vt:lpstr>
      <vt:lpstr>Threat: Web Application Attacks</vt:lpstr>
      <vt:lpstr>Case Study: Havex</vt:lpstr>
      <vt:lpstr>Case Study: Havex (cont. 1)</vt:lpstr>
      <vt:lpstr>Case Study: Havex (cont. 2)</vt:lpstr>
      <vt:lpstr>Case Study: Stuxnet (cont. 1)</vt:lpstr>
      <vt:lpstr>Case Study: Stuxnet (cont. 2)</vt:lpstr>
      <vt:lpstr>Case Study: Duqu</vt:lpstr>
      <vt:lpstr>Case Study:  Flame</vt:lpstr>
      <vt:lpstr>Case Study: BlackEnergy</vt:lpstr>
      <vt:lpstr>Other Attacks</vt:lpstr>
      <vt:lpstr>What These Attacks Have in Common</vt:lpstr>
      <vt:lpstr>Recommended Controls</vt:lpstr>
      <vt:lpstr>Last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Infrastructure Security</dc:title>
  <dc:creator>Margaret Leary</dc:creator>
  <cp:lastModifiedBy>Rowena McKernan</cp:lastModifiedBy>
  <cp:revision>334</cp:revision>
  <dcterms:created xsi:type="dcterms:W3CDTF">2016-09-18T19:49:58Z</dcterms:created>
  <dcterms:modified xsi:type="dcterms:W3CDTF">2023-02-28T19:18:26Z</dcterms:modified>
</cp:coreProperties>
</file>