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68" r:id="rId4"/>
    <p:sldId id="278" r:id="rId5"/>
    <p:sldId id="279" r:id="rId6"/>
    <p:sldId id="280" r:id="rId7"/>
    <p:sldId id="281" r:id="rId8"/>
    <p:sldId id="270" r:id="rId9"/>
    <p:sldId id="293" r:id="rId10"/>
    <p:sldId id="277" r:id="rId11"/>
    <p:sldId id="271" r:id="rId12"/>
    <p:sldId id="272" r:id="rId13"/>
    <p:sldId id="273" r:id="rId14"/>
    <p:sldId id="283" r:id="rId15"/>
    <p:sldId id="274" r:id="rId16"/>
    <p:sldId id="290" r:id="rId17"/>
    <p:sldId id="284" r:id="rId18"/>
    <p:sldId id="285" r:id="rId19"/>
    <p:sldId id="286" r:id="rId20"/>
    <p:sldId id="287" r:id="rId21"/>
    <p:sldId id="288" r:id="rId22"/>
    <p:sldId id="289" r:id="rId23"/>
    <p:sldId id="275"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86" autoAdjust="0"/>
    <p:restoredTop sz="74289" autoAdjust="0"/>
  </p:normalViewPr>
  <p:slideViewPr>
    <p:cSldViewPr snapToGrid="0">
      <p:cViewPr varScale="1">
        <p:scale>
          <a:sx n="82" d="100"/>
          <a:sy n="82" d="100"/>
        </p:scale>
        <p:origin x="912" y="90"/>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2ECB5-4FA4-4F14-9467-50487D2BFCBD}"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04304-B135-4D54-BEFB-4DCF8A3AC62D}" type="slidenum">
              <a:rPr lang="en-US" smtClean="0"/>
              <a:t>‹#›</a:t>
            </a:fld>
            <a:endParaRPr lang="en-US"/>
          </a:p>
        </p:txBody>
      </p:sp>
    </p:spTree>
    <p:extLst>
      <p:ext uri="{BB962C8B-B14F-4D97-AF65-F5344CB8AC3E}">
        <p14:creationId xmlns:p14="http://schemas.microsoft.com/office/powerpoint/2010/main" val="117153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sa.gov/uscert/sites/default/files/documents/CatalogofRecommendationsVer7.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isa.gov/uscert/sites/default/files/documents/CatalogofRecommendationsVer7.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a:t>
            </a:fld>
            <a:endParaRPr lang="en-US"/>
          </a:p>
        </p:txBody>
      </p:sp>
    </p:spTree>
    <p:extLst>
      <p:ext uri="{BB962C8B-B14F-4D97-AF65-F5344CB8AC3E}">
        <p14:creationId xmlns:p14="http://schemas.microsoft.com/office/powerpoint/2010/main" val="1771409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SP 800-50 Rev. 1 “</a:t>
            </a:r>
            <a:r>
              <a:rPr lang="en-US" b="0" i="1" dirty="0"/>
              <a:t>Building a Cybersecurity and Privacy Awareness and Training Program”. 2022. </a:t>
            </a:r>
            <a:r>
              <a:rPr lang="en-US" b="0" dirty="0"/>
              <a:t>https://csrc.nist.gov/publications/detail/sp/800-50/final </a:t>
            </a:r>
            <a:br>
              <a:rPr lang="en-US" b="0" dirty="0"/>
            </a:br>
            <a:endParaRPr lang="en-US" dirty="0"/>
          </a:p>
        </p:txBody>
      </p:sp>
      <p:sp>
        <p:nvSpPr>
          <p:cNvPr id="4" name="Slide Number Placeholder 3"/>
          <p:cNvSpPr>
            <a:spLocks noGrp="1"/>
          </p:cNvSpPr>
          <p:nvPr>
            <p:ph type="sldNum" sz="quarter" idx="5"/>
          </p:nvPr>
        </p:nvSpPr>
        <p:spPr/>
        <p:txBody>
          <a:bodyPr/>
          <a:lstStyle/>
          <a:p>
            <a:fld id="{29A04304-B135-4D54-BEFB-4DCF8A3AC62D}" type="slidenum">
              <a:rPr lang="en-US" smtClean="0"/>
              <a:t>12</a:t>
            </a:fld>
            <a:endParaRPr lang="en-US"/>
          </a:p>
        </p:txBody>
      </p:sp>
    </p:spTree>
    <p:extLst>
      <p:ext uri="{BB962C8B-B14F-4D97-AF65-F5344CB8AC3E}">
        <p14:creationId xmlns:p14="http://schemas.microsoft.com/office/powerpoint/2010/main" val="245890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controls have been mapped to NIST’s SP 800-53 Rev. 3 (now Rev. 4).</a:t>
            </a:r>
          </a:p>
          <a:p>
            <a:endParaRPr lang="en-US" baseline="0" dirty="0"/>
          </a:p>
          <a:p>
            <a:r>
              <a:rPr lang="en-US" baseline="0" dirty="0"/>
              <a:t>The ULR for a downloadable version of this document is </a:t>
            </a:r>
            <a:r>
              <a:rPr lang="en-US" dirty="0">
                <a:hlinkClick r:id="rId3"/>
              </a:rPr>
              <a:t>https://www.cisa.gov/uscert/sites/default/files/documents/CatalogofRecommendationsVer7.pdf</a:t>
            </a:r>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13</a:t>
            </a:fld>
            <a:endParaRPr lang="en-US"/>
          </a:p>
        </p:txBody>
      </p:sp>
    </p:spTree>
    <p:extLst>
      <p:ext uri="{BB962C8B-B14F-4D97-AF65-F5344CB8AC3E}">
        <p14:creationId xmlns:p14="http://schemas.microsoft.com/office/powerpoint/2010/main" val="225074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From the Catalog at </a:t>
            </a:r>
            <a:r>
              <a:rPr lang="en-US" dirty="0">
                <a:hlinkClick r:id="rId3"/>
              </a:rPr>
              <a:t>https://www.cisa.gov/uscert/sites/default/files/documents/CatalogofRecommendationsVer7.pdf</a:t>
            </a:r>
            <a:r>
              <a:rPr lang="en-US" dirty="0"/>
              <a:t> </a:t>
            </a:r>
          </a:p>
          <a:p>
            <a:pPr marL="0" indent="0">
              <a:buFont typeface="Arial" panose="020B0604020202020204" pitchFamily="34" charset="0"/>
              <a:buNone/>
            </a:pPr>
            <a:r>
              <a:rPr lang="en-US" u="sng" dirty="0"/>
              <a:t>Organizational Security</a:t>
            </a:r>
            <a:r>
              <a:rPr lang="en-US" u="none" baseline="0" dirty="0"/>
              <a:t> </a:t>
            </a:r>
            <a:r>
              <a:rPr lang="en-US" baseline="0" dirty="0"/>
              <a:t>policies/procedures include management accountability, physical controls, and cyber-related functions, and specify oversight of the system.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Personnel Security</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addresses security program roles and responsibilities implemented during all phases of staff employment, including staff recruitment, training, and termination.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Physical and Environmental Security</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encompasses protection of  physical assets from damage, misuse,  or theft. Physical security addresses the physical security mechanisms used to create secure areas around hardware. Power, surveillance, HVAC, lighting, fire protection, and water protection</a:t>
            </a:r>
            <a:r>
              <a:rPr lang="en-US" sz="1200" kern="1200" baseline="0" dirty="0">
                <a:solidFill>
                  <a:schemeClr val="tx1"/>
                </a:solidFill>
                <a:effectLst/>
                <a:latin typeface="+mn-lt"/>
                <a:ea typeface="+mn-ea"/>
                <a:cs typeface="+mn-cs"/>
              </a:rPr>
              <a:t> controls are included.</a:t>
            </a:r>
          </a:p>
          <a:p>
            <a:pPr marL="171450" indent="-171450">
              <a:buFont typeface="Arial" panose="020B0604020202020204" pitchFamily="34" charset="0"/>
              <a:buChar char="•"/>
            </a:pPr>
            <a:r>
              <a:rPr lang="en-US" sz="1200" u="sng" kern="1200" baseline="0" dirty="0">
                <a:solidFill>
                  <a:schemeClr val="tx1"/>
                </a:solidFill>
                <a:effectLst/>
                <a:latin typeface="+mn-lt"/>
                <a:ea typeface="+mn-ea"/>
                <a:cs typeface="+mn-cs"/>
              </a:rPr>
              <a:t>S</a:t>
            </a:r>
            <a:r>
              <a:rPr lang="en-US" sz="1200" u="sng" kern="1200" dirty="0">
                <a:solidFill>
                  <a:schemeClr val="tx1"/>
                </a:solidFill>
                <a:effectLst/>
                <a:latin typeface="+mn-lt"/>
                <a:ea typeface="+mn-ea"/>
                <a:cs typeface="+mn-cs"/>
              </a:rPr>
              <a:t>ystems and Services Acquisition</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covers the contracting and acquiring of control system components, software, and services from third parties; system development; and testing.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Configuration Management</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organization’s security program needs to implement policies and procedures that create a process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by which the organization manages and documents all configuration changes to the control system. A comprehensive change management process needs to be implemented and used to ensure that only approved and tested changes are made to the control system configuration.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Strategic Planning</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maintains optimal operations and prevents or recovers from undesirable interruptions to control system operation.</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System and Communication Protection</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consists of steps taken to protect the control system and the communication links between system components from cyber intrusions. Although control system and communication protection might logically include both physical and cyber protection, this section addresses only cyber protection.</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Information and Document Management</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generally a part of the company records retention and document management system.</a:t>
            </a:r>
            <a:r>
              <a:rPr lang="en-US" sz="1200" kern="1200" baseline="0" dirty="0">
                <a:solidFill>
                  <a:schemeClr val="tx1"/>
                </a:solidFill>
                <a:effectLst/>
                <a:latin typeface="+mn-lt"/>
                <a:ea typeface="+mn-ea"/>
                <a:cs typeface="+mn-cs"/>
              </a:rPr>
              <a:t> D</a:t>
            </a:r>
            <a:r>
              <a:rPr lang="en-US" sz="1200" kern="1200" dirty="0">
                <a:solidFill>
                  <a:schemeClr val="tx1"/>
                </a:solidFill>
                <a:effectLst/>
                <a:latin typeface="+mn-lt"/>
                <a:ea typeface="+mn-ea"/>
                <a:cs typeface="+mn-cs"/>
              </a:rPr>
              <a:t>igital and hardcopy information associated with the development and  execution of a control system is important and sensitive and needs to be managed. Control system design, operations data and procedures, risk analyses, business impact studies, risk tolerance profiles, etc., contain sensitive company information and need to be protected. Security measures, philosophy, and implementation strategies are other examples. In addition, business conditions change and require updated analyses and studies. Care is given to protect this information and verify that the appropriate versions are retained. Inherent in this is an information classification system that allows information assets to receive the appropriate level of protection.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System Development and Maintenance</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Maintenance activities encompass appropriate policies and procedures for performing routine and preventive maintenance on the components of a control system. This includes the use of both local and remote maintenance tools and management of maintenance personnel.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Security Awareness and Training.</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Physical and cyber control system security awareness is a critical part of control system incident prevention, particularly with regard to social engineering threats.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Incident Response</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addresses the capability to continue or resume operations of a control system in the event of disruption of normal system operation. Incident response entails the preparation, testing, and maintenance of specific policies and procedures to enable the organization to recover the control system’s operational status after the occurrence of a disruption.</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Media Protection</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security controls under the media protection family provide policy and procedures for limiting access to media to authorized users.</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System and Information Integrity</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security controls described under the System and Information Integrity family provide policies and procedures for identifying, reporting, and correcting control system flaws. Controls exist for malicious code detection, spam protection, tools, and techniques. Also provided are controls for receiving security alerts and advisories, and the verification of security functions on the control system. In addition, controls within this family detect and protect against unauthorized changes to software and data; restrict data input and output; check the accuracy, completeness, and validity of data; and handle error conditions.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Access Control</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ensuring that resources are only accessed by the appropriate personnel and that personnel are correctly identified. The first step in access control is creating access control lists with access privileges for personnel. Includes identification and authentication of users</a:t>
            </a:r>
            <a:r>
              <a:rPr lang="en-US" sz="1200" kern="1200" baseline="0" dirty="0">
                <a:solidFill>
                  <a:schemeClr val="tx1"/>
                </a:solidFill>
                <a:effectLst/>
                <a:latin typeface="+mn-lt"/>
                <a:ea typeface="+mn-ea"/>
                <a:cs typeface="+mn-cs"/>
              </a:rPr>
              <a:t>, processes, and devices.</a:t>
            </a:r>
          </a:p>
          <a:p>
            <a:pPr marL="171450" indent="-171450">
              <a:buFont typeface="Arial" panose="020B0604020202020204" pitchFamily="34" charset="0"/>
              <a:buChar char="•"/>
            </a:pPr>
            <a:r>
              <a:rPr lang="en-US" sz="1200" u="sng" kern="1200" baseline="0" dirty="0">
                <a:solidFill>
                  <a:schemeClr val="tx1"/>
                </a:solidFill>
                <a:effectLst/>
                <a:latin typeface="+mn-lt"/>
                <a:ea typeface="+mn-ea"/>
                <a:cs typeface="+mn-cs"/>
              </a:rPr>
              <a:t>Audit and Accountability</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Periodic audits and logging of the control system need to be implemented to validate that the security mechanisms present during system validation testing are still installed and operating correctly. These security audits review and examine a system’s records and activities to determine the adequacy of system security controls and to ensure compliance with established security policy and procedures. Audits also are used to detect breaches in security services through examination of system logs. Logging is necessary for anomaly detection as well as forensic analysis. </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Monitoring </a:t>
            </a:r>
            <a:r>
              <a:rPr lang="en-US" u="sng" dirty="0"/>
              <a:t>and Reviewing Control System Security Policy</a:t>
            </a:r>
            <a:r>
              <a:rPr lang="en-US" sz="1200" kern="1200" dirty="0">
                <a:solidFill>
                  <a:schemeClr val="tx1"/>
                </a:solidFill>
                <a:effectLst/>
                <a:latin typeface="+mn-lt"/>
                <a:ea typeface="+mn-ea"/>
                <a:cs typeface="+mn-cs"/>
              </a:rPr>
              <a:t> </a:t>
            </a:r>
            <a:r>
              <a:rPr lang="en-US" sz="1200" u="none" kern="1200" baseline="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Monitoring and reviewing the performance of an organization’s cyber and control system security policy allows the organization to evaluate the performance of its security program. Internal checking methods, such as compliance audits and incident investigations, allow the company to determine the effectiveness of the security program and whether it is operating according to expectations.</a:t>
            </a:r>
          </a:p>
          <a:p>
            <a:pPr marL="171450" indent="-171450">
              <a:buFont typeface="Arial" panose="020B0604020202020204" pitchFamily="34" charset="0"/>
              <a:buChar char="•"/>
            </a:pPr>
            <a:r>
              <a:rPr lang="en-US" sz="1200" u="sng" kern="1200" dirty="0">
                <a:solidFill>
                  <a:schemeClr val="tx1"/>
                </a:solidFill>
                <a:effectLst/>
                <a:latin typeface="+mn-lt"/>
                <a:ea typeface="+mn-ea"/>
                <a:cs typeface="+mn-cs"/>
              </a:rPr>
              <a:t>Risk</a:t>
            </a:r>
            <a:r>
              <a:rPr lang="en-US" sz="1200" u="sng" kern="1200" baseline="0" dirty="0">
                <a:solidFill>
                  <a:schemeClr val="tx1"/>
                </a:solidFill>
                <a:effectLst/>
                <a:latin typeface="+mn-lt"/>
                <a:ea typeface="+mn-ea"/>
                <a:cs typeface="+mn-cs"/>
              </a:rPr>
              <a:t> Management and Assessment</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Risk management planning is a key aspect of ensuring that the processes and technical means of securing control systems have fully addressed the risks and vulnerabilities in the system. An organization identifies and classifies risks to develop appropriate security measures. Risk identification and classification involves security assessments of the control system and interconnections to identify critical components and any areas weak in security. </a:t>
            </a:r>
            <a:endParaRPr lang="en-US"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u="sng" kern="1200" baseline="0" dirty="0">
                <a:solidFill>
                  <a:schemeClr val="tx1"/>
                </a:solidFill>
                <a:effectLst/>
                <a:latin typeface="+mn-lt"/>
                <a:ea typeface="+mn-ea"/>
                <a:cs typeface="+mn-cs"/>
              </a:rPr>
              <a:t>Security Program Management</a:t>
            </a:r>
            <a:r>
              <a:rPr lang="en-US" sz="1200" u="none"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 The organization develops an organization-wide security program.</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14</a:t>
            </a:fld>
            <a:endParaRPr lang="en-US"/>
          </a:p>
        </p:txBody>
      </p:sp>
    </p:spTree>
    <p:extLst>
      <p:ext uri="{BB962C8B-B14F-4D97-AF65-F5344CB8AC3E}">
        <p14:creationId xmlns:p14="http://schemas.microsoft.com/office/powerpoint/2010/main" val="8536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15</a:t>
            </a:fld>
            <a:endParaRPr lang="en-US"/>
          </a:p>
        </p:txBody>
      </p:sp>
    </p:spTree>
    <p:extLst>
      <p:ext uri="{BB962C8B-B14F-4D97-AF65-F5344CB8AC3E}">
        <p14:creationId xmlns:p14="http://schemas.microsoft.com/office/powerpoint/2010/main" val="3501819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attribution:</a:t>
            </a:r>
          </a:p>
          <a:p>
            <a:endParaRPr lang="en-US" dirty="0"/>
          </a:p>
          <a:p>
            <a:r>
              <a:rPr lang="en-US" dirty="0"/>
              <a:t>Slide</a:t>
            </a:r>
            <a:r>
              <a:rPr lang="en-US" baseline="0" dirty="0"/>
              <a:t> 45. </a:t>
            </a:r>
            <a:r>
              <a:rPr lang="en-US" i="1" baseline="0" dirty="0"/>
              <a:t>Protecting Critical Infrastructure from Cyber Attacks. </a:t>
            </a:r>
            <a:r>
              <a:rPr lang="en-US" baseline="0" dirty="0"/>
              <a:t>Mark Henderson, CISSP, GCIA Department of Homeland Security National Cyber Security. Via slideplayer.com. http://slideplayer.com/slide/4545670/  Public Domain image.</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16</a:t>
            </a:fld>
            <a:endParaRPr lang="en-US"/>
          </a:p>
        </p:txBody>
      </p:sp>
    </p:spTree>
    <p:extLst>
      <p:ext uri="{BB962C8B-B14F-4D97-AF65-F5344CB8AC3E}">
        <p14:creationId xmlns:p14="http://schemas.microsoft.com/office/powerpoint/2010/main" val="1047536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“Deny</a:t>
            </a:r>
            <a:r>
              <a:rPr lang="en-US" baseline="0" dirty="0"/>
              <a:t> All, Grant by Exception” strategy disables all forwarding at a firewall, only specifically enabling necessary functions as defined in a firewall policy.</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17</a:t>
            </a:fld>
            <a:endParaRPr lang="en-US"/>
          </a:p>
        </p:txBody>
      </p:sp>
    </p:spTree>
    <p:extLst>
      <p:ext uri="{BB962C8B-B14F-4D97-AF65-F5344CB8AC3E}">
        <p14:creationId xmlns:p14="http://schemas.microsoft.com/office/powerpoint/2010/main" val="321856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Behavioral anomaly IDSs can be used to create a baseline of normal behavior such that they can alert to anomalous events – such as unusual amounts of traffic between devices, logins after hours, or new processes that are running (or processes that are running as they don’t usually run). Working in conjunction with IDSs that use attack signatures, they can help to reduce false positives. </a:t>
            </a:r>
          </a:p>
        </p:txBody>
      </p:sp>
      <p:sp>
        <p:nvSpPr>
          <p:cNvPr id="4" name="Slide Number Placeholder 3"/>
          <p:cNvSpPr>
            <a:spLocks noGrp="1"/>
          </p:cNvSpPr>
          <p:nvPr>
            <p:ph type="sldNum" sz="quarter" idx="5"/>
          </p:nvPr>
        </p:nvSpPr>
        <p:spPr/>
        <p:txBody>
          <a:bodyPr/>
          <a:lstStyle/>
          <a:p>
            <a:fld id="{29A04304-B135-4D54-BEFB-4DCF8A3AC62D}" type="slidenum">
              <a:rPr lang="en-US" smtClean="0"/>
              <a:t>19</a:t>
            </a:fld>
            <a:endParaRPr lang="en-US"/>
          </a:p>
        </p:txBody>
      </p:sp>
    </p:spTree>
    <p:extLst>
      <p:ext uri="{BB962C8B-B14F-4D97-AF65-F5344CB8AC3E}">
        <p14:creationId xmlns:p14="http://schemas.microsoft.com/office/powerpoint/2010/main" val="2545608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Federal Information Processing Standards (FIPS) Publication 140-3</a:t>
            </a:r>
            <a:r>
              <a:rPr lang="en-US" dirty="0"/>
              <a:t> establishes</a:t>
            </a:r>
            <a:r>
              <a:rPr lang="en-US" baseline="0" dirty="0"/>
              <a:t> requirements for cryptographic modules used in a cyber system.</a:t>
            </a:r>
          </a:p>
          <a:p>
            <a:endParaRPr lang="en-US" baseline="0" dirty="0"/>
          </a:p>
          <a:p>
            <a:r>
              <a:rPr lang="en-US" baseline="0" dirty="0"/>
              <a:t>The document is available from https://doi.org/10.6028/NIST.FIPS.140-3.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21</a:t>
            </a:fld>
            <a:endParaRPr lang="en-US"/>
          </a:p>
        </p:txBody>
      </p:sp>
    </p:spTree>
    <p:extLst>
      <p:ext uri="{BB962C8B-B14F-4D97-AF65-F5344CB8AC3E}">
        <p14:creationId xmlns:p14="http://schemas.microsoft.com/office/powerpoint/2010/main" val="62722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24</a:t>
            </a:fld>
            <a:endParaRPr lang="en-US"/>
          </a:p>
        </p:txBody>
      </p:sp>
    </p:spTree>
    <p:extLst>
      <p:ext uri="{BB962C8B-B14F-4D97-AF65-F5344CB8AC3E}">
        <p14:creationId xmlns:p14="http://schemas.microsoft.com/office/powerpoint/2010/main" val="98263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NIST SP 800-30 “Guide for Conducting</a:t>
            </a:r>
            <a:r>
              <a:rPr lang="en-US" baseline="0" dirty="0"/>
              <a:t> Risk Assessments” at https://csrc.nist.gov/publications/detail/sp/800-30/rev-1/final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3</a:t>
            </a:fld>
            <a:endParaRPr lang="en-US"/>
          </a:p>
        </p:txBody>
      </p:sp>
    </p:spTree>
    <p:extLst>
      <p:ext uri="{BB962C8B-B14F-4D97-AF65-F5344CB8AC3E}">
        <p14:creationId xmlns:p14="http://schemas.microsoft.com/office/powerpoint/2010/main" val="384810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a:t>
            </a:r>
            <a:r>
              <a:rPr lang="en-US" baseline="0" dirty="0"/>
              <a:t> would be a web server. Historically, web servers have a 90% probability of being successfully attacked by an external hacker in a year. We could eliminate the risk of this happening (avoidance) if we disconnected the server from the Internet, but that would also negate its usefulness.</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4</a:t>
            </a:fld>
            <a:endParaRPr lang="en-US"/>
          </a:p>
        </p:txBody>
      </p:sp>
    </p:spTree>
    <p:extLst>
      <p:ext uri="{BB962C8B-B14F-4D97-AF65-F5344CB8AC3E}">
        <p14:creationId xmlns:p14="http://schemas.microsoft.com/office/powerpoint/2010/main" val="55665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firewall, for example, can be a mitigating security control. While a</a:t>
            </a:r>
            <a:r>
              <a:rPr lang="en-US" baseline="0" dirty="0"/>
              <a:t> firewall</a:t>
            </a:r>
            <a:r>
              <a:rPr lang="en-US" dirty="0"/>
              <a:t> can prevent some</a:t>
            </a:r>
            <a:r>
              <a:rPr lang="en-US" baseline="0" dirty="0"/>
              <a:t> packets from entering the network, more than 70% of successful attacks occur through improperly configured firewalls. Since firewalls can’t identify new attacks/new attack vectors, they should be considered a mitigating solution.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Sprinklers are another good example of a mitigating control. A sprinkler system doesn’t prevent the occurrence of an accidental fire, but it can reduce the impact of the fire.</a:t>
            </a:r>
            <a:endParaRPr lang="en-US" dirty="0"/>
          </a:p>
          <a:p>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5</a:t>
            </a:fld>
            <a:endParaRPr lang="en-US"/>
          </a:p>
        </p:txBody>
      </p:sp>
    </p:spTree>
    <p:extLst>
      <p:ext uri="{BB962C8B-B14F-4D97-AF65-F5344CB8AC3E}">
        <p14:creationId xmlns:p14="http://schemas.microsoft.com/office/powerpoint/2010/main" val="356359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cybersecurity insurance policy is one method of transferring risk. Note that many textbooks will consider outsourcing</a:t>
            </a:r>
            <a:r>
              <a:rPr lang="en-US" baseline="0" dirty="0"/>
              <a:t> a method of transference. This is not entirely accurate. Outsourcing can contractually transfer the responsibility for a task to another source, but it does not remove the liability from the company in the event of compromise.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6</a:t>
            </a:fld>
            <a:endParaRPr lang="en-US"/>
          </a:p>
        </p:txBody>
      </p:sp>
    </p:spTree>
    <p:extLst>
      <p:ext uri="{BB962C8B-B14F-4D97-AF65-F5344CB8AC3E}">
        <p14:creationId xmlns:p14="http://schemas.microsoft.com/office/powerpoint/2010/main" val="3936181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29A04304-B135-4D54-BEFB-4DCF8A3AC62D}" type="slidenum">
              <a:rPr lang="en-US" smtClean="0"/>
              <a:t>7</a:t>
            </a:fld>
            <a:endParaRPr lang="en-US"/>
          </a:p>
        </p:txBody>
      </p:sp>
    </p:spTree>
    <p:extLst>
      <p:ext uri="{BB962C8B-B14F-4D97-AF65-F5344CB8AC3E}">
        <p14:creationId xmlns:p14="http://schemas.microsoft.com/office/powerpoint/2010/main" val="721284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Regulatory policies</a:t>
            </a:r>
            <a:r>
              <a:rPr lang="en-US" baseline="0" dirty="0"/>
              <a:t> are those that are set by industry regulation or other legal requirement. Public utilities, healthcare institutions, and financial institutions are bound by many regulations governing security and privacy.</a:t>
            </a:r>
          </a:p>
          <a:p>
            <a:endParaRPr lang="en-US" baseline="0" dirty="0"/>
          </a:p>
          <a:p>
            <a:r>
              <a:rPr lang="en-US" baseline="0" dirty="0"/>
              <a:t>Advisory policies strongly advise employees on behaviors and activities in which they should not engage.</a:t>
            </a:r>
          </a:p>
          <a:p>
            <a:endParaRPr lang="en-US" baseline="0" dirty="0"/>
          </a:p>
          <a:p>
            <a:r>
              <a:rPr lang="en-US" baseline="0" dirty="0"/>
              <a:t>Informative policies inform but are non-enforceable. </a:t>
            </a:r>
            <a:endParaRPr lang="en-US" dirty="0"/>
          </a:p>
        </p:txBody>
      </p:sp>
      <p:sp>
        <p:nvSpPr>
          <p:cNvPr id="4" name="Slide Number Placeholder 3"/>
          <p:cNvSpPr>
            <a:spLocks noGrp="1"/>
          </p:cNvSpPr>
          <p:nvPr>
            <p:ph type="sldNum" sz="quarter" idx="10"/>
          </p:nvPr>
        </p:nvSpPr>
        <p:spPr/>
        <p:txBody>
          <a:bodyPr/>
          <a:lstStyle/>
          <a:p>
            <a:fld id="{29A04304-B135-4D54-BEFB-4DCF8A3AC62D}" type="slidenum">
              <a:rPr lang="en-US" smtClean="0"/>
              <a:t>8</a:t>
            </a:fld>
            <a:endParaRPr lang="en-US"/>
          </a:p>
        </p:txBody>
      </p:sp>
    </p:spTree>
    <p:extLst>
      <p:ext uri="{BB962C8B-B14F-4D97-AF65-F5344CB8AC3E}">
        <p14:creationId xmlns:p14="http://schemas.microsoft.com/office/powerpoint/2010/main" val="2311822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Source:  NIST SP 800-82</a:t>
            </a:r>
          </a:p>
        </p:txBody>
      </p:sp>
      <p:sp>
        <p:nvSpPr>
          <p:cNvPr id="4" name="Slide Number Placeholder 3"/>
          <p:cNvSpPr>
            <a:spLocks noGrp="1"/>
          </p:cNvSpPr>
          <p:nvPr>
            <p:ph type="sldNum" sz="quarter" idx="10"/>
          </p:nvPr>
        </p:nvSpPr>
        <p:spPr/>
        <p:txBody>
          <a:bodyPr/>
          <a:lstStyle/>
          <a:p>
            <a:fld id="{29A04304-B135-4D54-BEFB-4DCF8A3AC62D}" type="slidenum">
              <a:rPr lang="en-US" smtClean="0"/>
              <a:t>9</a:t>
            </a:fld>
            <a:endParaRPr lang="en-US"/>
          </a:p>
        </p:txBody>
      </p:sp>
    </p:spTree>
    <p:extLst>
      <p:ext uri="{BB962C8B-B14F-4D97-AF65-F5344CB8AC3E}">
        <p14:creationId xmlns:p14="http://schemas.microsoft.com/office/powerpoint/2010/main" val="4023134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Procurement Project Workgroup comprises 242 public and private sector entities from around the world, representing asset owners, operators, and regulators. In addition, over 20 vendors participate in a working group to assist in reviewing and producing the procurement language. </a:t>
            </a:r>
          </a:p>
          <a:p>
            <a:pPr algn="l"/>
            <a:endParaRPr lang="en-US" sz="1800" b="0" i="0" u="none" strike="noStrike" baseline="0" dirty="0">
              <a:solidFill>
                <a:srgbClr val="000000"/>
              </a:solidFill>
              <a:latin typeface="Fd171"/>
            </a:endParaRPr>
          </a:p>
          <a:p>
            <a:r>
              <a:rPr lang="en-US" sz="1800" b="0" i="0" u="none" strike="noStrike" baseline="0" dirty="0">
                <a:latin typeface="Fd171"/>
              </a:rPr>
              <a:t>Source:  </a:t>
            </a:r>
            <a:r>
              <a:rPr lang="en-US" sz="1800" b="0" i="0" u="none" strike="noStrike" baseline="0" dirty="0">
                <a:solidFill>
                  <a:srgbClr val="002C80"/>
                </a:solidFill>
                <a:latin typeface="Fd171"/>
              </a:rPr>
              <a:t>Department of Homeland Security: Cyber Security Procurement Language for Control Systems , September 2009.Available at https://www.cisa.gov/uscert/sites/default/files/documents/Procurement_Language_Rev4_100809_S508C.pdf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9A04304-B135-4D54-BEFB-4DCF8A3AC62D}" type="slidenum">
              <a:rPr lang="en-US" smtClean="0"/>
              <a:t>10</a:t>
            </a:fld>
            <a:endParaRPr lang="en-US"/>
          </a:p>
        </p:txBody>
      </p:sp>
    </p:spTree>
    <p:extLst>
      <p:ext uri="{BB962C8B-B14F-4D97-AF65-F5344CB8AC3E}">
        <p14:creationId xmlns:p14="http://schemas.microsoft.com/office/powerpoint/2010/main" val="3321336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hyperlink" Target="https://www.ncyte.net/"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38399" y="3531626"/>
            <a:ext cx="9169401" cy="1325563"/>
          </a:xfrm>
        </p:spPr>
        <p:txBody>
          <a:bodyPr/>
          <a:lstStyle>
            <a:lvl1pPr algn="ctr">
              <a:defRPr/>
            </a:lvl1pPr>
          </a:lstStyle>
          <a:p>
            <a:r>
              <a:rPr lang="en-US" dirty="0"/>
              <a:t>Module Title Here</a:t>
            </a:r>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TextBox 6"/>
          <p:cNvSpPr txBox="1"/>
          <p:nvPr/>
        </p:nvSpPr>
        <p:spPr>
          <a:xfrm>
            <a:off x="2438399" y="2490699"/>
            <a:ext cx="9169401" cy="830997"/>
          </a:xfrm>
          <a:prstGeom prst="rect">
            <a:avLst/>
          </a:prstGeom>
          <a:noFill/>
        </p:spPr>
        <p:txBody>
          <a:bodyPr wrap="square" rtlCol="0" anchor="ctr">
            <a:spAutoFit/>
          </a:bodyPr>
          <a:lstStyle/>
          <a:p>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Critical</a:t>
            </a:r>
            <a:r>
              <a:rPr lang="en-US" sz="1800" b="1" i="0" kern="1200" dirty="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Infrastructure</a:t>
            </a:r>
            <a:r>
              <a:rPr lang="en-US" sz="1800" b="1" i="0" kern="1200" dirty="0">
                <a:solidFill>
                  <a:schemeClr val="tx1"/>
                </a:solidFill>
                <a:effectLst>
                  <a:outerShdw blurRad="38100" dist="38100" dir="2700000" algn="tl">
                    <a:srgbClr val="000000">
                      <a:alpha val="43137"/>
                    </a:srgbClr>
                  </a:outerShdw>
                </a:effectLst>
                <a:latin typeface="+mn-lt"/>
                <a:ea typeface="+mn-ea"/>
                <a:cs typeface="+mn-cs"/>
              </a:rPr>
              <a:t> </a:t>
            </a:r>
            <a:r>
              <a:rPr lang="en-US" sz="4800" b="1" i="0" kern="1200" spc="-50" baseline="0" dirty="0">
                <a:solidFill>
                  <a:schemeClr val="tx1"/>
                </a:solidFill>
                <a:effectLst>
                  <a:outerShdw blurRad="38100" dist="38100" dir="2700000" algn="tl">
                    <a:srgbClr val="000000">
                      <a:alpha val="43137"/>
                    </a:srgbClr>
                  </a:outerShdw>
                </a:effectLst>
                <a:latin typeface="+mn-lt"/>
                <a:ea typeface="+mn-ea"/>
                <a:cs typeface="+mn-cs"/>
              </a:rPr>
              <a:t>Cybersecurity</a:t>
            </a:r>
            <a:r>
              <a:rPr lang="en-US" sz="1800" b="1" dirty="0">
                <a:effectLst>
                  <a:outerShdw blurRad="38100" dist="38100" dir="2700000" algn="tl">
                    <a:srgbClr val="000000">
                      <a:alpha val="43137"/>
                    </a:srgbClr>
                  </a:outerShdw>
                </a:effectLst>
              </a:rPr>
              <a:t> </a:t>
            </a:r>
            <a:endParaRPr lang="en-US" dirty="0"/>
          </a:p>
        </p:txBody>
      </p:sp>
      <p:pic>
        <p:nvPicPr>
          <p:cNvPr id="9" name="Picture 8" descr="Whatcom Community College Logo" title="Whatcom Community College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799" y="1530287"/>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SF Logo" title="NSF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144894"/>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Logo">
            <a:extLst>
              <a:ext uri="{FF2B5EF4-FFF2-40B4-BE49-F238E27FC236}">
                <a16:creationId xmlns:a16="http://schemas.microsoft.com/office/drawing/2014/main" id="{24F94CF8-6ACE-0E9E-9C34-4B16B0E8DF7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3799" y="285576"/>
            <a:ext cx="4639322" cy="971686"/>
          </a:xfrm>
          <a:prstGeom prst="rect">
            <a:avLst/>
          </a:prstGeom>
        </p:spPr>
      </p:pic>
    </p:spTree>
    <p:extLst>
      <p:ext uri="{BB962C8B-B14F-4D97-AF65-F5344CB8AC3E}">
        <p14:creationId xmlns:p14="http://schemas.microsoft.com/office/powerpoint/2010/main" val="320096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4AADF146-C280-44DC-BBA0-E5F4D61C3D9D}" type="slidenum">
              <a:rPr lang="en-US" smtClean="0"/>
              <a:t>‹#›</a:t>
            </a:fld>
            <a:endParaRPr lang="en-US"/>
          </a:p>
        </p:txBody>
      </p:sp>
      <p:sp>
        <p:nvSpPr>
          <p:cNvPr id="7" name="Picture Placeholder 6"/>
          <p:cNvSpPr>
            <a:spLocks noGrp="1"/>
          </p:cNvSpPr>
          <p:nvPr>
            <p:ph type="pic" sz="quarter" idx="12"/>
          </p:nvPr>
        </p:nvSpPr>
        <p:spPr>
          <a:xfrm>
            <a:off x="6019800" y="1981200"/>
            <a:ext cx="4953000" cy="3733800"/>
          </a:xfrm>
          <a:prstGeom prst="rect">
            <a:avLst/>
          </a:prstGeom>
        </p:spPr>
        <p:txBody>
          <a:bodyPr/>
          <a:lstStyle/>
          <a:p>
            <a:r>
              <a:rPr lang="en-US"/>
              <a:t>Click icon to add picture</a:t>
            </a:r>
          </a:p>
        </p:txBody>
      </p:sp>
      <p:sp>
        <p:nvSpPr>
          <p:cNvPr id="6" name="Content Placeholder 5"/>
          <p:cNvSpPr>
            <a:spLocks noGrp="1"/>
          </p:cNvSpPr>
          <p:nvPr>
            <p:ph sz="quarter" idx="13"/>
          </p:nvPr>
        </p:nvSpPr>
        <p:spPr>
          <a:xfrm>
            <a:off x="838200" y="1981200"/>
            <a:ext cx="4953000" cy="3733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868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96400" y="457200"/>
            <a:ext cx="2590800" cy="304801"/>
          </a:xfrm>
          <a:solidFill>
            <a:schemeClr val="bg1"/>
          </a:solidFill>
        </p:spPr>
        <p:txBody>
          <a:bodyPr>
            <a:noAutofit/>
          </a:bodyPr>
          <a:lstStyle>
            <a:lvl1pPr algn="ctr" eaLnBrk="1" hangingPunct="1">
              <a:spcBef>
                <a:spcPct val="0"/>
              </a:spcBef>
              <a:buFontTx/>
              <a:buNone/>
              <a:defRPr sz="1600" b="0" baseline="0">
                <a:solidFill>
                  <a:schemeClr val="bg1"/>
                </a:solidFill>
              </a:defRPr>
            </a:lvl1pPr>
          </a:lstStyle>
          <a:p>
            <a:pPr algn="ctr" eaLnBrk="1" hangingPunct="1">
              <a:spcBef>
                <a:spcPct val="0"/>
              </a:spcBef>
              <a:buFontTx/>
              <a:buNone/>
            </a:pPr>
            <a:r>
              <a:rPr lang="en-US" altLang="en-US" sz="1800" b="1" dirty="0">
                <a:solidFill>
                  <a:srgbClr val="000000"/>
                </a:solidFill>
                <a:latin typeface="Gill Sans MT" panose="020B0502020104020203" pitchFamily="34" charset="0"/>
              </a:rPr>
              <a:t>Thank you!</a:t>
            </a:r>
          </a:p>
        </p:txBody>
      </p:sp>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9776" y="4645026"/>
            <a:ext cx="13684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989514"/>
            <a:ext cx="25654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73405" y="1782704"/>
            <a:ext cx="6022995" cy="2862322"/>
          </a:xfrm>
          <a:prstGeom prst="rect">
            <a:avLst/>
          </a:prstGeom>
          <a:solidFill>
            <a:schemeClr val="bg1"/>
          </a:solidFill>
        </p:spPr>
        <p:txBody>
          <a:bodyPr wrap="square" rtlCol="0">
            <a:spAutoFit/>
          </a:bodyPr>
          <a:lstStyle/>
          <a:p>
            <a:pPr algn="ctr"/>
            <a:r>
              <a:rPr lang="en-US" sz="1800" b="1" dirty="0">
                <a:solidFill>
                  <a:srgbClr val="000000"/>
                </a:solidFill>
                <a:effectLst/>
                <a:latin typeface="Gill Sans MT" panose="020B0502020104020203" pitchFamily="34" charset="0"/>
              </a:rPr>
              <a:t>National Cybersecurity Training &amp; Education Center</a:t>
            </a:r>
          </a:p>
          <a:p>
            <a:pPr algn="ctr"/>
            <a:r>
              <a:rPr lang="en-US" altLang="en-US" sz="1800" dirty="0">
                <a:solidFill>
                  <a:srgbClr val="000000"/>
                </a:solidFill>
                <a:latin typeface="Gill Sans MT" panose="020B0502020104020203" pitchFamily="34" charset="0"/>
              </a:rPr>
              <a:t>Is funded by a National Science Foundation Advanced Technology Education Grant and is located at Whatcom Community College</a:t>
            </a:r>
            <a:br>
              <a:rPr lang="en-US" altLang="en-US" sz="1800" dirty="0">
                <a:solidFill>
                  <a:srgbClr val="000000"/>
                </a:solidFill>
                <a:latin typeface="Gill Sans MT" panose="020B0502020104020203" pitchFamily="34" charset="0"/>
              </a:rPr>
            </a:b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237 West Kellogg Road</a:t>
            </a: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Bellingham, WA 98226</a:t>
            </a:r>
            <a:br>
              <a:rPr lang="en-US" altLang="en-US" sz="1800" dirty="0">
                <a:solidFill>
                  <a:srgbClr val="000000"/>
                </a:solidFill>
                <a:latin typeface="Gill Sans MT" panose="020B0502020104020203" pitchFamily="34" charset="0"/>
              </a:rPr>
            </a:br>
            <a:r>
              <a:rPr lang="en-US" altLang="en-US" sz="1800" dirty="0">
                <a:solidFill>
                  <a:srgbClr val="000000"/>
                </a:solidFill>
                <a:latin typeface="Gill Sans MT" panose="020B0502020104020203" pitchFamily="34" charset="0"/>
              </a:rPr>
              <a:t>T: 360.383.3176</a:t>
            </a:r>
            <a:br>
              <a:rPr lang="en-US" altLang="en-US" sz="1800" dirty="0">
                <a:solidFill>
                  <a:srgbClr val="000000"/>
                </a:solidFill>
                <a:latin typeface="Gill Sans MT" panose="020B0502020104020203" pitchFamily="34" charset="0"/>
              </a:rPr>
            </a:br>
            <a:endParaRPr lang="en-US" altLang="en-US" sz="1800" dirty="0">
              <a:solidFill>
                <a:srgbClr val="000000"/>
              </a:solidFill>
              <a:latin typeface="Gill Sans MT" panose="020B05020201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effectLst/>
                <a:latin typeface="Gill Sans MT" panose="020B0502020104020203" pitchFamily="34" charset="0"/>
                <a:hlinkClick r:id="rId4"/>
              </a:rPr>
              <a:t>https://www.ncyte.net/</a:t>
            </a:r>
            <a:r>
              <a:rPr lang="en-US" sz="1800" b="1" dirty="0">
                <a:effectLst/>
                <a:latin typeface="Gill Sans MT" panose="020B0502020104020203" pitchFamily="34" charset="0"/>
              </a:rPr>
              <a:t> </a:t>
            </a:r>
            <a:endParaRPr lang="en-US" sz="1800" dirty="0">
              <a:effectLst/>
              <a:latin typeface="Gill Sans MT" panose="020B0502020104020203" pitchFamily="34" charset="0"/>
            </a:endParaRPr>
          </a:p>
        </p:txBody>
      </p:sp>
      <p:pic>
        <p:nvPicPr>
          <p:cNvPr id="6" name="Picture 5" descr="Logo">
            <a:extLst>
              <a:ext uri="{FF2B5EF4-FFF2-40B4-BE49-F238E27FC236}">
                <a16:creationId xmlns:a16="http://schemas.microsoft.com/office/drawing/2014/main" id="{4C38B6F5-D0AA-A30E-6AD0-BC441ADAE39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41401" y="609600"/>
            <a:ext cx="4639322" cy="971686"/>
          </a:xfrm>
          <a:prstGeom prst="rect">
            <a:avLst/>
          </a:prstGeom>
        </p:spPr>
      </p:pic>
    </p:spTree>
    <p:extLst>
      <p:ext uri="{BB962C8B-B14F-4D97-AF65-F5344CB8AC3E}">
        <p14:creationId xmlns:p14="http://schemas.microsoft.com/office/powerpoint/2010/main" val="31495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380796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202970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1366ED0-090E-423F-BB70-8E07E35C53EE}" type="datetimeFigureOut">
              <a:rPr lang="en-US" smtClean="0"/>
              <a:t>2/28/2023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AADF146-C280-44DC-BBA0-E5F4D61C3D9D}" type="slidenum">
              <a:rPr lang="en-US" smtClean="0"/>
              <a:t>‹#›</a:t>
            </a:fld>
            <a:endParaRPr lang="en-US"/>
          </a:p>
        </p:txBody>
      </p:sp>
    </p:spTree>
    <p:extLst>
      <p:ext uri="{BB962C8B-B14F-4D97-AF65-F5344CB8AC3E}">
        <p14:creationId xmlns:p14="http://schemas.microsoft.com/office/powerpoint/2010/main" val="373830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00314"/>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picture of CC BY license" title="CC License"/>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10890274" y="6466312"/>
            <a:ext cx="916690" cy="323169"/>
          </a:xfrm>
          <a:prstGeom prst="rect">
            <a:avLst/>
          </a:prstGeom>
        </p:spPr>
      </p:pic>
      <p:sp>
        <p:nvSpPr>
          <p:cNvPr id="4" name="Title Placeholder 3"/>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 name="Slide Number Placeholder 9"/>
          <p:cNvSpPr>
            <a:spLocks noGrp="1"/>
          </p:cNvSpPr>
          <p:nvPr>
            <p:ph type="sldNum" sz="quarter" idx="4"/>
          </p:nvPr>
        </p:nvSpPr>
        <p:spPr>
          <a:xfrm>
            <a:off x="11577791" y="5885626"/>
            <a:ext cx="4583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DF146-C280-44DC-BBA0-E5F4D61C3D9D}" type="slidenum">
              <a:rPr lang="en-US" smtClean="0"/>
              <a:t>‹#›</a:t>
            </a:fld>
            <a:endParaRPr lang="en-US"/>
          </a:p>
        </p:txBody>
      </p:sp>
      <p:sp>
        <p:nvSpPr>
          <p:cNvPr id="11" name="TextBox 10">
            <a:extLst>
              <a:ext uri="{FF2B5EF4-FFF2-40B4-BE49-F238E27FC236}">
                <a16:creationId xmlns:a16="http://schemas.microsoft.com/office/drawing/2014/main" id="{F42403CF-55CB-593D-9946-3F3B72465AC2}"/>
              </a:ext>
            </a:extLst>
          </p:cNvPr>
          <p:cNvSpPr txBox="1"/>
          <p:nvPr userDrawn="1"/>
        </p:nvSpPr>
        <p:spPr>
          <a:xfrm>
            <a:off x="279918" y="6471693"/>
            <a:ext cx="10526379" cy="261610"/>
          </a:xfrm>
          <a:prstGeom prst="rect">
            <a:avLst/>
          </a:prstGeom>
          <a:noFill/>
        </p:spPr>
        <p:txBody>
          <a:bodyPr wrap="square" rtlCol="0">
            <a:spAutoFit/>
          </a:bodyPr>
          <a:lstStyle/>
          <a:p>
            <a:r>
              <a:rPr lang="en-US" sz="1100" b="1" dirty="0">
                <a:solidFill>
                  <a:schemeClr val="bg1"/>
                </a:solidFill>
                <a:effectLst/>
                <a:latin typeface="Calibri" panose="020F0502020204030204" pitchFamily="34" charset="0"/>
              </a:rPr>
              <a:t>Except where otherwise noted, this presentation is licensed under a </a:t>
            </a:r>
            <a:r>
              <a:rPr lang="en-US" sz="1100" b="1" u="sng" dirty="0">
                <a:solidFill>
                  <a:schemeClr val="bg1"/>
                </a:solidFill>
                <a:effectLst/>
                <a:latin typeface="Calibri" panose="020F0502020204030204" pitchFamily="34" charset="0"/>
              </a:rPr>
              <a:t>Creative Commons Attribution 4.0 International License</a:t>
            </a:r>
            <a:r>
              <a:rPr lang="en-US" sz="1100" b="1" dirty="0">
                <a:solidFill>
                  <a:schemeClr val="bg1"/>
                </a:solidFill>
                <a:effectLst/>
                <a:latin typeface="Calibri" panose="020F0502020204030204" pitchFamily="34" charset="0"/>
              </a:rPr>
              <a:t>. ©2023 </a:t>
            </a:r>
            <a:r>
              <a:rPr lang="en-US" sz="1100" b="1" u="sng" dirty="0" err="1">
                <a:solidFill>
                  <a:schemeClr val="bg1"/>
                </a:solidFill>
                <a:effectLst/>
                <a:latin typeface="Calibri" panose="020F0502020204030204" pitchFamily="34" charset="0"/>
              </a:rPr>
              <a:t>NCyTE</a:t>
            </a:r>
            <a:r>
              <a:rPr lang="en-US" sz="1100" b="1" u="sng" dirty="0">
                <a:solidFill>
                  <a:schemeClr val="bg1"/>
                </a:solidFill>
                <a:effectLst/>
                <a:latin typeface="Calibri" panose="020F0502020204030204" pitchFamily="34" charset="0"/>
              </a:rPr>
              <a:t> Center</a:t>
            </a:r>
            <a:r>
              <a:rPr lang="en-US" sz="1100" b="1" dirty="0">
                <a:solidFill>
                  <a:schemeClr val="bg1"/>
                </a:solidFill>
                <a:effectLst/>
                <a:latin typeface="Calibri" panose="020F0502020204030204" pitchFamily="34" charset="0"/>
              </a:rPr>
              <a:t>, </a:t>
            </a:r>
            <a:r>
              <a:rPr lang="en-US" sz="1100" b="1" u="sng" dirty="0">
                <a:solidFill>
                  <a:schemeClr val="bg1"/>
                </a:solidFill>
                <a:effectLst/>
                <a:latin typeface="Calibri" panose="020F0502020204030204" pitchFamily="34" charset="0"/>
              </a:rPr>
              <a:t>Whatcom Community College.</a:t>
            </a:r>
            <a:endParaRPr lang="en-UM" sz="1100" b="1" dirty="0">
              <a:solidFill>
                <a:schemeClr val="bg1"/>
              </a:solidFill>
            </a:endParaRPr>
          </a:p>
        </p:txBody>
      </p:sp>
    </p:spTree>
    <p:extLst>
      <p:ext uri="{BB962C8B-B14F-4D97-AF65-F5344CB8AC3E}">
        <p14:creationId xmlns:p14="http://schemas.microsoft.com/office/powerpoint/2010/main" val="24146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ics-cert.us-cert.gov/sites/default/files/documents/CatalogofRecommendationsVer7.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5663" y="3516877"/>
            <a:ext cx="9169401" cy="1325563"/>
          </a:xfrm>
        </p:spPr>
        <p:txBody>
          <a:bodyPr>
            <a:normAutofit fontScale="90000"/>
          </a:bodyPr>
          <a:lstStyle/>
          <a:p>
            <a:r>
              <a:rPr lang="en-US" b="1" dirty="0"/>
              <a:t>Module 8</a:t>
            </a:r>
            <a:br>
              <a:rPr lang="en-US" b="1" dirty="0"/>
            </a:br>
            <a:r>
              <a:rPr lang="en-US" b="1" dirty="0"/>
              <a:t>Remediation</a:t>
            </a:r>
            <a:endParaRPr lang="en-US" dirty="0"/>
          </a:p>
        </p:txBody>
      </p:sp>
    </p:spTree>
    <p:extLst>
      <p:ext uri="{BB962C8B-B14F-4D97-AF65-F5344CB8AC3E}">
        <p14:creationId xmlns:p14="http://schemas.microsoft.com/office/powerpoint/2010/main" val="269873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27704"/>
            <a:ext cx="10515600" cy="1006340"/>
          </a:xfrm>
        </p:spPr>
        <p:txBody>
          <a:bodyPr>
            <a:normAutofit fontScale="90000"/>
          </a:bodyPr>
          <a:lstStyle/>
          <a:p>
            <a:pPr algn="l"/>
            <a:r>
              <a:rPr lang="en-US" dirty="0"/>
              <a:t>Baking Security into the Acquisition Process</a:t>
            </a:r>
          </a:p>
        </p:txBody>
      </p:sp>
      <p:sp>
        <p:nvSpPr>
          <p:cNvPr id="2" name="Content Placeholder 1"/>
          <p:cNvSpPr>
            <a:spLocks noGrp="1"/>
          </p:cNvSpPr>
          <p:nvPr>
            <p:ph sz="half" idx="1"/>
          </p:nvPr>
        </p:nvSpPr>
        <p:spPr>
          <a:xfrm>
            <a:off x="838200" y="1825625"/>
            <a:ext cx="10515600" cy="4351338"/>
          </a:xfrm>
        </p:spPr>
        <p:txBody>
          <a:bodyPr>
            <a:normAutofit/>
          </a:bodyPr>
          <a:lstStyle/>
          <a:p>
            <a:pPr>
              <a:buFont typeface="Arial" panose="020B0604020202020204" pitchFamily="34" charset="0"/>
              <a:buChar char="•"/>
            </a:pPr>
            <a:r>
              <a:rPr lang="en-US" sz="2400" dirty="0"/>
              <a:t> Security should also be an integral part of a company’s acquisition guidelines and be included in a company’s security policies.</a:t>
            </a:r>
          </a:p>
          <a:p>
            <a:pPr>
              <a:buFont typeface="Arial" panose="020B0604020202020204" pitchFamily="34" charset="0"/>
              <a:buChar char="•"/>
            </a:pPr>
            <a:r>
              <a:rPr lang="en-US" sz="2400" i="1" dirty="0"/>
              <a:t> Cyber Security Procurement Language for Control Systems </a:t>
            </a:r>
            <a:r>
              <a:rPr lang="en-US" sz="2400" dirty="0"/>
              <a:t>— developed in March 2006 by the Procurement Project Workgroup</a:t>
            </a:r>
          </a:p>
          <a:p>
            <a:pPr>
              <a:buFont typeface="Arial" panose="020B0604020202020204" pitchFamily="34" charset="0"/>
              <a:buChar char="•"/>
            </a:pPr>
            <a:r>
              <a:rPr lang="en-US" sz="2400" dirty="0"/>
              <a:t> Established common procurement language to be used by all control system stakeholders</a:t>
            </a:r>
          </a:p>
          <a:p>
            <a:pPr>
              <a:buFont typeface="Arial" panose="020B0604020202020204" pitchFamily="34" charset="0"/>
              <a:buChar char="•"/>
            </a:pPr>
            <a:r>
              <a:rPr lang="en-US" sz="2400" dirty="0"/>
              <a:t> Provides procurement guidelines to ensure that security is integrated into control systems</a:t>
            </a:r>
          </a:p>
        </p:txBody>
      </p:sp>
    </p:spTree>
    <p:extLst>
      <p:ext uri="{BB962C8B-B14F-4D97-AF65-F5344CB8AC3E}">
        <p14:creationId xmlns:p14="http://schemas.microsoft.com/office/powerpoint/2010/main" val="153081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Security Training</a:t>
            </a:r>
          </a:p>
        </p:txBody>
      </p:sp>
      <p:sp>
        <p:nvSpPr>
          <p:cNvPr id="3" name="Content Placeholder 2"/>
          <p:cNvSpPr>
            <a:spLocks noGrp="1"/>
          </p:cNvSpPr>
          <p:nvPr>
            <p:ph idx="1"/>
          </p:nvPr>
        </p:nvSpPr>
        <p:spPr>
          <a:xfrm>
            <a:off x="838200" y="1690688"/>
            <a:ext cx="10515600" cy="4737407"/>
          </a:xfrm>
        </p:spPr>
        <p:txBody>
          <a:bodyPr>
            <a:normAutofit/>
          </a:bodyPr>
          <a:lstStyle/>
          <a:p>
            <a:pPr marL="0" indent="0">
              <a:buNone/>
            </a:pPr>
            <a:r>
              <a:rPr lang="en-US" sz="2400" dirty="0"/>
              <a:t>Two types of security training:</a:t>
            </a:r>
          </a:p>
          <a:p>
            <a:pPr lvl="1"/>
            <a:r>
              <a:rPr lang="en-US" sz="2400" dirty="0"/>
              <a:t>Role-based security training</a:t>
            </a:r>
          </a:p>
          <a:p>
            <a:pPr lvl="2"/>
            <a:r>
              <a:rPr lang="en-US" sz="2000" dirty="0"/>
              <a:t>Training personnel on their security tasks and policies associated with their job roles</a:t>
            </a:r>
          </a:p>
          <a:p>
            <a:pPr lvl="2"/>
            <a:r>
              <a:rPr lang="en-US" sz="2000" dirty="0"/>
              <a:t>Performed prior to providing access to the computer systems or whenever the job tasks are modified</a:t>
            </a:r>
          </a:p>
          <a:p>
            <a:pPr lvl="1"/>
            <a:endParaRPr lang="en-US" dirty="0"/>
          </a:p>
          <a:p>
            <a:pPr lvl="1"/>
            <a:r>
              <a:rPr lang="en-US" sz="2400" dirty="0"/>
              <a:t>Security awareness training</a:t>
            </a:r>
          </a:p>
          <a:p>
            <a:pPr lvl="2"/>
            <a:r>
              <a:rPr lang="en-US" sz="2400" dirty="0"/>
              <a:t>Training provided on a routine basis with the purpose of increasing an employee’s awareness of security threats and vulnerabilities</a:t>
            </a:r>
          </a:p>
          <a:p>
            <a:pPr lvl="2"/>
            <a:r>
              <a:rPr lang="en-US" sz="2400" dirty="0"/>
              <a:t>Performed upon hire and on a routine basis</a:t>
            </a:r>
          </a:p>
          <a:p>
            <a:pPr lvl="2"/>
            <a:r>
              <a:rPr lang="en-US" sz="2400" dirty="0"/>
              <a:t>Can also simply consist of posters, security-related “games,” monthly security tips, and emails</a:t>
            </a:r>
          </a:p>
          <a:p>
            <a:pPr lvl="2"/>
            <a:endParaRPr lang="en-US" dirty="0"/>
          </a:p>
          <a:p>
            <a:pPr lvl="1"/>
            <a:endParaRPr lang="en-US" dirty="0"/>
          </a:p>
        </p:txBody>
      </p:sp>
    </p:spTree>
    <p:extLst>
      <p:ext uri="{BB962C8B-B14F-4D97-AF65-F5344CB8AC3E}">
        <p14:creationId xmlns:p14="http://schemas.microsoft.com/office/powerpoint/2010/main" val="379806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Training “Best Practices”</a:t>
            </a:r>
          </a:p>
        </p:txBody>
      </p:sp>
      <p:sp>
        <p:nvSpPr>
          <p:cNvPr id="3" name="Content Placeholder 2"/>
          <p:cNvSpPr>
            <a:spLocks noGrp="1"/>
          </p:cNvSpPr>
          <p:nvPr>
            <p:ph idx="1"/>
          </p:nvPr>
        </p:nvSpPr>
        <p:spPr>
          <a:xfrm>
            <a:off x="838200" y="1690688"/>
            <a:ext cx="10515600" cy="4351338"/>
          </a:xfrm>
        </p:spPr>
        <p:txBody>
          <a:bodyPr/>
          <a:lstStyle/>
          <a:p>
            <a:pPr>
              <a:buFont typeface="Arial" panose="020B0604020202020204" pitchFamily="34" charset="0"/>
              <a:buChar char="•"/>
            </a:pPr>
            <a:r>
              <a:rPr lang="en-US" sz="2400" dirty="0"/>
              <a:t> Should address risks in the risk assessment</a:t>
            </a:r>
          </a:p>
          <a:p>
            <a:pPr>
              <a:buFont typeface="Arial" panose="020B0604020202020204" pitchFamily="34" charset="0"/>
              <a:buChar char="•"/>
            </a:pPr>
            <a:r>
              <a:rPr lang="en-US" sz="2400" dirty="0"/>
              <a:t> Training plans should be developed for all users (NIST SP 800-50, </a:t>
            </a:r>
            <a:r>
              <a:rPr lang="en-US" sz="2400" i="1" dirty="0"/>
              <a:t>Building an Information Technology Security Awareness and Training Program</a:t>
            </a:r>
            <a:r>
              <a:rPr lang="en-US" sz="2400" dirty="0"/>
              <a:t>)</a:t>
            </a:r>
          </a:p>
          <a:p>
            <a:pPr>
              <a:buFont typeface="Arial" panose="020B0604020202020204" pitchFamily="34" charset="0"/>
              <a:buChar char="•"/>
            </a:pPr>
            <a:r>
              <a:rPr lang="en-US" sz="2400" dirty="0"/>
              <a:t> Should be documented when provided</a:t>
            </a:r>
          </a:p>
          <a:p>
            <a:pPr>
              <a:buFont typeface="Arial" panose="020B0604020202020204" pitchFamily="34" charset="0"/>
              <a:buChar char="•"/>
            </a:pPr>
            <a:r>
              <a:rPr lang="en-US" sz="2400" dirty="0"/>
              <a:t> Users should be required to acknowledge, in writing, that they’ve received and understood the training</a:t>
            </a:r>
          </a:p>
        </p:txBody>
      </p:sp>
    </p:spTree>
    <p:extLst>
      <p:ext uri="{BB962C8B-B14F-4D97-AF65-F5344CB8AC3E}">
        <p14:creationId xmlns:p14="http://schemas.microsoft.com/office/powerpoint/2010/main" val="1053241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Remediation Strategies</a:t>
            </a:r>
          </a:p>
        </p:txBody>
      </p:sp>
      <p:sp>
        <p:nvSpPr>
          <p:cNvPr id="3" name="Content Placeholder 2"/>
          <p:cNvSpPr>
            <a:spLocks noGrp="1"/>
          </p:cNvSpPr>
          <p:nvPr>
            <p:ph sz="half" idx="1"/>
          </p:nvPr>
        </p:nvSpPr>
        <p:spPr>
          <a:xfrm>
            <a:off x="838200" y="1690688"/>
            <a:ext cx="6105526" cy="3767376"/>
          </a:xfrm>
        </p:spPr>
        <p:txBody>
          <a:bodyPr>
            <a:normAutofit/>
          </a:bodyPr>
          <a:lstStyle/>
          <a:p>
            <a:pPr marL="0" indent="0">
              <a:buNone/>
            </a:pPr>
            <a:r>
              <a:rPr lang="en-US" sz="2400" i="1" dirty="0">
                <a:hlinkClick r:id="rId3"/>
              </a:rPr>
              <a:t>Catalog of Control Systems Security: Recommendations for Standards Developers</a:t>
            </a:r>
            <a:endParaRPr lang="en-US" sz="2400" i="1" dirty="0"/>
          </a:p>
          <a:p>
            <a:pPr>
              <a:buFont typeface="Calibri" panose="020F0502020204030204" pitchFamily="34" charset="0"/>
              <a:buChar char="◦"/>
            </a:pPr>
            <a:r>
              <a:rPr lang="en-US" sz="2400" dirty="0"/>
              <a:t> Provides guidance for control systems</a:t>
            </a:r>
          </a:p>
          <a:p>
            <a:pPr>
              <a:buFont typeface="Calibri" panose="020F0502020204030204" pitchFamily="34" charset="0"/>
              <a:buChar char="◦"/>
            </a:pPr>
            <a:r>
              <a:rPr lang="en-US" sz="2400" dirty="0"/>
              <a:t> Enables a common security language across sectors</a:t>
            </a:r>
          </a:p>
          <a:p>
            <a:pPr>
              <a:buFont typeface="Calibri" panose="020F0502020204030204" pitchFamily="34" charset="0"/>
              <a:buChar char="◦"/>
            </a:pPr>
            <a:r>
              <a:rPr lang="en-US" sz="2400" dirty="0"/>
              <a:t> Recommends 250 controls</a:t>
            </a:r>
          </a:p>
        </p:txBody>
      </p:sp>
      <p:pic>
        <p:nvPicPr>
          <p:cNvPr id="6" name="Content Placeholder 5" descr="Book cover image. Decorative.">
            <a:hlinkClick r:id="rId3"/>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b="3860"/>
          <a:stretch/>
        </p:blipFill>
        <p:spPr>
          <a:xfrm>
            <a:off x="7540221" y="1633299"/>
            <a:ext cx="3959883" cy="4553189"/>
          </a:xfrm>
        </p:spPr>
      </p:pic>
    </p:spTree>
    <p:extLst>
      <p:ext uri="{BB962C8B-B14F-4D97-AF65-F5344CB8AC3E}">
        <p14:creationId xmlns:p14="http://schemas.microsoft.com/office/powerpoint/2010/main" val="351606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Remediation Techniques/Controls</a:t>
            </a:r>
          </a:p>
        </p:txBody>
      </p:sp>
      <p:sp>
        <p:nvSpPr>
          <p:cNvPr id="6" name="Content Placeholder 5"/>
          <p:cNvSpPr>
            <a:spLocks noGrp="1"/>
          </p:cNvSpPr>
          <p:nvPr>
            <p:ph sz="half" idx="1"/>
          </p:nvPr>
        </p:nvSpPr>
        <p:spPr>
          <a:xfrm>
            <a:off x="838200" y="1672765"/>
            <a:ext cx="5181600" cy="4351338"/>
          </a:xfrm>
        </p:spPr>
        <p:txBody>
          <a:bodyPr>
            <a:normAutofit/>
          </a:bodyPr>
          <a:lstStyle/>
          <a:p>
            <a:r>
              <a:rPr lang="en-US" dirty="0"/>
              <a:t>Organizational Security</a:t>
            </a:r>
          </a:p>
          <a:p>
            <a:r>
              <a:rPr lang="en-US" dirty="0"/>
              <a:t>Personnel Security</a:t>
            </a:r>
          </a:p>
          <a:p>
            <a:r>
              <a:rPr lang="en-US" dirty="0"/>
              <a:t>Physical and Environment Security</a:t>
            </a:r>
          </a:p>
          <a:p>
            <a:r>
              <a:rPr lang="en-US" dirty="0"/>
              <a:t>System and Services Acquisition</a:t>
            </a:r>
          </a:p>
          <a:p>
            <a:r>
              <a:rPr lang="en-US" dirty="0"/>
              <a:t>Configuration Management</a:t>
            </a:r>
          </a:p>
          <a:p>
            <a:r>
              <a:rPr lang="en-US" dirty="0"/>
              <a:t>Strategic Planning</a:t>
            </a:r>
          </a:p>
          <a:p>
            <a:r>
              <a:rPr lang="en-US" dirty="0"/>
              <a:t>System and Communication Protection</a:t>
            </a:r>
          </a:p>
          <a:p>
            <a:r>
              <a:rPr lang="en-US" dirty="0"/>
              <a:t>Information and Document Management</a:t>
            </a:r>
          </a:p>
          <a:p>
            <a:r>
              <a:rPr lang="en-US" dirty="0"/>
              <a:t>System Development and Maintenance</a:t>
            </a:r>
          </a:p>
          <a:p>
            <a:endParaRPr lang="en-US" dirty="0"/>
          </a:p>
          <a:p>
            <a:endParaRPr lang="en-US" dirty="0"/>
          </a:p>
        </p:txBody>
      </p:sp>
      <p:sp>
        <p:nvSpPr>
          <p:cNvPr id="8" name="Content Placeholder 7"/>
          <p:cNvSpPr>
            <a:spLocks noGrp="1"/>
          </p:cNvSpPr>
          <p:nvPr>
            <p:ph sz="half" idx="2"/>
          </p:nvPr>
        </p:nvSpPr>
        <p:spPr>
          <a:xfrm>
            <a:off x="6248400" y="1672765"/>
            <a:ext cx="5181600" cy="4351338"/>
          </a:xfrm>
        </p:spPr>
        <p:txBody>
          <a:bodyPr>
            <a:normAutofit/>
          </a:bodyPr>
          <a:lstStyle/>
          <a:p>
            <a:r>
              <a:rPr lang="en-US" dirty="0"/>
              <a:t>Security Awareness and Training</a:t>
            </a:r>
          </a:p>
          <a:p>
            <a:r>
              <a:rPr lang="en-US" dirty="0"/>
              <a:t>Incident Response</a:t>
            </a:r>
          </a:p>
          <a:p>
            <a:r>
              <a:rPr lang="en-US" dirty="0"/>
              <a:t>Media Protection</a:t>
            </a:r>
          </a:p>
          <a:p>
            <a:r>
              <a:rPr lang="en-US" dirty="0"/>
              <a:t>System and Information Integrity</a:t>
            </a:r>
          </a:p>
          <a:p>
            <a:r>
              <a:rPr lang="en-US" dirty="0"/>
              <a:t>Access Control</a:t>
            </a:r>
          </a:p>
          <a:p>
            <a:r>
              <a:rPr lang="en-US" dirty="0"/>
              <a:t>Audit and Accountability</a:t>
            </a:r>
          </a:p>
          <a:p>
            <a:r>
              <a:rPr lang="en-US" dirty="0"/>
              <a:t>Monitoring and Reviewing Control System Security Policy </a:t>
            </a:r>
          </a:p>
          <a:p>
            <a:r>
              <a:rPr lang="en-US" dirty="0"/>
              <a:t>Risk Management and Assessment</a:t>
            </a:r>
          </a:p>
          <a:p>
            <a:r>
              <a:rPr lang="en-US" dirty="0"/>
              <a:t>Security Program Management</a:t>
            </a:r>
          </a:p>
        </p:txBody>
      </p:sp>
    </p:spTree>
    <p:extLst>
      <p:ext uri="{BB962C8B-B14F-4D97-AF65-F5344CB8AC3E}">
        <p14:creationId xmlns:p14="http://schemas.microsoft.com/office/powerpoint/2010/main" val="2040142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Perimeter Controls</a:t>
            </a:r>
          </a:p>
        </p:txBody>
      </p:sp>
      <p:sp>
        <p:nvSpPr>
          <p:cNvPr id="3" name="Content Placeholder 2"/>
          <p:cNvSpPr>
            <a:spLocks noGrp="1"/>
          </p:cNvSpPr>
          <p:nvPr>
            <p:ph sz="half" idx="1"/>
          </p:nvPr>
        </p:nvSpPr>
        <p:spPr>
          <a:xfrm>
            <a:off x="838200" y="1528455"/>
            <a:ext cx="10515600" cy="4577378"/>
          </a:xfrm>
        </p:spPr>
        <p:txBody>
          <a:bodyPr>
            <a:normAutofit/>
          </a:bodyPr>
          <a:lstStyle/>
          <a:p>
            <a:pPr>
              <a:buFont typeface="Arial" panose="020B0604020202020204" pitchFamily="34" charset="0"/>
              <a:buChar char="•"/>
            </a:pPr>
            <a:r>
              <a:rPr lang="en-US" sz="2400" dirty="0"/>
              <a:t> Implementing routers, firewalls, and intrusion detection systems (IDSs) can significantly increase system security.</a:t>
            </a:r>
          </a:p>
          <a:p>
            <a:pPr>
              <a:buFont typeface="Arial" panose="020B0604020202020204" pitchFamily="34" charset="0"/>
              <a:buChar char="•"/>
            </a:pPr>
            <a:r>
              <a:rPr lang="en-US" sz="2400" dirty="0"/>
              <a:t> Boundary controls (proxies, gateways, routers, firewalls, guards, or encrypted tunnels) should be arranged in an effective security architecture. For example, routers protect firewalls, and demilitarized zones (DMZs) are used to separate internal/external network segments.</a:t>
            </a:r>
          </a:p>
          <a:p>
            <a:pPr>
              <a:buFont typeface="Arial" panose="020B0604020202020204" pitchFamily="34" charset="0"/>
              <a:buChar char="•"/>
            </a:pPr>
            <a:r>
              <a:rPr lang="en-US" sz="2400" dirty="0"/>
              <a:t>Alternate processing sites should have the same boundary protections as the primary site. </a:t>
            </a:r>
          </a:p>
          <a:p>
            <a:endParaRPr lang="en-US" dirty="0"/>
          </a:p>
        </p:txBody>
      </p:sp>
    </p:spTree>
    <p:extLst>
      <p:ext uri="{BB962C8B-B14F-4D97-AF65-F5344CB8AC3E}">
        <p14:creationId xmlns:p14="http://schemas.microsoft.com/office/powerpoint/2010/main" val="242277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145" y="467852"/>
            <a:ext cx="2261492" cy="2003885"/>
          </a:xfrm>
        </p:spPr>
        <p:txBody>
          <a:bodyPr>
            <a:normAutofit fontScale="90000"/>
          </a:bodyPr>
          <a:lstStyle/>
          <a:p>
            <a:pPr algn="l"/>
            <a:r>
              <a:rPr lang="en-US" dirty="0"/>
              <a:t>Defense in-Depth Security</a:t>
            </a:r>
          </a:p>
        </p:txBody>
      </p:sp>
      <p:sp>
        <p:nvSpPr>
          <p:cNvPr id="3" name="Content Placeholder 2"/>
          <p:cNvSpPr>
            <a:spLocks noGrp="1"/>
          </p:cNvSpPr>
          <p:nvPr>
            <p:ph sz="half" idx="1"/>
          </p:nvPr>
        </p:nvSpPr>
        <p:spPr>
          <a:xfrm>
            <a:off x="197030" y="3310757"/>
            <a:ext cx="2973721" cy="2658244"/>
          </a:xfrm>
        </p:spPr>
        <p:txBody>
          <a:bodyPr>
            <a:normAutofit/>
          </a:bodyPr>
          <a:lstStyle/>
          <a:p>
            <a:r>
              <a:rPr lang="en-US" sz="2400" dirty="0"/>
              <a:t>As a Defense-in-Depth strategy, the organization should partition the network into multiple segments based on sensitivity.</a:t>
            </a:r>
          </a:p>
          <a:p>
            <a:endParaRPr lang="en-US" dirty="0"/>
          </a:p>
        </p:txBody>
      </p:sp>
      <p:pic>
        <p:nvPicPr>
          <p:cNvPr id="5" name="Picture 4" descr="Circle of defense security"/>
          <p:cNvPicPr>
            <a:picLocks noChangeAspect="1"/>
          </p:cNvPicPr>
          <p:nvPr/>
        </p:nvPicPr>
        <p:blipFill>
          <a:blip r:embed="rId3"/>
          <a:stretch>
            <a:fillRect/>
          </a:stretch>
        </p:blipFill>
        <p:spPr>
          <a:xfrm>
            <a:off x="3492303" y="0"/>
            <a:ext cx="8404422" cy="6197601"/>
          </a:xfrm>
          <a:prstGeom prst="rect">
            <a:avLst/>
          </a:prstGeom>
        </p:spPr>
      </p:pic>
    </p:spTree>
    <p:extLst>
      <p:ext uri="{BB962C8B-B14F-4D97-AF65-F5344CB8AC3E}">
        <p14:creationId xmlns:p14="http://schemas.microsoft.com/office/powerpoint/2010/main" val="79543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Firewall Configuration </a:t>
            </a:r>
          </a:p>
        </p:txBody>
      </p:sp>
      <p:sp>
        <p:nvSpPr>
          <p:cNvPr id="6" name="Content Placeholder 5"/>
          <p:cNvSpPr>
            <a:spLocks noGrp="1"/>
          </p:cNvSpPr>
          <p:nvPr>
            <p:ph idx="1"/>
          </p:nvPr>
        </p:nvSpPr>
        <p:spPr>
          <a:xfrm>
            <a:off x="838200" y="1690688"/>
            <a:ext cx="11093245" cy="4533131"/>
          </a:xfrm>
        </p:spPr>
        <p:txBody>
          <a:bodyPr>
            <a:normAutofit lnSpcReduction="10000"/>
          </a:bodyPr>
          <a:lstStyle/>
          <a:p>
            <a:pPr>
              <a:buFont typeface="Arial" panose="020B0604020202020204" pitchFamily="34" charset="0"/>
              <a:buChar char="•"/>
            </a:pPr>
            <a:r>
              <a:rPr lang="en-US" dirty="0"/>
              <a:t> </a:t>
            </a:r>
            <a:r>
              <a:rPr lang="en-US" dirty="0" err="1"/>
              <a:t>Stateful</a:t>
            </a:r>
            <a:r>
              <a:rPr lang="en-US" dirty="0"/>
              <a:t> packet-inspecting firewalls should be employed to filter and restrict public access to the control system from the organization’s enterprise network, using a “Deny All, Grant By Exception” strategy.</a:t>
            </a:r>
          </a:p>
          <a:p>
            <a:pPr>
              <a:buFont typeface="Arial" panose="020B0604020202020204" pitchFamily="34" charset="0"/>
              <a:buChar char="•"/>
            </a:pPr>
            <a:r>
              <a:rPr lang="en-US" dirty="0"/>
              <a:t> Public access that is necessary to satisfy business requirements should be limited to read-only access and be routed through a DMZ.</a:t>
            </a:r>
          </a:p>
          <a:p>
            <a:pPr>
              <a:buFont typeface="Arial" panose="020B0604020202020204" pitchFamily="34" charset="0"/>
              <a:buChar char="•"/>
            </a:pPr>
            <a:r>
              <a:rPr lang="en-US" dirty="0"/>
              <a:t> Firewalls should block unnecessary protocols and all inbound connections, limiting outbound connections to operationally necessary messages.</a:t>
            </a:r>
          </a:p>
          <a:p>
            <a:pPr>
              <a:buFont typeface="Arial" panose="020B0604020202020204" pitchFamily="34" charset="0"/>
              <a:buChar char="•"/>
            </a:pPr>
            <a:r>
              <a:rPr lang="en-US" dirty="0"/>
              <a:t> Firewalls should be configured so that they eliminate network connections that bypass perimeter protection mechanisms.</a:t>
            </a:r>
          </a:p>
          <a:p>
            <a:pPr>
              <a:buFont typeface="Arial" panose="020B0604020202020204" pitchFamily="34" charset="0"/>
              <a:buChar char="•"/>
            </a:pPr>
            <a:r>
              <a:rPr lang="en-US" dirty="0"/>
              <a:t> Firewalls should be comprehensively tested before the system is made accessible to the outside.</a:t>
            </a:r>
          </a:p>
          <a:p>
            <a:pPr>
              <a:buFont typeface="Arial" panose="020B0604020202020204" pitchFamily="34" charset="0"/>
              <a:buChar char="•"/>
            </a:pPr>
            <a:r>
              <a:rPr lang="en-US" dirty="0"/>
              <a:t> Default passwords should be changed, strong passwords should be used and accountability maintained (unique logins among administrators).</a:t>
            </a:r>
          </a:p>
          <a:p>
            <a:pPr>
              <a:buFont typeface="Arial" panose="020B0604020202020204" pitchFamily="34" charset="0"/>
              <a:buChar char="•"/>
            </a:pPr>
            <a:r>
              <a:rPr lang="en-US" sz="2000" dirty="0"/>
              <a:t>Unidirectional Gateways (data diodes) can be used that are designed to allow data to flow only in one direction.</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04823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a:t>Routers</a:t>
            </a:r>
          </a:p>
        </p:txBody>
      </p:sp>
      <p:sp>
        <p:nvSpPr>
          <p:cNvPr id="6" name="Content Placeholder 5"/>
          <p:cNvSpPr>
            <a:spLocks noGrp="1"/>
          </p:cNvSpPr>
          <p:nvPr>
            <p:ph idx="1"/>
          </p:nvPr>
        </p:nvSpPr>
        <p:spPr>
          <a:xfrm>
            <a:off x="838200" y="1690688"/>
            <a:ext cx="10515600" cy="4297157"/>
          </a:xfrm>
        </p:spPr>
        <p:txBody>
          <a:bodyPr/>
          <a:lstStyle/>
          <a:p>
            <a:pPr marL="0" indent="0">
              <a:buNone/>
            </a:pPr>
            <a:r>
              <a:rPr lang="en-US" sz="2400" dirty="0"/>
              <a:t>Routers transfer packets to different networks but also serve as the first layer of defense at the perimeter. </a:t>
            </a:r>
          </a:p>
          <a:p>
            <a:pPr marL="0" indent="0">
              <a:buNone/>
            </a:pPr>
            <a:r>
              <a:rPr lang="en-US" sz="2400" dirty="0"/>
              <a:t>Attacks against routers in SCADA systems are becoming more common and include:</a:t>
            </a:r>
          </a:p>
          <a:p>
            <a:pPr lvl="1"/>
            <a:r>
              <a:rPr lang="en-US" sz="2000" dirty="0"/>
              <a:t>Denial-of-service (</a:t>
            </a:r>
            <a:r>
              <a:rPr lang="en-US" sz="2000" dirty="0" err="1"/>
              <a:t>DoS</a:t>
            </a:r>
            <a:r>
              <a:rPr lang="en-US" sz="2000" dirty="0"/>
              <a:t>) attacks</a:t>
            </a:r>
          </a:p>
          <a:p>
            <a:pPr lvl="1"/>
            <a:r>
              <a:rPr lang="en-US" sz="2000" dirty="0"/>
              <a:t>Use of the platform to compromise and attack other networks</a:t>
            </a:r>
          </a:p>
          <a:p>
            <a:pPr lvl="1"/>
            <a:r>
              <a:rPr lang="en-US" sz="2000" dirty="0"/>
              <a:t>Unauthorized eavesdropping on network communications</a:t>
            </a:r>
          </a:p>
          <a:p>
            <a:pPr marL="0" indent="0">
              <a:buNone/>
            </a:pPr>
            <a:r>
              <a:rPr lang="en-US" dirty="0"/>
              <a:t>Routers should be configured to block all IP subnets with whom the organization does not need to communicate (e.g., Asian subnet).</a:t>
            </a:r>
          </a:p>
        </p:txBody>
      </p:sp>
    </p:spTree>
    <p:extLst>
      <p:ext uri="{BB962C8B-B14F-4D97-AF65-F5344CB8AC3E}">
        <p14:creationId xmlns:p14="http://schemas.microsoft.com/office/powerpoint/2010/main" val="2785839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l"/>
            <a:r>
              <a:rPr lang="en-US" dirty="0"/>
              <a:t>Intrusion Detection and Prevention Systems</a:t>
            </a:r>
          </a:p>
        </p:txBody>
      </p:sp>
      <p:sp>
        <p:nvSpPr>
          <p:cNvPr id="6" name="Content Placeholder 5"/>
          <p:cNvSpPr>
            <a:spLocks noGrp="1"/>
          </p:cNvSpPr>
          <p:nvPr>
            <p:ph idx="1"/>
          </p:nvPr>
        </p:nvSpPr>
        <p:spPr>
          <a:xfrm>
            <a:off x="838200" y="1690688"/>
            <a:ext cx="10813026" cy="4766904"/>
          </a:xfrm>
        </p:spPr>
        <p:txBody>
          <a:bodyPr>
            <a:normAutofit/>
          </a:bodyPr>
          <a:lstStyle/>
          <a:p>
            <a:pPr>
              <a:buFont typeface="Arial" panose="020B0604020202020204" pitchFamily="34" charset="0"/>
              <a:buChar char="•"/>
            </a:pPr>
            <a:r>
              <a:rPr lang="en-US" dirty="0"/>
              <a:t> Intrusion Detection Systems (IDSs) monitor network- and host-based traffic, matching network packets to known attack “signatures” (signature-based IDS) or anomalous behavior (anomaly-based ID), such as protocols or traffic that deviate from an established baseline. IDSs then issue alerts but do not take defensive action.</a:t>
            </a:r>
          </a:p>
          <a:p>
            <a:pPr>
              <a:buFont typeface="Arial" panose="020B0604020202020204" pitchFamily="34" charset="0"/>
              <a:buChar char="•"/>
            </a:pPr>
            <a:r>
              <a:rPr lang="en-US" dirty="0"/>
              <a:t> Intrusion Prevention Systems (IPSs) are designed to take action once an attack is detected (e.g., blocking the IP at the firewall). </a:t>
            </a:r>
          </a:p>
          <a:p>
            <a:pPr>
              <a:buFont typeface="Arial" panose="020B0604020202020204" pitchFamily="34" charset="0"/>
              <a:buChar char="•"/>
            </a:pPr>
            <a:r>
              <a:rPr lang="en-US" dirty="0"/>
              <a:t> SCADA-aware IDSs support pattern-matching to SCADA-specific protocols and systems (e.g., Modbus) and operate passively, which lessens risk to availability.</a:t>
            </a:r>
          </a:p>
          <a:p>
            <a:pPr>
              <a:buFont typeface="Arial" panose="020B0604020202020204" pitchFamily="34" charset="0"/>
              <a:buChar char="•"/>
            </a:pPr>
            <a:r>
              <a:rPr lang="en-US" dirty="0"/>
              <a:t> SCADA-aware IPS systems are usually best deployed at the perimeter, due to their active nature.</a:t>
            </a:r>
          </a:p>
          <a:p>
            <a:pPr>
              <a:buFont typeface="Arial" panose="020B0604020202020204" pitchFamily="34" charset="0"/>
              <a:buChar char="•"/>
            </a:pPr>
            <a:r>
              <a:rPr lang="en-US" dirty="0"/>
              <a:t> IDS/IPS systems, if not “tuned” properly, generate an enormous amount of false positives (false alarms). Tuning these out can result, however, in missing key indicators of an attack.</a:t>
            </a:r>
          </a:p>
          <a:p>
            <a:pPr marL="0" indent="0">
              <a:buNone/>
            </a:pPr>
            <a:endParaRPr lang="en-US" dirty="0"/>
          </a:p>
        </p:txBody>
      </p:sp>
    </p:spTree>
    <p:extLst>
      <p:ext uri="{BB962C8B-B14F-4D97-AF65-F5344CB8AC3E}">
        <p14:creationId xmlns:p14="http://schemas.microsoft.com/office/powerpoint/2010/main" val="326327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338"/>
            <a:ext cx="10515600" cy="1325563"/>
          </a:xfrm>
        </p:spPr>
        <p:txBody>
          <a:bodyPr/>
          <a:lstStyle/>
          <a:p>
            <a:pPr algn="l"/>
            <a:r>
              <a:rPr lang="en-US" dirty="0"/>
              <a:t>Lesson Objectives</a:t>
            </a:r>
          </a:p>
        </p:txBody>
      </p:sp>
      <p:sp>
        <p:nvSpPr>
          <p:cNvPr id="3" name="Content Placeholder 2"/>
          <p:cNvSpPr>
            <a:spLocks noGrp="1"/>
          </p:cNvSpPr>
          <p:nvPr>
            <p:ph idx="1"/>
          </p:nvPr>
        </p:nvSpPr>
        <p:spPr>
          <a:xfrm>
            <a:off x="838200" y="1273629"/>
            <a:ext cx="10515600" cy="5038682"/>
          </a:xfrm>
        </p:spPr>
        <p:txBody>
          <a:bodyPr>
            <a:noAutofit/>
          </a:bodyPr>
          <a:lstStyle/>
          <a:p>
            <a:pPr marL="0" indent="0">
              <a:buNone/>
            </a:pPr>
            <a:r>
              <a:rPr lang="en-US" dirty="0"/>
              <a:t> 8.1 Describe how risk management techniques control risk.</a:t>
            </a:r>
          </a:p>
          <a:p>
            <a:pPr marL="0" indent="0">
              <a:buNone/>
            </a:pPr>
            <a:r>
              <a:rPr lang="en-US" dirty="0"/>
              <a:t>8.2 Identify the types of security policies and how these relate to remediation. </a:t>
            </a:r>
          </a:p>
          <a:p>
            <a:pPr marL="0" indent="0">
              <a:buNone/>
            </a:pPr>
            <a:r>
              <a:rPr lang="en-US" dirty="0"/>
              <a:t>8.3 Describe how awareness and training can provide increased security. </a:t>
            </a:r>
          </a:p>
          <a:p>
            <a:pPr marL="0" indent="0">
              <a:buNone/>
            </a:pPr>
            <a:r>
              <a:rPr lang="en-US" dirty="0"/>
              <a:t>8.4 Identify remediation techniques in an ICS network, including routers, firewall technology, and tools for configuring firewalls and routers.</a:t>
            </a:r>
          </a:p>
          <a:p>
            <a:pPr marL="0" indent="0">
              <a:buNone/>
            </a:pPr>
            <a:r>
              <a:rPr lang="en-US" dirty="0"/>
              <a:t>8.5 Describe intrusion detection and prevention systems and web-filtering technologies.</a:t>
            </a:r>
          </a:p>
          <a:p>
            <a:pPr marL="0" indent="0">
              <a:buNone/>
            </a:pPr>
            <a:r>
              <a:rPr lang="en-US" dirty="0"/>
              <a:t>8.6 Explain the importance of digitally signed code for pushes of firmware and other updates to automated devices. (Hands-On Activity)</a:t>
            </a:r>
          </a:p>
          <a:p>
            <a:pPr marL="0" indent="0">
              <a:buNone/>
            </a:pPr>
            <a:r>
              <a:rPr lang="en-US" sz="1800" dirty="0">
                <a:effectLst/>
                <a:latin typeface="Times New Roman" panose="02020603050405020304" pitchFamily="18" charset="0"/>
                <a:ea typeface="Times New Roman" panose="02020603050405020304" pitchFamily="18" charset="0"/>
              </a:rPr>
              <a:t>8.7 Demonstrate the ability to evaluate and assess vulnerabilities in ICS networks. (Team Activity)</a:t>
            </a:r>
            <a:endParaRPr lang="en-US" dirty="0"/>
          </a:p>
          <a:p>
            <a:pPr marL="0" indent="0">
              <a:buNone/>
            </a:pPr>
            <a:r>
              <a:rPr lang="en-US" dirty="0"/>
              <a:t>8.8 Explain and make recommendations for remediation strategies in an ICS network. (Team Activity)</a:t>
            </a:r>
          </a:p>
          <a:p>
            <a:pPr marL="0" indent="0">
              <a:buNone/>
            </a:pPr>
            <a:r>
              <a:rPr lang="en-US" dirty="0"/>
              <a:t>8.9 Describe the hazards (do and don’ts) of the corporate network process vs. ICS network process.</a:t>
            </a:r>
          </a:p>
        </p:txBody>
      </p:sp>
    </p:spTree>
    <p:extLst>
      <p:ext uri="{BB962C8B-B14F-4D97-AF65-F5344CB8AC3E}">
        <p14:creationId xmlns:p14="http://schemas.microsoft.com/office/powerpoint/2010/main" val="1848149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Content Filtering</a:t>
            </a:r>
          </a:p>
        </p:txBody>
      </p:sp>
      <p:sp>
        <p:nvSpPr>
          <p:cNvPr id="3" name="Content Placeholder 2"/>
          <p:cNvSpPr>
            <a:spLocks noGrp="1"/>
          </p:cNvSpPr>
          <p:nvPr>
            <p:ph idx="1"/>
          </p:nvPr>
        </p:nvSpPr>
        <p:spPr>
          <a:xfrm>
            <a:off x="838199" y="1690688"/>
            <a:ext cx="10768781" cy="4931338"/>
          </a:xfrm>
        </p:spPr>
        <p:txBody>
          <a:bodyPr/>
          <a:lstStyle/>
          <a:p>
            <a:r>
              <a:rPr lang="en-US" sz="2400" dirty="0"/>
              <a:t>Application layer content filtering inspects deep into network packets to filter based on specific protocols traffic from one IP address to another, even limiting specific protocols to only performing certain functions at a device.</a:t>
            </a:r>
          </a:p>
          <a:p>
            <a:r>
              <a:rPr lang="en-US" sz="2400" dirty="0"/>
              <a:t>Web-filtering devices can filter access to and from approved sites:</a:t>
            </a:r>
          </a:p>
          <a:p>
            <a:pPr lvl="1"/>
            <a:r>
              <a:rPr lang="en-US" sz="2000" dirty="0"/>
              <a:t>“</a:t>
            </a:r>
            <a:r>
              <a:rPr lang="en-US" sz="2400" dirty="0"/>
              <a:t>Whitelist” approach — only authorized sites can be accessed</a:t>
            </a:r>
          </a:p>
          <a:p>
            <a:pPr lvl="1"/>
            <a:r>
              <a:rPr lang="en-US" sz="2400" dirty="0"/>
              <a:t>“Blacklist” approach — all sites except those that are blacklisted can be accessed</a:t>
            </a:r>
          </a:p>
          <a:p>
            <a:pPr lvl="1"/>
            <a:r>
              <a:rPr lang="en-US" sz="2400" dirty="0"/>
              <a:t>Best practice typically recommends that both be implemented.</a:t>
            </a:r>
          </a:p>
        </p:txBody>
      </p:sp>
    </p:spTree>
    <p:extLst>
      <p:ext uri="{BB962C8B-B14F-4D97-AF65-F5344CB8AC3E}">
        <p14:creationId xmlns:p14="http://schemas.microsoft.com/office/powerpoint/2010/main" val="27505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Cryptographic Controls ― Confidentiality</a:t>
            </a:r>
          </a:p>
        </p:txBody>
      </p:sp>
      <p:sp>
        <p:nvSpPr>
          <p:cNvPr id="3" name="Content Placeholder 2"/>
          <p:cNvSpPr>
            <a:spLocks noGrp="1"/>
          </p:cNvSpPr>
          <p:nvPr>
            <p:ph idx="1"/>
          </p:nvPr>
        </p:nvSpPr>
        <p:spPr>
          <a:xfrm>
            <a:off x="838200" y="1611570"/>
            <a:ext cx="10515600" cy="4351338"/>
          </a:xfrm>
        </p:spPr>
        <p:txBody>
          <a:bodyPr/>
          <a:lstStyle/>
          <a:p>
            <a:pPr marL="0" indent="0">
              <a:buNone/>
            </a:pPr>
            <a:r>
              <a:rPr lang="en-US" sz="2400" dirty="0"/>
              <a:t>Control system design should support message confidentiality wherever possible. However, the use of encryption should be carefully considered due to the latency that cryptography introduces into the system.  Too, failure of the cryptographic mechanism should not result in a denial-of-service.</a:t>
            </a:r>
          </a:p>
          <a:p>
            <a:pPr marL="0" indent="0">
              <a:buNone/>
            </a:pPr>
            <a:endParaRPr lang="en-US" sz="2400" dirty="0"/>
          </a:p>
          <a:p>
            <a:pPr marL="0" indent="0">
              <a:buNone/>
            </a:pPr>
            <a:r>
              <a:rPr lang="en-US" sz="2400" dirty="0"/>
              <a:t>Remote access sessions should be encrypted using algorithms approved by </a:t>
            </a:r>
            <a:r>
              <a:rPr lang="en-US" sz="2400" i="1" dirty="0"/>
              <a:t>Federal Information Processing Standards (FIPS) Publication 140-3</a:t>
            </a:r>
            <a:r>
              <a:rPr lang="en-US" sz="2400" dirty="0"/>
              <a:t>.</a:t>
            </a:r>
          </a:p>
          <a:p>
            <a:endParaRPr lang="en-US" dirty="0"/>
          </a:p>
        </p:txBody>
      </p:sp>
    </p:spTree>
    <p:extLst>
      <p:ext uri="{BB962C8B-B14F-4D97-AF65-F5344CB8AC3E}">
        <p14:creationId xmlns:p14="http://schemas.microsoft.com/office/powerpoint/2010/main" val="2186042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Cryptographic Controls — Authentication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 Many ICS networks are limited in their ability to authenticate communications between devices, leaving them vulnerable to session hijacking, injection attacks, and Man-in-the-Middle attacks.  </a:t>
            </a:r>
          </a:p>
          <a:p>
            <a:pPr>
              <a:buFont typeface="Arial" panose="020B0604020202020204" pitchFamily="34" charset="0"/>
              <a:buChar char="•"/>
            </a:pPr>
            <a:r>
              <a:rPr lang="en-US" sz="2400" dirty="0"/>
              <a:t> Cryptography (digital signatures) can be used to provide message authentication between two devices.</a:t>
            </a:r>
          </a:p>
          <a:p>
            <a:pPr>
              <a:buFont typeface="Arial" panose="020B0604020202020204" pitchFamily="34" charset="0"/>
              <a:buChar char="•"/>
            </a:pPr>
            <a:r>
              <a:rPr lang="en-US" sz="2400" dirty="0"/>
              <a:t> Where authentication cannot be provided, due to an unacceptable deterioration in performance, compensating controls such as auditing, segmentation, etc., should be implemented.</a:t>
            </a:r>
          </a:p>
          <a:p>
            <a:pPr>
              <a:buFont typeface="Arial" panose="020B0604020202020204" pitchFamily="34" charset="0"/>
              <a:buChar char="•"/>
            </a:pPr>
            <a:r>
              <a:rPr lang="en-US" sz="2400" dirty="0"/>
              <a:t> Where critical systems are receiving firmware updates, these updates should be digitally signed to authenticate the origin of the update.</a:t>
            </a:r>
          </a:p>
          <a:p>
            <a:endParaRPr lang="en-US" dirty="0"/>
          </a:p>
        </p:txBody>
      </p:sp>
    </p:spTree>
    <p:extLst>
      <p:ext uri="{BB962C8B-B14F-4D97-AF65-F5344CB8AC3E}">
        <p14:creationId xmlns:p14="http://schemas.microsoft.com/office/powerpoint/2010/main" val="538406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Business Network vs. ICS Network</a:t>
            </a:r>
          </a:p>
        </p:txBody>
      </p:sp>
      <p:sp>
        <p:nvSpPr>
          <p:cNvPr id="3" name="Content Placeholder 2"/>
          <p:cNvSpPr>
            <a:spLocks noGrp="1"/>
          </p:cNvSpPr>
          <p:nvPr>
            <p:ph idx="1"/>
          </p:nvPr>
        </p:nvSpPr>
        <p:spPr/>
        <p:txBody>
          <a:bodyPr/>
          <a:lstStyle/>
          <a:p>
            <a:pPr marL="0" indent="0">
              <a:buNone/>
            </a:pPr>
            <a:r>
              <a:rPr lang="en-US" sz="2800" dirty="0"/>
              <a:t>While business networks and ICS networks use many of the same communications protocols and media, they serve significantly different purposes.</a:t>
            </a:r>
          </a:p>
          <a:p>
            <a:pPr lvl="1"/>
            <a:r>
              <a:rPr lang="en-US" sz="2400" dirty="0"/>
              <a:t>In an ICS network, availability is given priority over confidentiality or authentication. Protocols and technologies provide greater bandwidth and reduce latency.</a:t>
            </a:r>
          </a:p>
          <a:p>
            <a:pPr lvl="1"/>
            <a:r>
              <a:rPr lang="en-US" sz="2400" dirty="0"/>
              <a:t>In a business network, confidentiality is prioritized to protect company-proprietary information or customer data.</a:t>
            </a:r>
          </a:p>
        </p:txBody>
      </p:sp>
    </p:spTree>
    <p:extLst>
      <p:ext uri="{BB962C8B-B14F-4D97-AF65-F5344CB8AC3E}">
        <p14:creationId xmlns:p14="http://schemas.microsoft.com/office/powerpoint/2010/main" val="220456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Last Slide</a:t>
            </a:r>
          </a:p>
        </p:txBody>
      </p:sp>
    </p:spTree>
    <p:extLst>
      <p:ext uri="{BB962C8B-B14F-4D97-AF65-F5344CB8AC3E}">
        <p14:creationId xmlns:p14="http://schemas.microsoft.com/office/powerpoint/2010/main" val="13046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Controlling Risk</a:t>
            </a:r>
          </a:p>
        </p:txBody>
      </p:sp>
      <p:sp>
        <p:nvSpPr>
          <p:cNvPr id="3" name="Content Placeholder 2"/>
          <p:cNvSpPr>
            <a:spLocks noGrp="1"/>
          </p:cNvSpPr>
          <p:nvPr>
            <p:ph idx="1"/>
          </p:nvPr>
        </p:nvSpPr>
        <p:spPr>
          <a:xfrm>
            <a:off x="838200" y="1528456"/>
            <a:ext cx="10515600" cy="5032375"/>
          </a:xfrm>
        </p:spPr>
        <p:txBody>
          <a:bodyPr>
            <a:normAutofit/>
          </a:bodyPr>
          <a:lstStyle/>
          <a:p>
            <a:pPr marL="0" indent="0">
              <a:buNone/>
            </a:pPr>
            <a:r>
              <a:rPr lang="en-US" sz="2400" dirty="0"/>
              <a:t>There are four methods for controlling security risk:</a:t>
            </a:r>
          </a:p>
          <a:p>
            <a:pPr lvl="1"/>
            <a:r>
              <a:rPr lang="en-US" sz="2000" dirty="0"/>
              <a:t>Avoidance</a:t>
            </a:r>
          </a:p>
          <a:p>
            <a:pPr lvl="1"/>
            <a:r>
              <a:rPr lang="en-US" sz="2000" dirty="0"/>
              <a:t>Mitigation</a:t>
            </a:r>
          </a:p>
          <a:p>
            <a:pPr lvl="1"/>
            <a:r>
              <a:rPr lang="en-US" sz="2000" dirty="0"/>
              <a:t>Transference</a:t>
            </a:r>
          </a:p>
          <a:p>
            <a:pPr lvl="1"/>
            <a:r>
              <a:rPr lang="en-US" sz="2000" dirty="0"/>
              <a:t>Acceptance</a:t>
            </a:r>
          </a:p>
          <a:p>
            <a:pPr lvl="1"/>
            <a:endParaRPr lang="en-US" sz="2000" dirty="0"/>
          </a:p>
          <a:p>
            <a:pPr marL="0" lvl="1" indent="0">
              <a:buNone/>
            </a:pPr>
            <a:r>
              <a:rPr lang="en-US" sz="2400" dirty="0"/>
              <a:t>These work by either eliminating or diminishing the likelihood that the negative event will occur, or by eliminating or diminishing the impact of its occurrence on the system.</a:t>
            </a:r>
          </a:p>
          <a:p>
            <a:pPr marL="0" lvl="1" indent="0">
              <a:buNone/>
            </a:pPr>
            <a:endParaRPr lang="en-US" sz="2400" dirty="0"/>
          </a:p>
          <a:p>
            <a:pPr marL="0" lvl="1" indent="0">
              <a:buNone/>
            </a:pPr>
            <a:r>
              <a:rPr lang="en-US" sz="2400" dirty="0"/>
              <a:t>Risk management decisions are generally framed by the cost to control the risks versus the cost of the negative event. Such decision are driven by the company’s </a:t>
            </a:r>
            <a:r>
              <a:rPr lang="en-US" sz="2400" i="1" dirty="0"/>
              <a:t>tolerance</a:t>
            </a:r>
            <a:r>
              <a:rPr lang="en-US" sz="2400" dirty="0"/>
              <a:t> for </a:t>
            </a:r>
            <a:r>
              <a:rPr lang="en-US" sz="2400" i="1" dirty="0"/>
              <a:t>residual risk </a:t>
            </a:r>
            <a:r>
              <a:rPr lang="en-US" sz="2400" dirty="0"/>
              <a:t>(the risk left over after controls are applied).</a:t>
            </a:r>
          </a:p>
        </p:txBody>
      </p:sp>
    </p:spTree>
    <p:extLst>
      <p:ext uri="{BB962C8B-B14F-4D97-AF65-F5344CB8AC3E}">
        <p14:creationId xmlns:p14="http://schemas.microsoft.com/office/powerpoint/2010/main" val="380549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Controlling Risk ― Avoidance</a:t>
            </a:r>
          </a:p>
        </p:txBody>
      </p:sp>
      <p:sp>
        <p:nvSpPr>
          <p:cNvPr id="3" name="Content Placeholder 2"/>
          <p:cNvSpPr>
            <a:spLocks noGrp="1"/>
          </p:cNvSpPr>
          <p:nvPr>
            <p:ph idx="1"/>
          </p:nvPr>
        </p:nvSpPr>
        <p:spPr/>
        <p:txBody>
          <a:bodyPr/>
          <a:lstStyle/>
          <a:p>
            <a:pPr marL="0" indent="0">
              <a:buNone/>
            </a:pPr>
            <a:r>
              <a:rPr lang="en-US" sz="2400" dirty="0"/>
              <a:t>Avoidance seeks to completely </a:t>
            </a:r>
            <a:r>
              <a:rPr lang="en-US" sz="2400" u="sng" dirty="0"/>
              <a:t>eliminate the likelihood</a:t>
            </a:r>
            <a:r>
              <a:rPr lang="en-US" sz="2400" dirty="0"/>
              <a:t> of the risk occurring, possibly through not performing the activity that carries the risk.</a:t>
            </a:r>
          </a:p>
          <a:p>
            <a:pPr marL="0" indent="0">
              <a:buNone/>
            </a:pPr>
            <a:r>
              <a:rPr lang="en-US" sz="2400" dirty="0"/>
              <a:t>Avoidance is not always feasible to implement, as it also will eliminate the functionality of the device.</a:t>
            </a:r>
          </a:p>
          <a:p>
            <a:pPr marL="0" indent="0">
              <a:buNone/>
            </a:pPr>
            <a:endParaRPr lang="en-US" sz="2400" dirty="0"/>
          </a:p>
          <a:p>
            <a:pPr marL="0" indent="0">
              <a:buNone/>
            </a:pPr>
            <a:r>
              <a:rPr lang="en-US" sz="2400" b="1" dirty="0"/>
              <a:t>Can you think of an example in which avoidance can be applied?</a:t>
            </a:r>
          </a:p>
        </p:txBody>
      </p:sp>
    </p:spTree>
    <p:extLst>
      <p:ext uri="{BB962C8B-B14F-4D97-AF65-F5344CB8AC3E}">
        <p14:creationId xmlns:p14="http://schemas.microsoft.com/office/powerpoint/2010/main" val="356546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Controlling Risk ― Mitigation</a:t>
            </a:r>
          </a:p>
        </p:txBody>
      </p:sp>
      <p:sp>
        <p:nvSpPr>
          <p:cNvPr id="3" name="Content Placeholder 2"/>
          <p:cNvSpPr>
            <a:spLocks noGrp="1"/>
          </p:cNvSpPr>
          <p:nvPr>
            <p:ph idx="1"/>
          </p:nvPr>
        </p:nvSpPr>
        <p:spPr/>
        <p:txBody>
          <a:bodyPr/>
          <a:lstStyle/>
          <a:p>
            <a:pPr marL="0" indent="0">
              <a:buNone/>
            </a:pPr>
            <a:r>
              <a:rPr lang="en-US" sz="2400" dirty="0"/>
              <a:t>Mitigation seeks to manage risk by implementing “countermeasures,” or security controls, that reduce either the likelihood of the risk occurring or the impact if the event occurs.</a:t>
            </a:r>
          </a:p>
          <a:p>
            <a:pPr marL="0" indent="0">
              <a:buNone/>
            </a:pPr>
            <a:r>
              <a:rPr lang="en-US" sz="2400" dirty="0"/>
              <a:t>Mitigation does not, however, reduce either to a zero probability of occurrence. </a:t>
            </a:r>
          </a:p>
          <a:p>
            <a:pPr marL="0" indent="0">
              <a:buNone/>
            </a:pPr>
            <a:endParaRPr lang="en-US" sz="2400" dirty="0"/>
          </a:p>
          <a:p>
            <a:pPr marL="0" indent="0">
              <a:buNone/>
            </a:pPr>
            <a:r>
              <a:rPr lang="en-US" sz="2400" b="1" dirty="0"/>
              <a:t>Can you think of an example in which risk mitigation is applied?</a:t>
            </a:r>
          </a:p>
        </p:txBody>
      </p:sp>
    </p:spTree>
    <p:extLst>
      <p:ext uri="{BB962C8B-B14F-4D97-AF65-F5344CB8AC3E}">
        <p14:creationId xmlns:p14="http://schemas.microsoft.com/office/powerpoint/2010/main" val="171733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Controlling Risk ― Transference</a:t>
            </a:r>
          </a:p>
        </p:txBody>
      </p:sp>
      <p:sp>
        <p:nvSpPr>
          <p:cNvPr id="3" name="Content Placeholder 2"/>
          <p:cNvSpPr>
            <a:spLocks noGrp="1"/>
          </p:cNvSpPr>
          <p:nvPr>
            <p:ph idx="1"/>
          </p:nvPr>
        </p:nvSpPr>
        <p:spPr/>
        <p:txBody>
          <a:bodyPr/>
          <a:lstStyle/>
          <a:p>
            <a:pPr marL="0" indent="0">
              <a:buNone/>
            </a:pPr>
            <a:r>
              <a:rPr lang="en-US" sz="2400" dirty="0"/>
              <a:t>Transference seeks to manage risk by shifting the responsibility for the risk to another entity. </a:t>
            </a:r>
          </a:p>
          <a:p>
            <a:pPr marL="0" indent="0">
              <a:buNone/>
            </a:pPr>
            <a:r>
              <a:rPr lang="en-US" sz="2400" dirty="0"/>
              <a:t>Transference does not reduce the likelihood, but it can reduce the impact.</a:t>
            </a:r>
          </a:p>
          <a:p>
            <a:pPr marL="0" indent="0">
              <a:buNone/>
            </a:pPr>
            <a:endParaRPr lang="en-US" sz="2400" b="1" dirty="0"/>
          </a:p>
          <a:p>
            <a:pPr marL="0" indent="0">
              <a:buNone/>
            </a:pPr>
            <a:endParaRPr lang="en-US" sz="2400" b="1" dirty="0"/>
          </a:p>
          <a:p>
            <a:pPr marL="0" indent="0">
              <a:buNone/>
            </a:pPr>
            <a:r>
              <a:rPr lang="en-US" sz="2400" b="1" dirty="0"/>
              <a:t>Can you think of an example in which transference is used?</a:t>
            </a:r>
          </a:p>
        </p:txBody>
      </p:sp>
    </p:spTree>
    <p:extLst>
      <p:ext uri="{BB962C8B-B14F-4D97-AF65-F5344CB8AC3E}">
        <p14:creationId xmlns:p14="http://schemas.microsoft.com/office/powerpoint/2010/main" val="2671456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Controlling Risk — Acceptance</a:t>
            </a:r>
          </a:p>
        </p:txBody>
      </p:sp>
      <p:sp>
        <p:nvSpPr>
          <p:cNvPr id="3" name="Content Placeholder 2"/>
          <p:cNvSpPr>
            <a:spLocks noGrp="1"/>
          </p:cNvSpPr>
          <p:nvPr>
            <p:ph idx="1"/>
          </p:nvPr>
        </p:nvSpPr>
        <p:spPr/>
        <p:txBody>
          <a:bodyPr>
            <a:normAutofit/>
          </a:bodyPr>
          <a:lstStyle/>
          <a:p>
            <a:pPr marL="0" indent="0">
              <a:buNone/>
            </a:pPr>
            <a:r>
              <a:rPr lang="en-US" sz="2400" dirty="0"/>
              <a:t>Risk acceptance is simply choosing to do nothing to manage the risk, reducing neither the likelihood nor the impact.</a:t>
            </a:r>
          </a:p>
          <a:p>
            <a:pPr marL="0" indent="0">
              <a:buNone/>
            </a:pPr>
            <a:r>
              <a:rPr lang="en-US" sz="2400" dirty="0"/>
              <a:t>Risk acceptance is usually a cost-based decision, made because a cost-benefit analysis has shown that it would cost more to implement security controls to control the risk than it would to do nothing and let the negative event occur.</a:t>
            </a:r>
          </a:p>
          <a:p>
            <a:pPr marL="0" indent="0">
              <a:buNone/>
            </a:pPr>
            <a:endParaRPr lang="en-US" sz="2400" b="1" dirty="0"/>
          </a:p>
          <a:p>
            <a:pPr marL="0" indent="0">
              <a:buNone/>
            </a:pPr>
            <a:r>
              <a:rPr lang="en-US" sz="2400" b="1" dirty="0"/>
              <a:t>Can you think of an example in which it would be okay to accept the risk?</a:t>
            </a:r>
          </a:p>
        </p:txBody>
      </p:sp>
    </p:spTree>
    <p:extLst>
      <p:ext uri="{BB962C8B-B14F-4D97-AF65-F5344CB8AC3E}">
        <p14:creationId xmlns:p14="http://schemas.microsoft.com/office/powerpoint/2010/main" val="340140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Security Policies</a:t>
            </a:r>
          </a:p>
        </p:txBody>
      </p:sp>
      <p:sp>
        <p:nvSpPr>
          <p:cNvPr id="3" name="Content Placeholder 2"/>
          <p:cNvSpPr>
            <a:spLocks noGrp="1"/>
          </p:cNvSpPr>
          <p:nvPr>
            <p:ph idx="1"/>
          </p:nvPr>
        </p:nvSpPr>
        <p:spPr/>
        <p:txBody>
          <a:bodyPr>
            <a:normAutofit/>
          </a:bodyPr>
          <a:lstStyle/>
          <a:p>
            <a:pPr marL="0" indent="0">
              <a:buNone/>
            </a:pPr>
            <a:r>
              <a:rPr lang="en-US" dirty="0"/>
              <a:t>Security policies and audits are part of a risk management program.</a:t>
            </a:r>
          </a:p>
          <a:p>
            <a:pPr marL="0" indent="0">
              <a:buNone/>
            </a:pPr>
            <a:r>
              <a:rPr lang="en-US" dirty="0"/>
              <a:t>Security policies are high-level statements governing a company’s desired security posture and behavior expectations. They should also be developed to manage risks identified in a risk assessment.</a:t>
            </a:r>
          </a:p>
          <a:p>
            <a:pPr marL="0" indent="0">
              <a:buNone/>
            </a:pPr>
            <a:r>
              <a:rPr lang="en-US" dirty="0"/>
              <a:t>Three types of security policies:</a:t>
            </a:r>
          </a:p>
          <a:p>
            <a:pPr lvl="2"/>
            <a:r>
              <a:rPr lang="en-US" sz="2000" dirty="0"/>
              <a:t>Regulatory (e.g., HIPAA)</a:t>
            </a:r>
          </a:p>
          <a:p>
            <a:pPr lvl="2"/>
            <a:r>
              <a:rPr lang="en-US" sz="2000" dirty="0"/>
              <a:t>Advisory (e.g., Acceptable Use Policy)</a:t>
            </a:r>
          </a:p>
          <a:p>
            <a:pPr lvl="2"/>
            <a:r>
              <a:rPr lang="en-US" sz="2000" dirty="0"/>
              <a:t>Informative (e.g., informing of an HR process)</a:t>
            </a:r>
          </a:p>
          <a:p>
            <a:pPr marL="0" indent="0">
              <a:buNone/>
            </a:pPr>
            <a:r>
              <a:rPr lang="en-US" dirty="0"/>
              <a:t>Audits should be routinely performed as an oversight activity, to ensure that personnel and processes are compliant with policy.</a:t>
            </a:r>
          </a:p>
        </p:txBody>
      </p:sp>
    </p:spTree>
    <p:extLst>
      <p:ext uri="{BB962C8B-B14F-4D97-AF65-F5344CB8AC3E}">
        <p14:creationId xmlns:p14="http://schemas.microsoft.com/office/powerpoint/2010/main" val="4265211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427704"/>
            <a:ext cx="10515600" cy="1006340"/>
          </a:xfrm>
        </p:spPr>
        <p:txBody>
          <a:bodyPr>
            <a:normAutofit/>
          </a:bodyPr>
          <a:lstStyle/>
          <a:p>
            <a:pPr algn="l"/>
            <a:r>
              <a:rPr lang="en-US" dirty="0"/>
              <a:t>Secure Coding</a:t>
            </a:r>
          </a:p>
        </p:txBody>
      </p:sp>
      <p:sp>
        <p:nvSpPr>
          <p:cNvPr id="2" name="Content Placeholder 1"/>
          <p:cNvSpPr>
            <a:spLocks noGrp="1"/>
          </p:cNvSpPr>
          <p:nvPr>
            <p:ph sz="half" idx="1"/>
          </p:nvPr>
        </p:nvSpPr>
        <p:spPr>
          <a:xfrm>
            <a:off x="838200" y="1825625"/>
            <a:ext cx="10515600" cy="4351338"/>
          </a:xfrm>
        </p:spPr>
        <p:txBody>
          <a:bodyPr>
            <a:normAutofit lnSpcReduction="10000"/>
          </a:bodyPr>
          <a:lstStyle/>
          <a:p>
            <a:pPr>
              <a:buFont typeface="Arial" panose="020B0604020202020204" pitchFamily="34" charset="0"/>
              <a:buChar char="•"/>
            </a:pPr>
            <a:r>
              <a:rPr lang="en-US" sz="2400" dirty="0"/>
              <a:t>  Many ICS systems  will have in-house software developers to develop in-house programs.  In these instances the company should develop policies and procedures to ensure that secure code development practices are followed. These best-practices include:</a:t>
            </a:r>
          </a:p>
          <a:p>
            <a:pPr>
              <a:buFont typeface="Arial" panose="020B0604020202020204" pitchFamily="34" charset="0"/>
              <a:buChar char="•"/>
            </a:pPr>
            <a:r>
              <a:rPr lang="en-US" sz="2400" dirty="0"/>
              <a:t>Ensuring a software development life cycle (SDLC) includes security from initiation through each phase of development.</a:t>
            </a:r>
          </a:p>
          <a:p>
            <a:pPr>
              <a:buFont typeface="Arial" panose="020B0604020202020204" pitchFamily="34" charset="0"/>
              <a:buChar char="•"/>
            </a:pPr>
            <a:r>
              <a:rPr lang="en-US" sz="2400" dirty="0"/>
              <a:t>Incorporating security reviews in each of the processes.</a:t>
            </a:r>
          </a:p>
          <a:p>
            <a:pPr>
              <a:buFont typeface="Arial" panose="020B0604020202020204" pitchFamily="34" charset="0"/>
              <a:buChar char="•"/>
            </a:pPr>
            <a:r>
              <a:rPr lang="en-US" sz="2400" dirty="0"/>
              <a:t>Testing and reviewing code for compliance to company standards and to detect security vulnerabilities in the code. </a:t>
            </a:r>
          </a:p>
          <a:p>
            <a:pPr>
              <a:buFont typeface="Arial" panose="020B0604020202020204" pitchFamily="34" charset="0"/>
              <a:buChar char="•"/>
            </a:pPr>
            <a:r>
              <a:rPr lang="en-US" sz="2400" dirty="0"/>
              <a:t>When these services are procured from vendors, contracts should be written to hold them to the same standards.</a:t>
            </a:r>
          </a:p>
          <a:p>
            <a:pPr marL="201168" lvl="1" indent="0">
              <a:buNone/>
            </a:pPr>
            <a:endParaRPr lang="en-US" sz="2200" dirty="0"/>
          </a:p>
        </p:txBody>
      </p:sp>
    </p:spTree>
    <p:extLst>
      <p:ext uri="{BB962C8B-B14F-4D97-AF65-F5344CB8AC3E}">
        <p14:creationId xmlns:p14="http://schemas.microsoft.com/office/powerpoint/2010/main" val="3530298164"/>
      </p:ext>
    </p:extLst>
  </p:cSld>
  <p:clrMapOvr>
    <a:masterClrMapping/>
  </p:clrMapOvr>
</p:sld>
</file>

<file path=ppt/theme/theme1.xml><?xml version="1.0" encoding="utf-8"?>
<a:theme xmlns:a="http://schemas.openxmlformats.org/drawingml/2006/main" name="Body Slide">
  <a:themeElements>
    <a:clrScheme name="Custom 7">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ccessible Template" id="{C92156AA-0F2C-40B6-83ED-081237E4FE5D}" vid="{0A133036-C022-4ED0-BCFE-87B85206C7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Accessible Template</Template>
  <TotalTime>9127</TotalTime>
  <Words>3490</Words>
  <Application>Microsoft Office PowerPoint</Application>
  <PresentationFormat>Widescreen</PresentationFormat>
  <Paragraphs>231</Paragraphs>
  <Slides>24</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Fd171</vt:lpstr>
      <vt:lpstr>Gill Sans MT</vt:lpstr>
      <vt:lpstr>Times New Roman</vt:lpstr>
      <vt:lpstr>Body Slide</vt:lpstr>
      <vt:lpstr>Module 8 Remediation</vt:lpstr>
      <vt:lpstr>Lesson Objectives</vt:lpstr>
      <vt:lpstr>Controlling Risk</vt:lpstr>
      <vt:lpstr>Controlling Risk ― Avoidance</vt:lpstr>
      <vt:lpstr>Controlling Risk ― Mitigation</vt:lpstr>
      <vt:lpstr>Controlling Risk ― Transference</vt:lpstr>
      <vt:lpstr>Controlling Risk — Acceptance</vt:lpstr>
      <vt:lpstr>Security Policies</vt:lpstr>
      <vt:lpstr>Secure Coding</vt:lpstr>
      <vt:lpstr>Baking Security into the Acquisition Process</vt:lpstr>
      <vt:lpstr>Security Training</vt:lpstr>
      <vt:lpstr>Training “Best Practices”</vt:lpstr>
      <vt:lpstr>Remediation Strategies</vt:lpstr>
      <vt:lpstr>Remediation Techniques/Controls</vt:lpstr>
      <vt:lpstr>Perimeter Controls</vt:lpstr>
      <vt:lpstr>Defense in-Depth Security</vt:lpstr>
      <vt:lpstr>Firewall Configuration </vt:lpstr>
      <vt:lpstr>Routers</vt:lpstr>
      <vt:lpstr>Intrusion Detection and Prevention Systems</vt:lpstr>
      <vt:lpstr>Content Filtering</vt:lpstr>
      <vt:lpstr>Cryptographic Controls ― Confidentiality</vt:lpstr>
      <vt:lpstr>Cryptographic Controls — Authentication</vt:lpstr>
      <vt:lpstr>Business Network vs. ICS Network</vt:lpstr>
      <vt:lpstr>Last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Infrastructure Security</dc:title>
  <dc:creator>Margaret Leary</dc:creator>
  <cp:lastModifiedBy>Rowena McKernan</cp:lastModifiedBy>
  <cp:revision>293</cp:revision>
  <dcterms:created xsi:type="dcterms:W3CDTF">2016-09-18T19:49:58Z</dcterms:created>
  <dcterms:modified xsi:type="dcterms:W3CDTF">2023-02-28T20:23:49Z</dcterms:modified>
</cp:coreProperties>
</file>