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Gill Sans" panose="020B0604020202020204" charset="0"/>
      <p:regular r:id="rId25"/>
      <p:bold r:id="rId26"/>
    </p:embeddedFont>
    <p:embeddedFont>
      <p:font typeface="Gill Sans MT" panose="020B05020201040202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tdTHwAr10Ip++uzNe+q5ZFGX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isa.gov/sites/default/files/publications/Infrastructure-Resilience%20Planning-Framework-%28IRPF%29%29.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complete text of the seven core tenets of the NIPP is as follows: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1. Risk should be identified and managed in a coordinated and comprehensive way across the critical infrastructure community to enable the effective allocation of security and resilience resources.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Collaboratively managing risk requires sharing information (including smart practices), promoting more efficient and effective use of resources, and minimizing duplication of effort. It enables the development and execution of more comprehensive measures to secure against, disrupt, and prepare for threats; mitigate vulnerabilities; and reduce consequences across the Nation. To ensure a comprehensive approach to risk management, the critical infrastructure community considers strategies to achieve risk mitigation, as well as other ways to address risk, including acceptance, avoidance, or transference.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2. Understanding and addressing risks from cross-sector dependencies and interdependencies is essential to enhancing critical infrastructure security and resilience.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way infrastructure sectors interact, including through reliance on shared information and communications technologies (e.g., cloud services), shapes how the Nation’s critical infrastructure partners should collectively manage risk. For example, all critical infrastructure sectors rely on functions provided by energy, communications, transportation, and water systems, among others. In addition, interdependencies flow both ways, as with the dependence of energy and communications systems on each other and on other functions. It is important for the critical infrastructure community to understand and appropriately account for dependencies and interdependencies when managing risk.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3. Gaining knowledge of infrastructure risk and interdependencies requires information sharing across the critical infrastructure community.</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Through their operations and perspectives, stakeholders across the critical infrastructure community possess and produce diverse information useful to the enhancement of critical infrastructure security and resilience. Sharing and jointly planning based on this information is imperative to comprehensively address critical infrastructure security and resilience in an environment of increasing interconnectedness. For that to happen, appropriate legal protections, trusted relationships, enabling technologies, and consistent processes must be in place.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a:t>
            </a:r>
            <a:endParaRPr/>
          </a:p>
        </p:txBody>
      </p:sp>
      <p:sp>
        <p:nvSpPr>
          <p:cNvPr id="124" name="Google Shape;12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complete text of the seven core tenets of the NIPP is as follows (continued):</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4. The partnership approach to critical infrastructure security and resilience recognizes the unique perspectives and comparative advantages of the diverse critical infrastructure community.</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public-private partnership is central to maintaining critical infrastructure security and resilience. A well-functioning partnership depends on a set of attributes, including trust; a defined purpose for its activities; clearly articulated goals; measurable progress and outcomes to guide shared activities; leadership involvement; clear and frequent communication; and flexibility and adaptability. All levels of government and the private and nonprofit sectors bring unique expertise, capabilities, and core competencies to the national effort. Recognizing the value of different perspectives helps the partnership more distinctly understand challenges and solutions related to critical infrastructure security and resilience.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5. Regional and SLTT partnerships are crucial to developing shared perspectives on gaps and actions to improve critical infrastructure security and resilience.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National Plan emphasizes partnering across institutions and geographic boundaries to achieve security and resilience. Risks often have local consequences, making it essential to execute initiatives on a regional scale in a way that complements and operationalizes the national effort. This requires locally based public, private, and nonprofit organizations to provide their perspectives in the assessment of risk and mitigation strategies. Local partnerships throughout the country augment the efforts of existing partnerships at the national level and are essential to a true national effort to strengthen security and resilience.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6. Infrastructure critical to the United States transcends national boundaries, requiring cross-border collaboration, mutual assistance, and other cooperative agreements.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United States benefits from and depends upon a global network of infrastructure that enables the Nation’s security and way of life. The distributed nature and interconnectedness of these assets, systems, and networks create a complex environment in which the risks the Nation faces are not distinctly contained within its borders. This is increasingly the case as services provided by critical infrastructure are often dependent on information gathered, stored, or processed in highly distributed locations. It is imperative that the government, private sector, and international partners work together. This includes collaborating to fully understand supply chain vulnerabilities and implement coordinated, and not competing, global security and resilience measures. The National Plan is focused on domestic efforts in critical infrastructure security and resilience, while recognizing the international aspects of the national approach.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7. Security and resilience should be considered during the design of assets, systems, and networks.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As critical infrastructure is built and refreshed, those involved in making design decisions, including those related to control systems, should consider the most effective and efficient ways to identify, deter, detect, disrupt, and prepare for threats and hazards; mitigate vulnerabilities; and minimize consequences. This includes considering infrastructure resilience principles.</a:t>
            </a:r>
            <a:endParaRPr/>
          </a:p>
          <a:p>
            <a:pPr marL="0" lvl="0" indent="0" algn="l" rtl="0">
              <a:spcBef>
                <a:spcPts val="0"/>
              </a:spcBef>
              <a:spcAft>
                <a:spcPts val="0"/>
              </a:spcAft>
              <a:buNone/>
            </a:pPr>
            <a:endParaRPr/>
          </a:p>
        </p:txBody>
      </p:sp>
      <p:sp>
        <p:nvSpPr>
          <p:cNvPr id="131" name="Google Shape;13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Available at: </a:t>
            </a:r>
            <a:r>
              <a:rPr lang="en-US" sz="1800">
                <a:latin typeface="Calibri"/>
                <a:ea typeface="Calibri"/>
                <a:cs typeface="Calibri"/>
                <a:sym typeface="Calibri"/>
              </a:rPr>
              <a:t>Cybersecurity and Infrastructure Security Agency (CISA). “Infrastructure Resilience Planning Framework (IRPF), Version 1.1.”  November 2022. Available at: </a:t>
            </a: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https://www.cisa.gov/sites/default/files/publications/Infrastructure-Resilience%20Planning-Framework-%28IRPF%29%29.pdf</a:t>
            </a:r>
            <a:r>
              <a:rPr lang="en-US" sz="1800">
                <a:latin typeface="Calibri"/>
                <a:ea typeface="Calibri"/>
                <a:cs typeface="Calibri"/>
                <a:sym typeface="Calibri"/>
              </a:rPr>
              <a:t> .</a:t>
            </a:r>
            <a:endParaRPr/>
          </a:p>
        </p:txBody>
      </p:sp>
      <p:sp>
        <p:nvSpPr>
          <p:cNvPr id="138" name="Google Shape;13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From the NIPP.  The National Council of ISACs is located at https://www.nationalisacs.org/ </a:t>
            </a:r>
            <a:endParaRPr/>
          </a:p>
        </p:txBody>
      </p:sp>
      <p:sp>
        <p:nvSpPr>
          <p:cNvPr id="145" name="Google Shape;14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 </a:t>
            </a:r>
            <a:r>
              <a:rPr lang="en-US" b="0"/>
              <a:t>Source: https://www.dhs.gov/hsin-critical-infrastructure</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152" name="Google Shape;15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Daily Operations Report: Daily report that provides updates on ongoing CISA operations.</a:t>
            </a:r>
            <a:endParaRPr/>
          </a:p>
          <a:p>
            <a:pPr marL="0" lvl="0" indent="0" algn="l" rtl="0">
              <a:spcBef>
                <a:spcPts val="0"/>
              </a:spcBef>
              <a:spcAft>
                <a:spcPts val="0"/>
              </a:spcAft>
              <a:buNone/>
            </a:pPr>
            <a:r>
              <a:rPr lang="en-US" b="1"/>
              <a:t>Awareness Message: </a:t>
            </a:r>
            <a:r>
              <a:rPr lang="en-US" b="0"/>
              <a:t>Event-driven report that signals to partners that CISA is interested in the event.</a:t>
            </a:r>
            <a:endParaRPr/>
          </a:p>
          <a:p>
            <a:pPr marL="0" lvl="0" indent="0" algn="l" rtl="0">
              <a:spcBef>
                <a:spcPts val="0"/>
              </a:spcBef>
              <a:spcAft>
                <a:spcPts val="0"/>
              </a:spcAft>
              <a:buNone/>
            </a:pPr>
            <a:r>
              <a:rPr lang="en-US" b="1"/>
              <a:t>Situation Report: </a:t>
            </a:r>
            <a:r>
              <a:rPr lang="en-US" b="0"/>
              <a:t>Event-driven report that details ongoing physical communications, or cyber event/incident (hurricane, etc.). </a:t>
            </a:r>
            <a:endParaRPr/>
          </a:p>
          <a:p>
            <a:pPr marL="0" lvl="0" indent="0" algn="l" rtl="0">
              <a:spcBef>
                <a:spcPts val="0"/>
              </a:spcBef>
              <a:spcAft>
                <a:spcPts val="0"/>
              </a:spcAft>
              <a:buNone/>
            </a:pPr>
            <a:r>
              <a:rPr lang="en-US" b="1"/>
              <a:t>Ransomware Reporting Summary:  </a:t>
            </a:r>
            <a:r>
              <a:rPr lang="en-US" b="0"/>
              <a:t>Daily report that lists ransomware attacks with which CISA has an interest.</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 </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159" name="Google Shape;15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Image Source: </a:t>
            </a:r>
            <a:r>
              <a:rPr lang="en-US" sz="1200">
                <a:solidFill>
                  <a:schemeClr val="dk1"/>
                </a:solidFill>
                <a:latin typeface="Calibri"/>
                <a:ea typeface="Calibri"/>
                <a:cs typeface="Calibri"/>
                <a:sym typeface="Calibri"/>
              </a:rPr>
              <a:t>“President Barack Obama tours the National Cybersecurity and Communications Integration Center in Arlington, Virginia.” by Pete Souza. January 13, 2015.  Public Domain.</a:t>
            </a:r>
            <a:endParaRPr/>
          </a:p>
          <a:p>
            <a:pPr marL="0" lvl="0" indent="0" algn="l" rtl="0">
              <a:spcBef>
                <a:spcPts val="0"/>
              </a:spcBef>
              <a:spcAft>
                <a:spcPts val="0"/>
              </a:spcAft>
              <a:buNone/>
            </a:pPr>
            <a:r>
              <a:rPr lang="en-US" sz="1200"/>
              <a:t>Retrieved https://www.whitehouse.gov/blog/2015/01/14/securing-our-cyberspace-president-obamas-new-steps-strengthen-americas-cybersecurity </a:t>
            </a:r>
            <a:endParaRPr/>
          </a:p>
        </p:txBody>
      </p:sp>
      <p:sp>
        <p:nvSpPr>
          <p:cNvPr id="166" name="Google Shape;16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Note to instructors: Students should review the document </a:t>
            </a:r>
            <a:r>
              <a:rPr lang="en-US" i="1"/>
              <a:t>NIPP 2013: Partnering for Critical Infrastructure Security and Resilience</a:t>
            </a:r>
            <a:r>
              <a:rPr lang="en-US"/>
              <a:t>. (See Required Reading section for this lesson.)</a:t>
            </a:r>
            <a:endParaRPr/>
          </a:p>
          <a:p>
            <a:pPr marL="0" lvl="0" indent="0" algn="l" rtl="0">
              <a:spcBef>
                <a:spcPts val="0"/>
              </a:spcBef>
              <a:spcAft>
                <a:spcPts val="0"/>
              </a:spcAft>
              <a:buNone/>
            </a:pPr>
            <a:endParaRPr/>
          </a:p>
        </p:txBody>
      </p:sp>
      <p:sp>
        <p:nvSpPr>
          <p:cNvPr id="73" name="Google Shape;7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Note:  This document still servers as the current plan and has not been updated subsequent to 2013 at the time of this writing (2023). </a:t>
            </a:r>
            <a:endParaRPr/>
          </a:p>
        </p:txBody>
      </p:sp>
      <p:sp>
        <p:nvSpPr>
          <p:cNvPr id="80" name="Google Shape;8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From the NIPP</a:t>
            </a:r>
            <a:endParaRPr/>
          </a:p>
        </p:txBody>
      </p:sp>
      <p:sp>
        <p:nvSpPr>
          <p:cNvPr id="87" name="Google Shape;8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From the NIPP</a:t>
            </a:r>
            <a:endParaRPr/>
          </a:p>
        </p:txBody>
      </p:sp>
      <p:sp>
        <p:nvSpPr>
          <p:cNvPr id="94" name="Google Shape;9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From the NIPP</a:t>
            </a:r>
            <a:endParaRPr/>
          </a:p>
        </p:txBody>
      </p:sp>
      <p:sp>
        <p:nvSpPr>
          <p:cNvPr id="101" name="Google Shape;10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From the NIPP</a:t>
            </a:r>
            <a:endParaRPr/>
          </a:p>
        </p:txBody>
      </p:sp>
      <p:sp>
        <p:nvSpPr>
          <p:cNvPr id="108" name="Google Shape;10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From the NIPP. This illustrates the partnership structure of the 16 sectors and designated agency lead coordinators.</a:t>
            </a:r>
            <a:endParaRPr/>
          </a:p>
          <a:p>
            <a:pPr marL="0" lvl="0" indent="0" algn="l" rtl="0">
              <a:spcBef>
                <a:spcPts val="0"/>
              </a:spcBef>
              <a:spcAft>
                <a:spcPts val="0"/>
              </a:spcAft>
              <a:buNone/>
            </a:pPr>
            <a:endParaRPr/>
          </a:p>
          <a:p>
            <a:pPr marL="0" lvl="0" indent="0" algn="l" rtl="0">
              <a:spcBef>
                <a:spcPts val="0"/>
              </a:spcBef>
              <a:spcAft>
                <a:spcPts val="0"/>
              </a:spcAft>
              <a:buNone/>
            </a:pPr>
            <a:r>
              <a:rPr lang="en-US"/>
              <a:t>Image Attribution:</a:t>
            </a:r>
            <a:endParaRPr/>
          </a:p>
          <a:p>
            <a:pPr marL="0" marR="0" lvl="0" indent="0" algn="l" rtl="0">
              <a:lnSpc>
                <a:spcPct val="100000"/>
              </a:lnSpc>
              <a:spcBef>
                <a:spcPts val="0"/>
              </a:spcBef>
              <a:spcAft>
                <a:spcPts val="0"/>
              </a:spcAft>
              <a:buClr>
                <a:schemeClr val="dk1"/>
              </a:buClr>
              <a:buSzPts val="1200"/>
              <a:buFont typeface="Calibri"/>
              <a:buNone/>
            </a:pPr>
            <a:r>
              <a:rPr lang="en-US"/>
              <a:t>Dept. of Homeland Security. United States. “Table 1 – Sector and Cross-Sector Coordinating Structures”. </a:t>
            </a:r>
            <a:r>
              <a:rPr lang="en-US" i="1"/>
              <a:t>NIPP 2013: Partnering for Critical Infrastructure Security and Resilience</a:t>
            </a:r>
            <a:r>
              <a:rPr lang="en-US" i="0"/>
              <a:t>. pp. 11. &lt;</a:t>
            </a:r>
            <a:r>
              <a:rPr lang="en-US"/>
              <a:t>https://www.dhs.gov/sites/default/files/publications/National-Infrastructure-Protection-Plan-2013-508.pdf&gt;. </a:t>
            </a:r>
            <a:endParaRPr i="1"/>
          </a:p>
          <a:p>
            <a:pPr marL="0" lvl="0" indent="0" algn="l" rtl="0">
              <a:spcBef>
                <a:spcPts val="0"/>
              </a:spcBef>
              <a:spcAft>
                <a:spcPts val="0"/>
              </a:spcAft>
              <a:buNone/>
            </a:pPr>
            <a:r>
              <a:rPr lang="en-US"/>
              <a:t> </a:t>
            </a:r>
            <a:endParaRPr/>
          </a:p>
        </p:txBody>
      </p:sp>
      <p:sp>
        <p:nvSpPr>
          <p:cNvPr id="115" name="Google Shape;11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hyperlink" Target="https://www.ncyte.net/"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Layout">
  <p:cSld name="Title Layout">
    <p:spTree>
      <p:nvGrpSpPr>
        <p:cNvPr id="1" name="Shape 20"/>
        <p:cNvGrpSpPr/>
        <p:nvPr/>
      </p:nvGrpSpPr>
      <p:grpSpPr>
        <a:xfrm>
          <a:off x="0" y="0"/>
          <a:ext cx="0" cy="0"/>
          <a:chOff x="0" y="0"/>
          <a:chExt cx="0" cy="0"/>
        </a:xfrm>
      </p:grpSpPr>
      <p:sp>
        <p:nvSpPr>
          <p:cNvPr id="21" name="Google Shape;21;p20"/>
          <p:cNvSpPr txBox="1">
            <a:spLocks noGrp="1"/>
          </p:cNvSpPr>
          <p:nvPr>
            <p:ph type="title"/>
          </p:nvPr>
        </p:nvSpPr>
        <p:spPr>
          <a:xfrm>
            <a:off x="2438399" y="3531626"/>
            <a:ext cx="9169401" cy="1325563"/>
          </a:xfrm>
          <a:prstGeom prst="rect">
            <a:avLst/>
          </a:prstGeom>
          <a:noFill/>
          <a:ln>
            <a:noFill/>
          </a:ln>
        </p:spPr>
        <p:txBody>
          <a:bodyPr spcFirstLastPara="1" wrap="square" lIns="91425" tIns="45700" rIns="91425" bIns="45700" anchor="ctr" anchorCtr="0">
            <a:normAutofit/>
          </a:bodyPr>
          <a:lstStyle>
            <a:lvl1pPr lvl="0" algn="ctr">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11577791" y="5885626"/>
            <a:ext cx="4583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0"/>
          <p:cNvSpPr txBox="1"/>
          <p:nvPr/>
        </p:nvSpPr>
        <p:spPr>
          <a:xfrm>
            <a:off x="2438399" y="2490699"/>
            <a:ext cx="9169401" cy="83099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4800" b="1" i="0">
                <a:solidFill>
                  <a:schemeClr val="dk1"/>
                </a:solidFill>
                <a:latin typeface="Calibri"/>
                <a:ea typeface="Calibri"/>
                <a:cs typeface="Calibri"/>
                <a:sym typeface="Calibri"/>
              </a:rPr>
              <a:t>Critical</a:t>
            </a:r>
            <a:r>
              <a:rPr lang="en-US" sz="1800" b="1" i="0">
                <a:solidFill>
                  <a:schemeClr val="dk1"/>
                </a:solidFill>
                <a:latin typeface="Calibri"/>
                <a:ea typeface="Calibri"/>
                <a:cs typeface="Calibri"/>
                <a:sym typeface="Calibri"/>
              </a:rPr>
              <a:t> </a:t>
            </a:r>
            <a:r>
              <a:rPr lang="en-US" sz="4800" b="1" i="0">
                <a:solidFill>
                  <a:schemeClr val="dk1"/>
                </a:solidFill>
                <a:latin typeface="Calibri"/>
                <a:ea typeface="Calibri"/>
                <a:cs typeface="Calibri"/>
                <a:sym typeface="Calibri"/>
              </a:rPr>
              <a:t>Infrastructure</a:t>
            </a:r>
            <a:r>
              <a:rPr lang="en-US" sz="1800" b="1" i="0">
                <a:solidFill>
                  <a:schemeClr val="dk1"/>
                </a:solidFill>
                <a:latin typeface="Calibri"/>
                <a:ea typeface="Calibri"/>
                <a:cs typeface="Calibri"/>
                <a:sym typeface="Calibri"/>
              </a:rPr>
              <a:t> </a:t>
            </a:r>
            <a:r>
              <a:rPr lang="en-US" sz="4800" b="1" i="0">
                <a:solidFill>
                  <a:schemeClr val="dk1"/>
                </a:solidFill>
                <a:latin typeface="Calibri"/>
                <a:ea typeface="Calibri"/>
                <a:cs typeface="Calibri"/>
                <a:sym typeface="Calibri"/>
              </a:rPr>
              <a:t>Cybersecurity</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25" name="Google Shape;25;p20" descr="Whatcom Community College Logo" title="Whatcom Community College Logo"/>
          <p:cNvPicPr preferRelativeResize="0"/>
          <p:nvPr/>
        </p:nvPicPr>
        <p:blipFill rotWithShape="1">
          <a:blip r:embed="rId2">
            <a:alphaModFix/>
          </a:blip>
          <a:srcRect/>
          <a:stretch/>
        </p:blipFill>
        <p:spPr>
          <a:xfrm>
            <a:off x="473799" y="1530287"/>
            <a:ext cx="2565400" cy="687387"/>
          </a:xfrm>
          <a:prstGeom prst="rect">
            <a:avLst/>
          </a:prstGeom>
          <a:noFill/>
          <a:ln>
            <a:noFill/>
          </a:ln>
        </p:spPr>
      </p:pic>
      <p:pic>
        <p:nvPicPr>
          <p:cNvPr id="26" name="Google Shape;26;p20" descr="NSF Logo" title="NSF Logo"/>
          <p:cNvPicPr preferRelativeResize="0"/>
          <p:nvPr/>
        </p:nvPicPr>
        <p:blipFill rotWithShape="1">
          <a:blip r:embed="rId3">
            <a:alphaModFix/>
          </a:blip>
          <a:srcRect/>
          <a:stretch/>
        </p:blipFill>
        <p:spPr>
          <a:xfrm>
            <a:off x="10515600" y="144894"/>
            <a:ext cx="1368425" cy="1374775"/>
          </a:xfrm>
          <a:prstGeom prst="rect">
            <a:avLst/>
          </a:prstGeom>
          <a:noFill/>
          <a:ln>
            <a:noFill/>
          </a:ln>
        </p:spPr>
      </p:pic>
      <p:pic>
        <p:nvPicPr>
          <p:cNvPr id="3" name="Picture 2" descr="Logo">
            <a:extLst>
              <a:ext uri="{FF2B5EF4-FFF2-40B4-BE49-F238E27FC236}">
                <a16:creationId xmlns:a16="http://schemas.microsoft.com/office/drawing/2014/main" id="{3A72DB87-7F44-C8D7-1966-5DFFC39D4E0F}"/>
              </a:ext>
            </a:extLst>
          </p:cNvPr>
          <p:cNvPicPr>
            <a:picLocks noChangeAspect="1"/>
          </p:cNvPicPr>
          <p:nvPr userDrawn="1"/>
        </p:nvPicPr>
        <p:blipFill>
          <a:blip r:embed="rId4"/>
          <a:stretch>
            <a:fillRect/>
          </a:stretch>
        </p:blipFill>
        <p:spPr>
          <a:xfrm>
            <a:off x="473799" y="285576"/>
            <a:ext cx="4639322" cy="97168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30" name="Google Shape;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21"/>
          <p:cNvSpPr txBox="1">
            <a:spLocks noGrp="1"/>
          </p:cNvSpPr>
          <p:nvPr>
            <p:ph type="sldNum" idx="12"/>
          </p:nvPr>
        </p:nvSpPr>
        <p:spPr>
          <a:xfrm>
            <a:off x="11577791" y="5885626"/>
            <a:ext cx="4583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36" name="Google Shape;36;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37" name="Google Shape;3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22"/>
          <p:cNvSpPr txBox="1">
            <a:spLocks noGrp="1"/>
          </p:cNvSpPr>
          <p:nvPr>
            <p:ph type="sldNum" idx="12"/>
          </p:nvPr>
        </p:nvSpPr>
        <p:spPr>
          <a:xfrm>
            <a:off x="11577791" y="5885626"/>
            <a:ext cx="4583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st Slide">
  <p:cSld name="Last Slide">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9296400" y="457200"/>
            <a:ext cx="2590800" cy="304801"/>
          </a:xfrm>
          <a:prstGeom prst="rect">
            <a:avLst/>
          </a:prstGeom>
          <a:solidFill>
            <a:schemeClr val="lt1"/>
          </a:solidFill>
          <a:ln>
            <a:noFill/>
          </a:ln>
        </p:spPr>
        <p:txBody>
          <a:bodyPr spcFirstLastPara="1" wrap="square" lIns="91425" tIns="45700" rIns="91425" bIns="45700" anchor="ctr" anchorCtr="0">
            <a:noAutofit/>
          </a:bodyPr>
          <a:lstStyle>
            <a:lvl1pPr lvl="0" algn="ctr">
              <a:lnSpc>
                <a:spcPct val="85000"/>
              </a:lnSpc>
              <a:spcBef>
                <a:spcPts val="0"/>
              </a:spcBef>
              <a:spcAft>
                <a:spcPts val="0"/>
              </a:spcAft>
              <a:buClr>
                <a:schemeClr val="lt1"/>
              </a:buClr>
              <a:buSzPts val="1600"/>
              <a:buFont typeface="Calibri"/>
              <a:buNone/>
              <a:defRPr sz="16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2" name="Google Shape;42;p23"/>
          <p:cNvPicPr preferRelativeResize="0"/>
          <p:nvPr/>
        </p:nvPicPr>
        <p:blipFill rotWithShape="1">
          <a:blip r:embed="rId2">
            <a:alphaModFix/>
          </a:blip>
          <a:srcRect/>
          <a:stretch/>
        </p:blipFill>
        <p:spPr>
          <a:xfrm>
            <a:off x="7089776" y="4645026"/>
            <a:ext cx="1368425" cy="1374775"/>
          </a:xfrm>
          <a:prstGeom prst="rect">
            <a:avLst/>
          </a:prstGeom>
          <a:noFill/>
          <a:ln>
            <a:noFill/>
          </a:ln>
        </p:spPr>
      </p:pic>
      <p:pic>
        <p:nvPicPr>
          <p:cNvPr id="43" name="Google Shape;43;p23"/>
          <p:cNvPicPr preferRelativeResize="0"/>
          <p:nvPr/>
        </p:nvPicPr>
        <p:blipFill rotWithShape="1">
          <a:blip r:embed="rId3">
            <a:alphaModFix/>
          </a:blip>
          <a:srcRect/>
          <a:stretch/>
        </p:blipFill>
        <p:spPr>
          <a:xfrm>
            <a:off x="3505200" y="4989514"/>
            <a:ext cx="2565400" cy="687387"/>
          </a:xfrm>
          <a:prstGeom prst="rect">
            <a:avLst/>
          </a:prstGeom>
          <a:noFill/>
          <a:ln>
            <a:noFill/>
          </a:ln>
        </p:spPr>
      </p:pic>
      <p:sp>
        <p:nvSpPr>
          <p:cNvPr id="44" name="Google Shape;44;p23"/>
          <p:cNvSpPr txBox="1"/>
          <p:nvPr/>
        </p:nvSpPr>
        <p:spPr>
          <a:xfrm>
            <a:off x="3484562" y="1796761"/>
            <a:ext cx="5933758" cy="286228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rgbClr val="000000"/>
                </a:solidFill>
                <a:effectLst/>
                <a:latin typeface="Gill Sans MT" panose="020B0502020104020203" pitchFamily="34" charset="0"/>
              </a:rPr>
              <a:t>National Cybersecurity Training &amp; Education Center</a:t>
            </a:r>
          </a:p>
          <a:p>
            <a:pPr marL="0" marR="0" lvl="0" indent="0" algn="ctr" rtl="0">
              <a:spcBef>
                <a:spcPts val="0"/>
              </a:spcBef>
              <a:spcAft>
                <a:spcPts val="0"/>
              </a:spcAft>
              <a:buNone/>
            </a:pPr>
            <a:r>
              <a:rPr lang="en-US" sz="1800" dirty="0">
                <a:solidFill>
                  <a:srgbClr val="000000"/>
                </a:solidFill>
                <a:latin typeface="Gill Sans"/>
                <a:ea typeface="Gill Sans"/>
                <a:cs typeface="Gill Sans"/>
                <a:sym typeface="Gill Sans"/>
              </a:rPr>
              <a:t>Is funded by a National Science Foundation Advanced Technology Education Grant and is located at Whatcom Community College</a:t>
            </a:r>
            <a:br>
              <a:rPr lang="en-US" sz="1800" dirty="0">
                <a:solidFill>
                  <a:srgbClr val="000000"/>
                </a:solidFill>
                <a:latin typeface="Gill Sans"/>
                <a:ea typeface="Gill Sans"/>
                <a:cs typeface="Gill Sans"/>
                <a:sym typeface="Gill Sans"/>
              </a:rPr>
            </a:br>
            <a:br>
              <a:rPr lang="en-US" sz="1800" dirty="0">
                <a:solidFill>
                  <a:srgbClr val="000000"/>
                </a:solidFill>
                <a:latin typeface="Gill Sans"/>
                <a:ea typeface="Gill Sans"/>
                <a:cs typeface="Gill Sans"/>
                <a:sym typeface="Gill Sans"/>
              </a:rPr>
            </a:br>
            <a:r>
              <a:rPr lang="en-US" sz="1800" dirty="0">
                <a:solidFill>
                  <a:srgbClr val="000000"/>
                </a:solidFill>
                <a:latin typeface="Gill Sans"/>
                <a:ea typeface="Gill Sans"/>
                <a:cs typeface="Gill Sans"/>
                <a:sym typeface="Gill Sans"/>
              </a:rPr>
              <a:t>237 West Kellogg Road</a:t>
            </a:r>
            <a:br>
              <a:rPr lang="en-US" sz="1800" dirty="0">
                <a:solidFill>
                  <a:srgbClr val="000000"/>
                </a:solidFill>
                <a:latin typeface="Gill Sans"/>
                <a:ea typeface="Gill Sans"/>
                <a:cs typeface="Gill Sans"/>
                <a:sym typeface="Gill Sans"/>
              </a:rPr>
            </a:br>
            <a:r>
              <a:rPr lang="en-US" sz="1800" dirty="0">
                <a:solidFill>
                  <a:srgbClr val="000000"/>
                </a:solidFill>
                <a:latin typeface="Gill Sans"/>
                <a:ea typeface="Gill Sans"/>
                <a:cs typeface="Gill Sans"/>
                <a:sym typeface="Gill Sans"/>
              </a:rPr>
              <a:t>Bellingham, WA 98226</a:t>
            </a:r>
            <a:br>
              <a:rPr lang="en-US" sz="1800" dirty="0">
                <a:solidFill>
                  <a:srgbClr val="000000"/>
                </a:solidFill>
                <a:latin typeface="Gill Sans"/>
                <a:ea typeface="Gill Sans"/>
                <a:cs typeface="Gill Sans"/>
                <a:sym typeface="Gill Sans"/>
              </a:rPr>
            </a:br>
            <a:r>
              <a:rPr lang="en-US" sz="1800" dirty="0">
                <a:solidFill>
                  <a:srgbClr val="000000"/>
                </a:solidFill>
                <a:latin typeface="Gill Sans"/>
                <a:ea typeface="Gill Sans"/>
                <a:cs typeface="Gill Sans"/>
                <a:sym typeface="Gill Sans"/>
              </a:rPr>
              <a:t>T: 360.383.3176</a:t>
            </a:r>
            <a:br>
              <a:rPr lang="en-US" sz="1800" dirty="0">
                <a:solidFill>
                  <a:srgbClr val="000000"/>
                </a:solidFill>
                <a:latin typeface="Gill Sans"/>
                <a:ea typeface="Gill Sans"/>
                <a:cs typeface="Gill Sans"/>
                <a:sym typeface="Gill Sans"/>
              </a:rPr>
            </a:br>
            <a:br>
              <a:rPr lang="en-US" sz="1800" dirty="0">
                <a:solidFill>
                  <a:srgbClr val="000000"/>
                </a:solidFill>
                <a:latin typeface="Gill Sans"/>
                <a:ea typeface="Gill Sans"/>
                <a:cs typeface="Gill Sans"/>
                <a:sym typeface="Gill Sans"/>
              </a:rPr>
            </a:br>
            <a:r>
              <a:rPr lang="en-US" sz="1800" b="1" dirty="0">
                <a:effectLst/>
                <a:latin typeface="Gill Sans MT" panose="020B0502020104020203" pitchFamily="34" charset="0"/>
                <a:hlinkClick r:id="rId4"/>
              </a:rPr>
              <a:t>https://www.ncyte.net/</a:t>
            </a:r>
            <a:r>
              <a:rPr lang="en-US" sz="1800" b="1" dirty="0">
                <a:effectLst/>
                <a:latin typeface="Gill Sans MT" panose="020B0502020104020203" pitchFamily="34" charset="0"/>
              </a:rPr>
              <a:t> </a:t>
            </a:r>
            <a:endParaRPr sz="1800" dirty="0">
              <a:solidFill>
                <a:schemeClr val="dk1"/>
              </a:solidFill>
              <a:latin typeface="Calibri"/>
              <a:ea typeface="Calibri"/>
              <a:cs typeface="Calibri"/>
              <a:sym typeface="Calibri"/>
            </a:endParaRPr>
          </a:p>
        </p:txBody>
      </p:sp>
      <p:pic>
        <p:nvPicPr>
          <p:cNvPr id="2" name="Picture 1" descr="Logo">
            <a:extLst>
              <a:ext uri="{FF2B5EF4-FFF2-40B4-BE49-F238E27FC236}">
                <a16:creationId xmlns:a16="http://schemas.microsoft.com/office/drawing/2014/main" id="{6343A874-82C1-B753-CE7B-E90E8E3F5D1C}"/>
              </a:ext>
            </a:extLst>
          </p:cNvPr>
          <p:cNvPicPr>
            <a:picLocks noChangeAspect="1"/>
          </p:cNvPicPr>
          <p:nvPr userDrawn="1"/>
        </p:nvPicPr>
        <p:blipFill>
          <a:blip r:embed="rId5"/>
          <a:stretch>
            <a:fillRect/>
          </a:stretch>
        </p:blipFill>
        <p:spPr>
          <a:xfrm>
            <a:off x="3641401" y="695256"/>
            <a:ext cx="4639322" cy="97168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6"/>
        <p:cNvGrpSpPr/>
        <p:nvPr/>
      </p:nvGrpSpPr>
      <p:grpSpPr>
        <a:xfrm>
          <a:off x="0" y="0"/>
          <a:ext cx="0" cy="0"/>
          <a:chOff x="0" y="0"/>
          <a:chExt cx="0" cy="0"/>
        </a:xfrm>
      </p:grpSpPr>
      <p:sp>
        <p:nvSpPr>
          <p:cNvPr id="47" name="Google Shape;4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11577791" y="5885626"/>
            <a:ext cx="4583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24"/>
          <p:cNvSpPr>
            <a:spLocks noGrp="1"/>
          </p:cNvSpPr>
          <p:nvPr>
            <p:ph type="pic" idx="2"/>
          </p:nvPr>
        </p:nvSpPr>
        <p:spPr>
          <a:xfrm>
            <a:off x="6019800" y="1981200"/>
            <a:ext cx="4953000" cy="3733800"/>
          </a:xfrm>
          <a:prstGeom prst="rect">
            <a:avLst/>
          </a:prstGeom>
          <a:noFill/>
          <a:ln>
            <a:noFill/>
          </a:ln>
        </p:spPr>
      </p:sp>
      <p:sp>
        <p:nvSpPr>
          <p:cNvPr id="50" name="Google Shape;50;p24"/>
          <p:cNvSpPr txBox="1">
            <a:spLocks noGrp="1"/>
          </p:cNvSpPr>
          <p:nvPr>
            <p:ph type="body" idx="1"/>
          </p:nvPr>
        </p:nvSpPr>
        <p:spPr>
          <a:xfrm>
            <a:off x="838200" y="1981200"/>
            <a:ext cx="4953000" cy="3733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
        <p:cNvGrpSpPr/>
        <p:nvPr/>
      </p:nvGrpSpPr>
      <p:grpSpPr>
        <a:xfrm>
          <a:off x="0" y="0"/>
          <a:ext cx="0" cy="0"/>
          <a:chOff x="0" y="0"/>
          <a:chExt cx="0" cy="0"/>
        </a:xfrm>
      </p:grpSpPr>
      <p:sp>
        <p:nvSpPr>
          <p:cNvPr id="52" name="Google Shape;5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rgbClr val="3F3F3F"/>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2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1pPr>
            <a:lvl2pPr marR="0" lvl="1" algn="ctr" rtl="0">
              <a:lnSpc>
                <a:spcPct val="90000"/>
              </a:lnSpc>
              <a:spcBef>
                <a:spcPts val="2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2pPr>
            <a:lvl3pPr marR="0" lvl="2" algn="ctr" rtl="0">
              <a:lnSpc>
                <a:spcPct val="90000"/>
              </a:lnSpc>
              <a:spcBef>
                <a:spcPts val="400"/>
              </a:spcBef>
              <a:spcAft>
                <a:spcPts val="0"/>
              </a:spcAft>
              <a:buClr>
                <a:schemeClr val="accent1"/>
              </a:buClr>
              <a:buSzPts val="1800"/>
              <a:buFont typeface="Calibri"/>
              <a:buNone/>
              <a:defRPr sz="1800" b="0" i="0" u="none" strike="noStrike" cap="none">
                <a:solidFill>
                  <a:srgbClr val="3F3F3F"/>
                </a:solidFill>
                <a:latin typeface="Calibri"/>
                <a:ea typeface="Calibri"/>
                <a:cs typeface="Calibri"/>
                <a:sym typeface="Calibri"/>
              </a:defRPr>
            </a:lvl3pPr>
            <a:lvl4pPr marR="0" lvl="3" algn="ctr" rtl="0">
              <a:lnSpc>
                <a:spcPct val="90000"/>
              </a:lnSpc>
              <a:spcBef>
                <a:spcPts val="4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4pPr>
            <a:lvl5pPr marR="0" lvl="4" algn="ctr" rtl="0">
              <a:lnSpc>
                <a:spcPct val="90000"/>
              </a:lnSpc>
              <a:spcBef>
                <a:spcPts val="4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5pPr>
            <a:lvl6pPr marR="0" lvl="5" algn="ctr" rtl="0">
              <a:lnSpc>
                <a:spcPct val="90000"/>
              </a:lnSpc>
              <a:spcBef>
                <a:spcPts val="4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6pPr>
            <a:lvl7pPr marR="0" lvl="6" algn="ctr" rtl="0">
              <a:lnSpc>
                <a:spcPct val="90000"/>
              </a:lnSpc>
              <a:spcBef>
                <a:spcPts val="4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7pPr>
            <a:lvl8pPr marR="0" lvl="7" algn="ctr" rtl="0">
              <a:lnSpc>
                <a:spcPct val="90000"/>
              </a:lnSpc>
              <a:spcBef>
                <a:spcPts val="4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8pPr>
            <a:lvl9pPr marR="0" lvl="8" algn="ctr" rtl="0">
              <a:lnSpc>
                <a:spcPct val="90000"/>
              </a:lnSpc>
              <a:spcBef>
                <a:spcPts val="400"/>
              </a:spcBef>
              <a:spcAft>
                <a:spcPts val="40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9pPr>
          </a:lstStyle>
          <a:p>
            <a:endParaRPr/>
          </a:p>
        </p:txBody>
      </p:sp>
      <p:sp>
        <p:nvSpPr>
          <p:cNvPr id="54" name="Google Shape;5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25"/>
          <p:cNvSpPr txBox="1">
            <a:spLocks noGrp="1"/>
          </p:cNvSpPr>
          <p:nvPr>
            <p:ph type="sldNum" idx="12"/>
          </p:nvPr>
        </p:nvSpPr>
        <p:spPr>
          <a:xfrm>
            <a:off x="11577791" y="5885626"/>
            <a:ext cx="4583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p:nvPr/>
        </p:nvSpPr>
        <p:spPr>
          <a:xfrm>
            <a:off x="0" y="6400314"/>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9"/>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19" descr="picture of CC BY license" title="CC License"/>
          <p:cNvPicPr preferRelativeResize="0"/>
          <p:nvPr/>
        </p:nvPicPr>
        <p:blipFill rotWithShape="1">
          <a:blip r:embed="rId8">
            <a:alphaModFix/>
          </a:blip>
          <a:srcRect/>
          <a:stretch/>
        </p:blipFill>
        <p:spPr>
          <a:xfrm>
            <a:off x="10890274" y="6466312"/>
            <a:ext cx="916690" cy="323169"/>
          </a:xfrm>
          <a:prstGeom prst="rect">
            <a:avLst/>
          </a:prstGeom>
          <a:noFill/>
          <a:ln>
            <a:noFill/>
          </a:ln>
        </p:spPr>
      </p:pic>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19"/>
          <p:cNvSpPr txBox="1">
            <a:spLocks noGrp="1"/>
          </p:cNvSpPr>
          <p:nvPr>
            <p:ph type="sldNum" idx="12"/>
          </p:nvPr>
        </p:nvSpPr>
        <p:spPr>
          <a:xfrm>
            <a:off x="11577791" y="5885626"/>
            <a:ext cx="45834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rgbClr val="888888"/>
                </a:solidFill>
                <a:latin typeface="Calibri"/>
                <a:ea typeface="Calibri"/>
                <a:cs typeface="Calibri"/>
                <a:sym typeface="Calibri"/>
              </a:defRPr>
            </a:lvl1pPr>
            <a:lvl2pPr marL="0" marR="0" lvl="1" indent="0" algn="r" rtl="0">
              <a:spcBef>
                <a:spcPts val="0"/>
              </a:spcBef>
              <a:buNone/>
              <a:defRPr sz="1200" b="0" u="none">
                <a:solidFill>
                  <a:srgbClr val="888888"/>
                </a:solidFill>
                <a:latin typeface="Calibri"/>
                <a:ea typeface="Calibri"/>
                <a:cs typeface="Calibri"/>
                <a:sym typeface="Calibri"/>
              </a:defRPr>
            </a:lvl2pPr>
            <a:lvl3pPr marL="0" marR="0" lvl="2" indent="0" algn="r" rtl="0">
              <a:spcBef>
                <a:spcPts val="0"/>
              </a:spcBef>
              <a:buNone/>
              <a:defRPr sz="1200" b="0" u="none">
                <a:solidFill>
                  <a:srgbClr val="888888"/>
                </a:solidFill>
                <a:latin typeface="Calibri"/>
                <a:ea typeface="Calibri"/>
                <a:cs typeface="Calibri"/>
                <a:sym typeface="Calibri"/>
              </a:defRPr>
            </a:lvl3pPr>
            <a:lvl4pPr marL="0" marR="0" lvl="3" indent="0" algn="r" rtl="0">
              <a:spcBef>
                <a:spcPts val="0"/>
              </a:spcBef>
              <a:buNone/>
              <a:defRPr sz="1200" b="0" u="none">
                <a:solidFill>
                  <a:srgbClr val="888888"/>
                </a:solidFill>
                <a:latin typeface="Calibri"/>
                <a:ea typeface="Calibri"/>
                <a:cs typeface="Calibri"/>
                <a:sym typeface="Calibri"/>
              </a:defRPr>
            </a:lvl4pPr>
            <a:lvl5pPr marL="0" marR="0" lvl="4" indent="0" algn="r" rtl="0">
              <a:spcBef>
                <a:spcPts val="0"/>
              </a:spcBef>
              <a:buNone/>
              <a:defRPr sz="1200" b="0" u="none">
                <a:solidFill>
                  <a:srgbClr val="888888"/>
                </a:solidFill>
                <a:latin typeface="Calibri"/>
                <a:ea typeface="Calibri"/>
                <a:cs typeface="Calibri"/>
                <a:sym typeface="Calibri"/>
              </a:defRPr>
            </a:lvl5pPr>
            <a:lvl6pPr marL="0" marR="0" lvl="5" indent="0" algn="r" rtl="0">
              <a:spcBef>
                <a:spcPts val="0"/>
              </a:spcBef>
              <a:buNone/>
              <a:defRPr sz="1200" b="0" u="none">
                <a:solidFill>
                  <a:srgbClr val="888888"/>
                </a:solidFill>
                <a:latin typeface="Calibri"/>
                <a:ea typeface="Calibri"/>
                <a:cs typeface="Calibri"/>
                <a:sym typeface="Calibri"/>
              </a:defRPr>
            </a:lvl6pPr>
            <a:lvl7pPr marL="0" marR="0" lvl="6" indent="0" algn="r" rtl="0">
              <a:spcBef>
                <a:spcPts val="0"/>
              </a:spcBef>
              <a:buNone/>
              <a:defRPr sz="1200" b="0" u="none">
                <a:solidFill>
                  <a:srgbClr val="888888"/>
                </a:solidFill>
                <a:latin typeface="Calibri"/>
                <a:ea typeface="Calibri"/>
                <a:cs typeface="Calibri"/>
                <a:sym typeface="Calibri"/>
              </a:defRPr>
            </a:lvl7pPr>
            <a:lvl8pPr marL="0" marR="0" lvl="7" indent="0" algn="r" rtl="0">
              <a:spcBef>
                <a:spcPts val="0"/>
              </a:spcBef>
              <a:buNone/>
              <a:defRPr sz="1200" b="0" u="none">
                <a:solidFill>
                  <a:srgbClr val="888888"/>
                </a:solidFill>
                <a:latin typeface="Calibri"/>
                <a:ea typeface="Calibri"/>
                <a:cs typeface="Calibri"/>
                <a:sym typeface="Calibri"/>
              </a:defRPr>
            </a:lvl8pPr>
            <a:lvl9pPr marL="0" marR="0" lvl="8" indent="0" algn="r" rtl="0">
              <a:spcBef>
                <a:spcPts val="0"/>
              </a:spcBef>
              <a:buNone/>
              <a:defRPr sz="1200" b="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 name="TextBox 1">
            <a:extLst>
              <a:ext uri="{FF2B5EF4-FFF2-40B4-BE49-F238E27FC236}">
                <a16:creationId xmlns:a16="http://schemas.microsoft.com/office/drawing/2014/main" id="{2D8BD713-A8B7-2D63-060F-B94F5765A10C}"/>
              </a:ext>
            </a:extLst>
          </p:cNvPr>
          <p:cNvSpPr txBox="1"/>
          <p:nvPr userDrawn="1"/>
        </p:nvSpPr>
        <p:spPr>
          <a:xfrm>
            <a:off x="109728" y="6474007"/>
            <a:ext cx="10643616" cy="261610"/>
          </a:xfrm>
          <a:prstGeom prst="rect">
            <a:avLst/>
          </a:prstGeom>
          <a:noFill/>
        </p:spPr>
        <p:txBody>
          <a:bodyPr wrap="square" rtlCol="0">
            <a:spAutoFit/>
          </a:bodyPr>
          <a:lstStyle/>
          <a:p>
            <a:r>
              <a:rPr lang="en-US" sz="1100" b="1">
                <a:solidFill>
                  <a:schemeClr val="bg1"/>
                </a:solidFill>
                <a:effectLst/>
                <a:latin typeface="Calibri" panose="020F0502020204030204" pitchFamily="34" charset="0"/>
              </a:rPr>
              <a:t>Except where otherwise noted, this presentation is licensed under a </a:t>
            </a:r>
            <a:r>
              <a:rPr lang="en-US" sz="1100" b="1" u="sng">
                <a:solidFill>
                  <a:schemeClr val="bg1"/>
                </a:solidFill>
                <a:effectLst/>
                <a:latin typeface="Calibri" panose="020F0502020204030204" pitchFamily="34" charset="0"/>
              </a:rPr>
              <a:t>Creative Commons Attribution 4.0 International License</a:t>
            </a:r>
            <a:r>
              <a:rPr lang="en-US" sz="1100" b="1">
                <a:solidFill>
                  <a:schemeClr val="bg1"/>
                </a:solidFill>
                <a:effectLst/>
                <a:latin typeface="Calibri" panose="020F0502020204030204" pitchFamily="34" charset="0"/>
              </a:rPr>
              <a:t>. ©2023 </a:t>
            </a:r>
            <a:r>
              <a:rPr lang="en-US" sz="1100" b="1" u="sng">
                <a:solidFill>
                  <a:schemeClr val="bg1"/>
                </a:solidFill>
                <a:effectLst/>
                <a:latin typeface="Calibri" panose="020F0502020204030204" pitchFamily="34" charset="0"/>
              </a:rPr>
              <a:t>NCyTE Center</a:t>
            </a:r>
            <a:r>
              <a:rPr lang="en-US" sz="1100" b="1">
                <a:solidFill>
                  <a:schemeClr val="bg1"/>
                </a:solidFill>
                <a:effectLst/>
                <a:latin typeface="Calibri" panose="020F0502020204030204" pitchFamily="34" charset="0"/>
              </a:rPr>
              <a:t>, </a:t>
            </a:r>
            <a:r>
              <a:rPr lang="en-US" sz="1100" b="1" u="sng">
                <a:solidFill>
                  <a:schemeClr val="bg1"/>
                </a:solidFill>
                <a:effectLst/>
                <a:latin typeface="Calibri" panose="020F0502020204030204" pitchFamily="34" charset="0"/>
              </a:rPr>
              <a:t>Whatcom Community College</a:t>
            </a:r>
            <a:endParaRPr lang="en-UM" sz="1000" b="1" dirty="0">
              <a:solidFill>
                <a:schemeClr val="bg1"/>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dhs.gov/sites/default/files/publications/National-Infrastructure-Protection-Plan-2013-508.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title"/>
          </p:nvPr>
        </p:nvSpPr>
        <p:spPr>
          <a:xfrm>
            <a:off x="2288770" y="3465124"/>
            <a:ext cx="9169401"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85000"/>
              </a:lnSpc>
              <a:spcBef>
                <a:spcPts val="0"/>
              </a:spcBef>
              <a:spcAft>
                <a:spcPts val="0"/>
              </a:spcAft>
              <a:buClr>
                <a:srgbClr val="3F3F3F"/>
              </a:buClr>
              <a:buSzPct val="100000"/>
              <a:buFont typeface="Calibri"/>
              <a:buNone/>
            </a:pPr>
            <a:r>
              <a:rPr lang="en-US" b="1"/>
              <a:t>Module 10</a:t>
            </a:r>
            <a:br>
              <a:rPr lang="en-US" b="1"/>
            </a:br>
            <a:r>
              <a:rPr lang="en-US" b="1"/>
              <a:t>Policy &amp; Governance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3F3F3F"/>
              </a:buClr>
              <a:buSzPts val="4800"/>
              <a:buFont typeface="Calibri"/>
              <a:buNone/>
            </a:pPr>
            <a:r>
              <a:rPr lang="en-US"/>
              <a:t>NIPP Partnership Approach  </a:t>
            </a:r>
            <a:endParaRPr/>
          </a:p>
        </p:txBody>
      </p:sp>
      <p:sp>
        <p:nvSpPr>
          <p:cNvPr id="127" name="Google Shape;127;p10"/>
          <p:cNvSpPr txBox="1">
            <a:spLocks noGrp="1"/>
          </p:cNvSpPr>
          <p:nvPr>
            <p:ph type="body" idx="1"/>
          </p:nvPr>
        </p:nvSpPr>
        <p:spPr>
          <a:xfrm>
            <a:off x="838200" y="1825625"/>
            <a:ext cx="10733116" cy="43257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sz="2800"/>
              <a:t>The NIPP recognizes that risk management must be a collaborative effort in its seven core tenets:</a:t>
            </a:r>
            <a:endParaRPr/>
          </a:p>
          <a:p>
            <a:pPr marL="91440" lvl="0" indent="0" algn="l" rtl="0">
              <a:lnSpc>
                <a:spcPct val="90000"/>
              </a:lnSpc>
              <a:spcBef>
                <a:spcPts val="1400"/>
              </a:spcBef>
              <a:spcAft>
                <a:spcPts val="0"/>
              </a:spcAft>
              <a:buSzPts val="2000"/>
              <a:buNone/>
            </a:pPr>
            <a:endParaRPr/>
          </a:p>
          <a:p>
            <a:pPr marL="914400" lvl="1" indent="-457200" algn="l" rtl="0">
              <a:lnSpc>
                <a:spcPct val="90000"/>
              </a:lnSpc>
              <a:spcBef>
                <a:spcPts val="400"/>
              </a:spcBef>
              <a:spcAft>
                <a:spcPts val="0"/>
              </a:spcAft>
              <a:buSzPts val="2400"/>
              <a:buFont typeface="Calibri"/>
              <a:buAutoNum type="arabicPeriod"/>
            </a:pPr>
            <a:r>
              <a:rPr lang="en-US" sz="2400"/>
              <a:t>Risk should be identified and managed in a coordinated and comprehensive way across the CI community to enable the effective allocation of security and resilience resources.</a:t>
            </a:r>
            <a:endParaRPr/>
          </a:p>
          <a:p>
            <a:pPr marL="914400" lvl="1" indent="-457200" algn="l" rtl="0">
              <a:lnSpc>
                <a:spcPct val="90000"/>
              </a:lnSpc>
              <a:spcBef>
                <a:spcPts val="600"/>
              </a:spcBef>
              <a:spcAft>
                <a:spcPts val="0"/>
              </a:spcAft>
              <a:buSzPts val="2400"/>
              <a:buFont typeface="Calibri"/>
              <a:buAutoNum type="arabicPeriod"/>
            </a:pPr>
            <a:r>
              <a:rPr lang="en-US" sz="2400"/>
              <a:t>Understanding and addressing risks from cross-sector dependencies and interdependencies is essential to enhancing CI security and resilience.</a:t>
            </a:r>
            <a:endParaRPr/>
          </a:p>
          <a:p>
            <a:pPr marL="914400" lvl="1" indent="-457200" algn="l" rtl="0">
              <a:lnSpc>
                <a:spcPct val="90000"/>
              </a:lnSpc>
              <a:spcBef>
                <a:spcPts val="600"/>
              </a:spcBef>
              <a:spcAft>
                <a:spcPts val="0"/>
              </a:spcAft>
              <a:buSzPts val="2400"/>
              <a:buFont typeface="Calibri"/>
              <a:buAutoNum type="arabicPeriod"/>
            </a:pPr>
            <a:r>
              <a:rPr lang="en-US" sz="2400"/>
              <a:t>Gaining knowledge of infrastructure risk and interdependencies requires information sharing across the CI community.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3F3F3F"/>
              </a:buClr>
              <a:buSzPts val="4800"/>
              <a:buFont typeface="Calibri"/>
              <a:buNone/>
            </a:pPr>
            <a:r>
              <a:rPr lang="en-US"/>
              <a:t>NIPP Partnership Approach (cont. 1)</a:t>
            </a:r>
            <a:endParaRPr/>
          </a:p>
        </p:txBody>
      </p:sp>
      <p:sp>
        <p:nvSpPr>
          <p:cNvPr id="134" name="Google Shape;134;p11"/>
          <p:cNvSpPr txBox="1">
            <a:spLocks noGrp="1"/>
          </p:cNvSpPr>
          <p:nvPr>
            <p:ph type="body" idx="1"/>
          </p:nvPr>
        </p:nvSpPr>
        <p:spPr>
          <a:xfrm>
            <a:off x="838199" y="1825624"/>
            <a:ext cx="10782993" cy="4292543"/>
          </a:xfrm>
          <a:prstGeom prst="rect">
            <a:avLst/>
          </a:prstGeom>
          <a:noFill/>
          <a:ln>
            <a:noFill/>
          </a:ln>
        </p:spPr>
        <p:txBody>
          <a:bodyPr spcFirstLastPara="1" wrap="square" lIns="91425" tIns="45700" rIns="91425" bIns="45700" anchor="t" anchorCtr="0">
            <a:normAutofit/>
          </a:bodyPr>
          <a:lstStyle/>
          <a:p>
            <a:pPr marL="971550" lvl="1" indent="-514350" algn="l" rtl="0">
              <a:lnSpc>
                <a:spcPct val="90000"/>
              </a:lnSpc>
              <a:spcBef>
                <a:spcPts val="0"/>
              </a:spcBef>
              <a:spcAft>
                <a:spcPts val="0"/>
              </a:spcAft>
              <a:buSzPts val="2400"/>
              <a:buFont typeface="Calibri"/>
              <a:buAutoNum type="arabicPeriod" startAt="4"/>
            </a:pPr>
            <a:r>
              <a:rPr lang="en-US" sz="2400"/>
              <a:t>The partnership approach to CI security and resilience recognizes the unique perspectives and comparative advantages of the diverse CI community.</a:t>
            </a:r>
            <a:endParaRPr/>
          </a:p>
          <a:p>
            <a:pPr marL="971550" lvl="1" indent="-514350" algn="l" rtl="0">
              <a:lnSpc>
                <a:spcPct val="90000"/>
              </a:lnSpc>
              <a:spcBef>
                <a:spcPts val="600"/>
              </a:spcBef>
              <a:spcAft>
                <a:spcPts val="0"/>
              </a:spcAft>
              <a:buSzPts val="2400"/>
              <a:buFont typeface="Calibri"/>
              <a:buAutoNum type="arabicPeriod" startAt="4"/>
            </a:pPr>
            <a:r>
              <a:rPr lang="en-US" sz="2400"/>
              <a:t>Regional and SLTT partnerships are crucial to developing shared perspectives on gaps and actions to improve CI security and resilience.</a:t>
            </a:r>
            <a:endParaRPr/>
          </a:p>
          <a:p>
            <a:pPr marL="971550" lvl="1" indent="-514350" algn="l" rtl="0">
              <a:lnSpc>
                <a:spcPct val="90000"/>
              </a:lnSpc>
              <a:spcBef>
                <a:spcPts val="600"/>
              </a:spcBef>
              <a:spcAft>
                <a:spcPts val="0"/>
              </a:spcAft>
              <a:buSzPts val="2400"/>
              <a:buFont typeface="Calibri"/>
              <a:buAutoNum type="arabicPeriod" startAt="4"/>
            </a:pPr>
            <a:r>
              <a:rPr lang="en-US" sz="2400"/>
              <a:t>Infrastructure critical to the United States transcends national boundaries, requiring cross-border collaboration, mutual assistance, and other cooperative agreements.</a:t>
            </a:r>
            <a:endParaRPr/>
          </a:p>
          <a:p>
            <a:pPr marL="971550" lvl="1" indent="-514350" algn="l" rtl="0">
              <a:lnSpc>
                <a:spcPct val="90000"/>
              </a:lnSpc>
              <a:spcBef>
                <a:spcPts val="600"/>
              </a:spcBef>
              <a:spcAft>
                <a:spcPts val="0"/>
              </a:spcAft>
              <a:buSzPts val="2400"/>
              <a:buFont typeface="Calibri"/>
              <a:buAutoNum type="arabicPeriod" startAt="4"/>
            </a:pPr>
            <a:r>
              <a:rPr lang="en-US" sz="2400"/>
              <a:t>Security and resilience should be considered during the design of assets, systems, and networks.</a:t>
            </a:r>
            <a:endParaRPr/>
          </a:p>
          <a:p>
            <a:pPr marL="971550" lvl="1" indent="-400050" algn="l" rtl="0">
              <a:lnSpc>
                <a:spcPct val="90000"/>
              </a:lnSpc>
              <a:spcBef>
                <a:spcPts val="600"/>
              </a:spcBef>
              <a:spcAft>
                <a:spcPts val="0"/>
              </a:spcAft>
              <a:buSzPts val="1800"/>
              <a:buFont typeface="Calibri"/>
              <a:buNone/>
            </a:pPr>
            <a:endParaRPr/>
          </a:p>
          <a:p>
            <a:pPr marL="971550" lvl="1" indent="-400050" algn="l" rtl="0">
              <a:lnSpc>
                <a:spcPct val="90000"/>
              </a:lnSpc>
              <a:spcBef>
                <a:spcPts val="600"/>
              </a:spcBef>
              <a:spcAft>
                <a:spcPts val="0"/>
              </a:spcAft>
              <a:buSzPts val="1800"/>
              <a:buFont typeface="Calibri"/>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n-US"/>
              <a:t>Infrastructure Resilience Planning Framework (IRPF)</a:t>
            </a:r>
            <a:endParaRPr/>
          </a:p>
        </p:txBody>
      </p:sp>
      <p:sp>
        <p:nvSpPr>
          <p:cNvPr id="141" name="Google Shape;14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91440" lvl="0" indent="-152400" algn="l" rtl="0">
              <a:lnSpc>
                <a:spcPct val="90000"/>
              </a:lnSpc>
              <a:spcBef>
                <a:spcPts val="0"/>
              </a:spcBef>
              <a:spcAft>
                <a:spcPts val="0"/>
              </a:spcAft>
              <a:buSzPts val="2400"/>
              <a:buFont typeface="Arial"/>
              <a:buChar char="•"/>
            </a:pPr>
            <a:r>
              <a:rPr lang="en-US" sz="2400"/>
              <a:t> In 2021, CISA released the IRPF to assist state, local, tribal, and territorial planners protect infrastructure (SLTT), this was updated in 2022.</a:t>
            </a:r>
            <a:endParaRPr/>
          </a:p>
          <a:p>
            <a:pPr marL="91440" lvl="0" indent="-152400" algn="l" rtl="0">
              <a:lnSpc>
                <a:spcPct val="90000"/>
              </a:lnSpc>
              <a:spcBef>
                <a:spcPts val="1400"/>
              </a:spcBef>
              <a:spcAft>
                <a:spcPts val="0"/>
              </a:spcAft>
              <a:buSzPts val="2400"/>
              <a:buFont typeface="Arial"/>
              <a:buChar char="•"/>
            </a:pPr>
            <a:r>
              <a:rPr lang="en-US" sz="2400"/>
              <a:t>The IRPF helps SLTT partners include critical infrastructure resilience into their planning activities. It provides additional resources and guidance, such as:</a:t>
            </a:r>
            <a:endParaRPr/>
          </a:p>
          <a:p>
            <a:pPr marL="91440" lvl="0" indent="0" algn="l" rtl="0">
              <a:lnSpc>
                <a:spcPct val="90000"/>
              </a:lnSpc>
              <a:spcBef>
                <a:spcPts val="1400"/>
              </a:spcBef>
              <a:spcAft>
                <a:spcPts val="0"/>
              </a:spcAft>
              <a:buSzPts val="2400"/>
              <a:buFont typeface="Arial"/>
              <a:buNone/>
            </a:pPr>
            <a:endParaRPr sz="2400"/>
          </a:p>
          <a:p>
            <a:pPr marL="384048" lvl="1" indent="-182880" algn="l" rtl="0">
              <a:lnSpc>
                <a:spcPct val="90000"/>
              </a:lnSpc>
              <a:spcBef>
                <a:spcPts val="400"/>
              </a:spcBef>
              <a:spcAft>
                <a:spcPts val="0"/>
              </a:spcAft>
              <a:buSzPts val="2400"/>
              <a:buFont typeface="Arial"/>
              <a:buChar char="•"/>
            </a:pPr>
            <a:r>
              <a:rPr lang="en-US" sz="2400"/>
              <a:t>Information on finding geospatial information systems (GIS) on CI assets.</a:t>
            </a:r>
            <a:endParaRPr/>
          </a:p>
          <a:p>
            <a:pPr marL="384048" lvl="1" indent="-182880" algn="l" rtl="0">
              <a:lnSpc>
                <a:spcPct val="90000"/>
              </a:lnSpc>
              <a:spcBef>
                <a:spcPts val="600"/>
              </a:spcBef>
              <a:spcAft>
                <a:spcPts val="0"/>
              </a:spcAft>
              <a:buSzPts val="2400"/>
              <a:buFont typeface="Arial"/>
              <a:buChar char="•"/>
            </a:pPr>
            <a:r>
              <a:rPr lang="en-US" sz="2400"/>
              <a:t>Guidance on how to diversify planning opinions and engage stakeholders.</a:t>
            </a:r>
            <a:endParaRPr/>
          </a:p>
          <a:p>
            <a:pPr marL="384048" lvl="1" indent="-182880" algn="l" rtl="0">
              <a:lnSpc>
                <a:spcPct val="90000"/>
              </a:lnSpc>
              <a:spcBef>
                <a:spcPts val="600"/>
              </a:spcBef>
              <a:spcAft>
                <a:spcPts val="0"/>
              </a:spcAft>
              <a:buSzPts val="2400"/>
              <a:buFont typeface="Arial"/>
              <a:buChar char="•"/>
            </a:pPr>
            <a:r>
              <a:rPr lang="en-US" sz="2400"/>
              <a:t>Guidance on drought hazards and their impact on infrastructure systems, and resources for assessing and mitigating drought risk.</a:t>
            </a:r>
            <a:endParaRPr/>
          </a:p>
          <a:p>
            <a:pPr marL="384048" lvl="1" indent="-182880" algn="l" rtl="0">
              <a:lnSpc>
                <a:spcPct val="90000"/>
              </a:lnSpc>
              <a:spcBef>
                <a:spcPts val="600"/>
              </a:spcBef>
              <a:spcAft>
                <a:spcPts val="0"/>
              </a:spcAft>
              <a:buSzPts val="2400"/>
              <a:buFont typeface="Arial"/>
              <a:buChar char="•"/>
            </a:pPr>
            <a:r>
              <a:rPr lang="en-US" sz="2400"/>
              <a:t>Incorporates CISA methodology for Assessing Regional Infrastructure Resilience. </a:t>
            </a:r>
            <a:endParaRPr/>
          </a:p>
          <a:p>
            <a:pPr marL="91440" lvl="0" indent="0" algn="l" rtl="0">
              <a:lnSpc>
                <a:spcPct val="90000"/>
              </a:lnSpc>
              <a:spcBef>
                <a:spcPts val="1600"/>
              </a:spcBef>
              <a:spcAft>
                <a:spcPts val="0"/>
              </a:spcAft>
              <a:buSzPts val="2400"/>
              <a:buFont typeface="Arial"/>
              <a:buNone/>
            </a:pP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n-US"/>
              <a:t>Role of Information Sharing and Analysis Centers (ISACs) in CIP</a:t>
            </a:r>
            <a:endParaRPr/>
          </a:p>
        </p:txBody>
      </p:sp>
      <p:sp>
        <p:nvSpPr>
          <p:cNvPr id="148" name="Google Shape;148;p13"/>
          <p:cNvSpPr txBox="1">
            <a:spLocks noGrp="1"/>
          </p:cNvSpPr>
          <p:nvPr>
            <p:ph type="body" idx="1"/>
          </p:nvPr>
        </p:nvSpPr>
        <p:spPr>
          <a:xfrm>
            <a:off x="838200" y="1690688"/>
            <a:ext cx="10849495" cy="449398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sz="2800"/>
              <a:t>Information Sharing and Analysis Organizations (ISACs) facilitate the dissemination and sharing of threat intelligence information between government and private sector. The primary activities of an ISAC include:</a:t>
            </a:r>
            <a:endParaRPr/>
          </a:p>
          <a:p>
            <a:pPr marL="384048" lvl="1" indent="-182880" algn="l" rtl="0">
              <a:lnSpc>
                <a:spcPct val="90000"/>
              </a:lnSpc>
              <a:spcBef>
                <a:spcPts val="400"/>
              </a:spcBef>
              <a:spcAft>
                <a:spcPts val="0"/>
              </a:spcAft>
              <a:buSzPts val="2200"/>
              <a:buChar char="◦"/>
            </a:pPr>
            <a:r>
              <a:rPr lang="en-US" sz="2200"/>
              <a:t>Providing trusted communities and frameworks to facilitate the sharing of timely, actionable, and reliable information for situational awareness;</a:t>
            </a:r>
            <a:endParaRPr/>
          </a:p>
          <a:p>
            <a:pPr marL="384048" lvl="1" indent="-182880" algn="l" rtl="0">
              <a:lnSpc>
                <a:spcPct val="90000"/>
              </a:lnSpc>
              <a:spcBef>
                <a:spcPts val="600"/>
              </a:spcBef>
              <a:spcAft>
                <a:spcPts val="0"/>
              </a:spcAft>
              <a:buSzPts val="2200"/>
              <a:buChar char="◦"/>
            </a:pPr>
            <a:r>
              <a:rPr lang="en-US" sz="2200"/>
              <a:t>Providing in-depth comprehensive sector threat and incident analysis and enabling aggregation and anonymization of data;</a:t>
            </a:r>
            <a:endParaRPr/>
          </a:p>
          <a:p>
            <a:pPr marL="384048" lvl="1" indent="-182880" algn="l" rtl="0">
              <a:lnSpc>
                <a:spcPct val="90000"/>
              </a:lnSpc>
              <a:spcBef>
                <a:spcPts val="600"/>
              </a:spcBef>
              <a:spcAft>
                <a:spcPts val="0"/>
              </a:spcAft>
              <a:buSzPts val="2200"/>
              <a:buChar char="◦"/>
            </a:pPr>
            <a:r>
              <a:rPr lang="en-US" sz="2200"/>
              <a:t>Providing all-hazards threat warning and incident reporting to enhance member risk mitigation activities;</a:t>
            </a:r>
            <a:endParaRPr/>
          </a:p>
          <a:p>
            <a:pPr marL="384048" lvl="1" indent="-182880" algn="l" rtl="0">
              <a:lnSpc>
                <a:spcPct val="90000"/>
              </a:lnSpc>
              <a:spcBef>
                <a:spcPts val="600"/>
              </a:spcBef>
              <a:spcAft>
                <a:spcPts val="0"/>
              </a:spcAft>
              <a:buSzPts val="2200"/>
              <a:buChar char="◦"/>
            </a:pPr>
            <a:r>
              <a:rPr lang="en-US" sz="2200"/>
              <a:t>Developing and maintaining, as applicable, collaborative relationships with operations centers such as the  CISA Central and NCCIC; and</a:t>
            </a:r>
            <a:endParaRPr/>
          </a:p>
          <a:p>
            <a:pPr marL="384048" lvl="1" indent="-182880" algn="l" rtl="0">
              <a:lnSpc>
                <a:spcPct val="90000"/>
              </a:lnSpc>
              <a:spcBef>
                <a:spcPts val="600"/>
              </a:spcBef>
              <a:spcAft>
                <a:spcPts val="0"/>
              </a:spcAft>
              <a:buSzPts val="2200"/>
              <a:buChar char="◦"/>
            </a:pPr>
            <a:r>
              <a:rPr lang="en-US" sz="2200"/>
              <a:t>Participating in the planning, coordination, and conduct of exercises, as applicable.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n-US"/>
              <a:t>Homeland Security Information Network (HSIN)</a:t>
            </a:r>
            <a:endParaRPr/>
          </a:p>
        </p:txBody>
      </p:sp>
      <p:sp>
        <p:nvSpPr>
          <p:cNvPr id="155" name="Google Shape;155;p14"/>
          <p:cNvSpPr txBox="1">
            <a:spLocks noGrp="1"/>
          </p:cNvSpPr>
          <p:nvPr>
            <p:ph type="body" idx="1"/>
          </p:nvPr>
        </p:nvSpPr>
        <p:spPr>
          <a:xfrm>
            <a:off x="838200" y="1825625"/>
            <a:ext cx="10077450" cy="4351338"/>
          </a:xfrm>
          <a:prstGeom prst="rect">
            <a:avLst/>
          </a:prstGeom>
          <a:noFill/>
          <a:ln>
            <a:noFill/>
          </a:ln>
        </p:spPr>
        <p:txBody>
          <a:bodyPr spcFirstLastPara="1" wrap="square" lIns="91425" tIns="45700" rIns="91425" bIns="45700" anchor="t" anchorCtr="0">
            <a:normAutofit/>
          </a:bodyPr>
          <a:lstStyle/>
          <a:p>
            <a:pPr marL="91440" lvl="0" indent="-177800" algn="l" rtl="0">
              <a:lnSpc>
                <a:spcPct val="90000"/>
              </a:lnSpc>
              <a:spcBef>
                <a:spcPts val="0"/>
              </a:spcBef>
              <a:spcAft>
                <a:spcPts val="0"/>
              </a:spcAft>
              <a:buSzPts val="2800"/>
              <a:buFont typeface="Arial"/>
              <a:buChar char="•"/>
            </a:pPr>
            <a:r>
              <a:rPr lang="en-US" sz="2800"/>
              <a:t>Trusted network for sharing Sensitive but Unclassified (SBU) information among government and private sector owners and operators and other federal, state, and local government agencies protecting critical infrastructure.</a:t>
            </a:r>
            <a:endParaRPr/>
          </a:p>
          <a:p>
            <a:pPr marL="91440" lvl="0" indent="-177800" algn="l" rtl="0">
              <a:lnSpc>
                <a:spcPct val="90000"/>
              </a:lnSpc>
              <a:spcBef>
                <a:spcPts val="1400"/>
              </a:spcBef>
              <a:spcAft>
                <a:spcPts val="0"/>
              </a:spcAft>
              <a:buSzPts val="2800"/>
              <a:buFont typeface="Arial"/>
              <a:buChar char="•"/>
            </a:pPr>
            <a:r>
              <a:rPr lang="en-US" sz="2800"/>
              <a:t>They provide real-time virtual meeting space and alerts, and instant messaging capabilities to enable partners to receive timely and accurate information on threats, vulnerabilities, security, and response to critical infrastructure.</a:t>
            </a:r>
            <a:endParaRPr/>
          </a:p>
          <a:p>
            <a:pPr marL="0" lvl="0" indent="0" algn="l" rtl="0">
              <a:lnSpc>
                <a:spcPct val="90000"/>
              </a:lnSpc>
              <a:spcBef>
                <a:spcPts val="1400"/>
              </a:spcBef>
              <a:spcAft>
                <a:spcPts val="0"/>
              </a:spcAft>
              <a:buSzPts val="2000"/>
              <a:buNone/>
            </a:pP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3F3F3F"/>
              </a:buClr>
              <a:buSzPts val="4800"/>
              <a:buFont typeface="Calibri"/>
              <a:buNone/>
            </a:pPr>
            <a:r>
              <a:rPr lang="en-US"/>
              <a:t>CISA Central Reporting</a:t>
            </a:r>
            <a:endParaRPr/>
          </a:p>
        </p:txBody>
      </p:sp>
      <p:sp>
        <p:nvSpPr>
          <p:cNvPr id="162" name="Google Shape;162;p15"/>
          <p:cNvSpPr txBox="1">
            <a:spLocks noGrp="1"/>
          </p:cNvSpPr>
          <p:nvPr>
            <p:ph type="body" idx="1"/>
          </p:nvPr>
        </p:nvSpPr>
        <p:spPr>
          <a:xfrm>
            <a:off x="838200" y="1690688"/>
            <a:ext cx="9542929" cy="44862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sz="2400"/>
              <a:t>A dedicated 24/7/365 coordination and information-sharing operations center that maintains situational awareness of the nation’s CI, serving as a hub between the government and the 16 critical infrastructure. </a:t>
            </a:r>
            <a:endParaRPr/>
          </a:p>
          <a:p>
            <a:pPr marL="0" lvl="0" indent="0" algn="l" rtl="0">
              <a:lnSpc>
                <a:spcPct val="90000"/>
              </a:lnSpc>
              <a:spcBef>
                <a:spcPts val="1400"/>
              </a:spcBef>
              <a:spcAft>
                <a:spcPts val="0"/>
              </a:spcAft>
              <a:buSzPts val="2400"/>
              <a:buNone/>
            </a:pPr>
            <a:r>
              <a:rPr lang="en-US" sz="2400"/>
              <a:t>Products provided to its FSLTT government and industry partners include:</a:t>
            </a:r>
            <a:endParaRPr/>
          </a:p>
          <a:p>
            <a:pPr marL="384048" lvl="1" indent="-182880" algn="l" rtl="0">
              <a:lnSpc>
                <a:spcPct val="90000"/>
              </a:lnSpc>
              <a:spcBef>
                <a:spcPts val="400"/>
              </a:spcBef>
              <a:spcAft>
                <a:spcPts val="0"/>
              </a:spcAft>
              <a:buSzPts val="2400"/>
              <a:buChar char="◦"/>
            </a:pPr>
            <a:r>
              <a:rPr lang="en-US" sz="2400"/>
              <a:t>Daily Operations Report (DOR)</a:t>
            </a:r>
            <a:endParaRPr/>
          </a:p>
          <a:p>
            <a:pPr marL="384048" lvl="1" indent="-182880" algn="l" rtl="0">
              <a:lnSpc>
                <a:spcPct val="90000"/>
              </a:lnSpc>
              <a:spcBef>
                <a:spcPts val="600"/>
              </a:spcBef>
              <a:spcAft>
                <a:spcPts val="0"/>
              </a:spcAft>
              <a:buSzPts val="2400"/>
              <a:buChar char="◦"/>
            </a:pPr>
            <a:r>
              <a:rPr lang="en-US" sz="2400"/>
              <a:t>Awareness Message (AM)</a:t>
            </a:r>
            <a:endParaRPr/>
          </a:p>
          <a:p>
            <a:pPr marL="384048" lvl="1" indent="-182880" algn="l" rtl="0">
              <a:lnSpc>
                <a:spcPct val="90000"/>
              </a:lnSpc>
              <a:spcBef>
                <a:spcPts val="600"/>
              </a:spcBef>
              <a:spcAft>
                <a:spcPts val="0"/>
              </a:spcAft>
              <a:buSzPts val="2400"/>
              <a:buChar char="◦"/>
            </a:pPr>
            <a:r>
              <a:rPr lang="en-US" sz="2400"/>
              <a:t>Situation Report (SITREP)</a:t>
            </a:r>
            <a:endParaRPr/>
          </a:p>
          <a:p>
            <a:pPr marL="384048" lvl="1" indent="-182880" algn="l" rtl="0">
              <a:lnSpc>
                <a:spcPct val="90000"/>
              </a:lnSpc>
              <a:spcBef>
                <a:spcPts val="600"/>
              </a:spcBef>
              <a:spcAft>
                <a:spcPts val="0"/>
              </a:spcAft>
              <a:buSzPts val="2400"/>
              <a:buChar char="◦"/>
            </a:pPr>
            <a:r>
              <a:rPr lang="en-US" sz="2400"/>
              <a:t>Ransomware Reporting Summary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n-US"/>
              <a:t>National Cybersecurity and Communications Integration Center (NCCIC)</a:t>
            </a:r>
            <a:endParaRPr/>
          </a:p>
        </p:txBody>
      </p:sp>
      <p:sp>
        <p:nvSpPr>
          <p:cNvPr id="169" name="Google Shape;16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200"/>
              <a:buNone/>
            </a:pPr>
            <a:r>
              <a:rPr lang="en-US" sz="2200"/>
              <a:t>Established by PPD-21, the National Cybersecurity and Communications Integration Center (NCCIC) serves as a 24/7 information sharing, analysis, and incident response center “where government, private sector, and international partners share information and collaborate on response and mitigation activities to reduce the impact of significant incidents, enhance partners’ security posture, and develop and issue alerts and warnings while creating strategic and tactical plans to combat future malicious activity. “</a:t>
            </a:r>
            <a:endParaRPr/>
          </a:p>
        </p:txBody>
      </p:sp>
      <p:pic>
        <p:nvPicPr>
          <p:cNvPr id="170" name="Google Shape;170;p16" descr="President Obama touring an operations center."/>
          <p:cNvPicPr preferRelativeResize="0">
            <a:picLocks noGrp="1"/>
          </p:cNvPicPr>
          <p:nvPr>
            <p:ph type="body" idx="2"/>
          </p:nvPr>
        </p:nvPicPr>
        <p:blipFill rotWithShape="1">
          <a:blip r:embed="rId3">
            <a:alphaModFix/>
          </a:blip>
          <a:srcRect/>
          <a:stretch/>
        </p:blipFill>
        <p:spPr>
          <a:xfrm>
            <a:off x="6134622" y="1917779"/>
            <a:ext cx="4910144" cy="3554107"/>
          </a:xfrm>
          <a:prstGeom prst="rect">
            <a:avLst/>
          </a:prstGeom>
          <a:noFill/>
          <a:ln>
            <a:noFill/>
          </a:ln>
        </p:spPr>
      </p:pic>
      <p:sp>
        <p:nvSpPr>
          <p:cNvPr id="171" name="Google Shape;171;p16"/>
          <p:cNvSpPr txBox="1"/>
          <p:nvPr/>
        </p:nvSpPr>
        <p:spPr>
          <a:xfrm>
            <a:off x="6134622" y="5617961"/>
            <a:ext cx="31858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DHS NCCIC Operations Center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3F3F3F"/>
              </a:buClr>
              <a:buSzPts val="4800"/>
              <a:buFont typeface="Calibri"/>
              <a:buNone/>
            </a:pPr>
            <a:r>
              <a:rPr lang="en-US"/>
              <a:t>Specific Critical Infrastructure Issues</a:t>
            </a:r>
            <a:endParaRPr/>
          </a:p>
        </p:txBody>
      </p:sp>
      <p:sp>
        <p:nvSpPr>
          <p:cNvPr id="177" name="Google Shape;17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91440" lvl="0" indent="-152400" algn="l" rtl="0">
              <a:lnSpc>
                <a:spcPct val="90000"/>
              </a:lnSpc>
              <a:spcBef>
                <a:spcPts val="0"/>
              </a:spcBef>
              <a:spcAft>
                <a:spcPts val="0"/>
              </a:spcAft>
              <a:buSzPts val="2400"/>
              <a:buChar char=" "/>
            </a:pPr>
            <a:r>
              <a:rPr lang="en-US" sz="2400"/>
              <a:t>Because of the diverse nature of critical infrastructure, numerous specific regulations govern these industries, among them:</a:t>
            </a:r>
            <a:endParaRPr/>
          </a:p>
          <a:p>
            <a:pPr marL="384048" lvl="1" indent="-182880" algn="l" rtl="0">
              <a:lnSpc>
                <a:spcPct val="90000"/>
              </a:lnSpc>
              <a:spcBef>
                <a:spcPts val="400"/>
              </a:spcBef>
              <a:spcAft>
                <a:spcPts val="0"/>
              </a:spcAft>
              <a:buSzPts val="2200"/>
              <a:buChar char="◦"/>
            </a:pPr>
            <a:r>
              <a:rPr lang="en-US" sz="2200" b="1"/>
              <a:t>Health Insurance Portability and Accountability Act of 1996 (HIPAA) </a:t>
            </a:r>
            <a:r>
              <a:rPr lang="en-US" sz="2200"/>
              <a:t>that provides data privacy and security for medical information held by healthcare providers and affiliates.</a:t>
            </a:r>
            <a:endParaRPr/>
          </a:p>
          <a:p>
            <a:pPr marL="384048" lvl="1" indent="-182880" algn="l" rtl="0">
              <a:lnSpc>
                <a:spcPct val="90000"/>
              </a:lnSpc>
              <a:spcBef>
                <a:spcPts val="600"/>
              </a:spcBef>
              <a:spcAft>
                <a:spcPts val="0"/>
              </a:spcAft>
              <a:buSzPts val="2200"/>
              <a:buChar char="◦"/>
            </a:pPr>
            <a:r>
              <a:rPr lang="en-US" sz="2200" b="1"/>
              <a:t>Gramm-Leach-Bliley Act (GLBA</a:t>
            </a:r>
            <a:r>
              <a:rPr lang="en-US" sz="2200"/>
              <a:t>), aka Financial Services Modernization Act of 1999 that establishes privacy and security safeguards on financial products and services. Applies to financial organizations, such as banks, brokers, and lenders.</a:t>
            </a:r>
            <a:endParaRPr/>
          </a:p>
          <a:p>
            <a:pPr marL="384048" lvl="1" indent="-182880" algn="l" rtl="0">
              <a:lnSpc>
                <a:spcPct val="90000"/>
              </a:lnSpc>
              <a:spcBef>
                <a:spcPts val="600"/>
              </a:spcBef>
              <a:spcAft>
                <a:spcPts val="0"/>
              </a:spcAft>
              <a:buSzPts val="2200"/>
              <a:buChar char="◦"/>
            </a:pPr>
            <a:r>
              <a:rPr lang="en-US" sz="2200" b="1"/>
              <a:t>Sarbanes-Oxley Act of 2002 </a:t>
            </a:r>
            <a:r>
              <a:rPr lang="en-US" sz="2200"/>
              <a:t>protects shareholders and the public from fraudulent accounting practices by governing financial disclosures of all publicly-traded companies.</a:t>
            </a:r>
            <a:endParaRPr/>
          </a:p>
          <a:p>
            <a:pPr marL="384048" lvl="1" indent="-182880" algn="l" rtl="0">
              <a:lnSpc>
                <a:spcPct val="90000"/>
              </a:lnSpc>
              <a:spcBef>
                <a:spcPts val="600"/>
              </a:spcBef>
              <a:spcAft>
                <a:spcPts val="0"/>
              </a:spcAft>
              <a:buSzPts val="2200"/>
              <a:buChar char="◦"/>
            </a:pPr>
            <a:r>
              <a:rPr lang="en-US" sz="2200" b="1"/>
              <a:t>Payment Card Industry Data Security Standard (PCI-DSS). </a:t>
            </a:r>
            <a:r>
              <a:rPr lang="en-US" sz="2200"/>
              <a:t>Not a law, but a standard established by credit card companies (Visa, MasterCard, American Express, etc.) governing privacy and security of customer personally identifiable information and account information.</a:t>
            </a:r>
            <a:endParaRPr/>
          </a:p>
          <a:p>
            <a:pPr marL="91440" lvl="0" indent="0" algn="l" rtl="0">
              <a:lnSpc>
                <a:spcPct val="90000"/>
              </a:lnSpc>
              <a:spcBef>
                <a:spcPts val="1600"/>
              </a:spcBef>
              <a:spcAft>
                <a:spcPts val="0"/>
              </a:spcAft>
              <a:buSzPts val="20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3F3F3F"/>
              </a:buClr>
              <a:buSzPts val="4800"/>
              <a:buFont typeface="Calibri"/>
              <a:buNone/>
            </a:pPr>
            <a:r>
              <a:rPr lang="en-US"/>
              <a:t>Lesson Objectives</a:t>
            </a:r>
            <a:endParaRPr/>
          </a:p>
        </p:txBody>
      </p:sp>
      <p:sp>
        <p:nvSpPr>
          <p:cNvPr id="69" name="Google Shape;69;p2"/>
          <p:cNvSpPr txBox="1">
            <a:spLocks noGrp="1"/>
          </p:cNvSpPr>
          <p:nvPr>
            <p:ph type="body" idx="1"/>
          </p:nvPr>
        </p:nvSpPr>
        <p:spPr>
          <a:xfrm>
            <a:off x="838200" y="1858608"/>
            <a:ext cx="10515600" cy="4442439"/>
          </a:xfrm>
          <a:prstGeom prst="rect">
            <a:avLst/>
          </a:prstGeom>
          <a:noFill/>
          <a:ln>
            <a:noFill/>
          </a:ln>
        </p:spPr>
        <p:txBody>
          <a:bodyPr spcFirstLastPara="1" wrap="square" lIns="91425" tIns="45700" rIns="91425" bIns="45700" anchor="t" anchorCtr="0">
            <a:noAutofit/>
          </a:bodyPr>
          <a:lstStyle/>
          <a:p>
            <a:pPr marL="91440" lvl="0" indent="-152400" algn="l" rtl="0">
              <a:lnSpc>
                <a:spcPct val="90000"/>
              </a:lnSpc>
              <a:spcBef>
                <a:spcPts val="0"/>
              </a:spcBef>
              <a:spcAft>
                <a:spcPts val="0"/>
              </a:spcAft>
              <a:buSzPts val="2400"/>
              <a:buFont typeface="Arial"/>
              <a:buChar char="•"/>
            </a:pPr>
            <a:r>
              <a:rPr lang="en-US" sz="2400"/>
              <a:t> Identify information-sharing strategies and initiatives as established by the Department of Homeland Security (DHS).</a:t>
            </a:r>
            <a:endParaRPr/>
          </a:p>
          <a:p>
            <a:pPr marL="91440" lvl="0" indent="-152400" algn="l" rtl="0">
              <a:lnSpc>
                <a:spcPct val="90000"/>
              </a:lnSpc>
              <a:spcBef>
                <a:spcPts val="1400"/>
              </a:spcBef>
              <a:spcAft>
                <a:spcPts val="0"/>
              </a:spcAft>
              <a:buSzPts val="2400"/>
              <a:buFont typeface="Arial"/>
              <a:buChar char="•"/>
            </a:pPr>
            <a:r>
              <a:rPr lang="en-US" sz="2400"/>
              <a:t> Describe threat intelligence information sharing among public and private partners, including Information Sharing and Analysis Centers (ISACs).</a:t>
            </a:r>
            <a:endParaRPr/>
          </a:p>
          <a:p>
            <a:pPr marL="91440" lvl="0" indent="-152400" algn="l" rtl="0">
              <a:lnSpc>
                <a:spcPct val="90000"/>
              </a:lnSpc>
              <a:spcBef>
                <a:spcPts val="1400"/>
              </a:spcBef>
              <a:spcAft>
                <a:spcPts val="0"/>
              </a:spcAft>
              <a:buSzPts val="2400"/>
              <a:buFont typeface="Arial"/>
              <a:buChar char="•"/>
            </a:pPr>
            <a:r>
              <a:rPr lang="en-US" sz="2400"/>
              <a:t> Explain the roles that DHS’s National Cybersecurity and Communications Integration Center (NCCIC) and CISA Central play in infrastructure protection.</a:t>
            </a:r>
            <a:endParaRPr/>
          </a:p>
          <a:p>
            <a:pPr marL="91440" lvl="0" indent="-152400" algn="l" rtl="0">
              <a:lnSpc>
                <a:spcPct val="90000"/>
              </a:lnSpc>
              <a:spcBef>
                <a:spcPts val="1400"/>
              </a:spcBef>
              <a:spcAft>
                <a:spcPts val="0"/>
              </a:spcAft>
              <a:buSzPts val="2400"/>
              <a:buFont typeface="Arial"/>
              <a:buChar char="•"/>
            </a:pPr>
            <a:r>
              <a:rPr lang="en-US" sz="2400"/>
              <a:t> Describe issues relevant to specific critical infrastructure sectors, such as HIPAA and other regulations and laws.</a:t>
            </a:r>
            <a:endParaRPr/>
          </a:p>
          <a:p>
            <a:pPr marL="0" lvl="0" indent="0" algn="l" rtl="0">
              <a:lnSpc>
                <a:spcPct val="90000"/>
              </a:lnSpc>
              <a:spcBef>
                <a:spcPts val="1400"/>
              </a:spcBef>
              <a:spcAft>
                <a:spcPts val="0"/>
              </a:spcAft>
              <a:buSzPts val="2400"/>
              <a:buNone/>
            </a:pP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3F3F3F"/>
              </a:buClr>
              <a:buSzPts val="4800"/>
              <a:buFont typeface="Calibri"/>
              <a:buNone/>
            </a:pPr>
            <a:r>
              <a:rPr lang="en-US"/>
              <a:t>Need for Information Sharing</a:t>
            </a:r>
            <a:endParaRPr/>
          </a:p>
        </p:txBody>
      </p:sp>
      <p:sp>
        <p:nvSpPr>
          <p:cNvPr id="76" name="Google Shape;76;p3"/>
          <p:cNvSpPr txBox="1">
            <a:spLocks noGrp="1"/>
          </p:cNvSpPr>
          <p:nvPr>
            <p:ph type="body" idx="1"/>
          </p:nvPr>
        </p:nvSpPr>
        <p:spPr>
          <a:xfrm>
            <a:off x="838200" y="1825625"/>
            <a:ext cx="10515600" cy="4309168"/>
          </a:xfrm>
          <a:prstGeom prst="rect">
            <a:avLst/>
          </a:prstGeom>
          <a:noFill/>
          <a:ln>
            <a:noFill/>
          </a:ln>
        </p:spPr>
        <p:txBody>
          <a:bodyPr spcFirstLastPara="1" wrap="square" lIns="91425" tIns="45700" rIns="91425" bIns="45700" anchor="t" anchorCtr="0">
            <a:normAutofit/>
          </a:bodyPr>
          <a:lstStyle/>
          <a:p>
            <a:pPr marL="91440" lvl="0" indent="-152400" algn="l" rtl="0">
              <a:lnSpc>
                <a:spcPct val="90000"/>
              </a:lnSpc>
              <a:spcBef>
                <a:spcPts val="0"/>
              </a:spcBef>
              <a:spcAft>
                <a:spcPts val="0"/>
              </a:spcAft>
              <a:buSzPts val="2400"/>
              <a:buFont typeface="Arial"/>
              <a:buChar char="•"/>
            </a:pPr>
            <a:r>
              <a:rPr lang="en-US" sz="2400"/>
              <a:t> The majority of the nation’s critical infrastructure is owned by private sector companies.</a:t>
            </a:r>
            <a:endParaRPr/>
          </a:p>
          <a:p>
            <a:pPr marL="91440" lvl="0" indent="-152400" algn="l" rtl="0">
              <a:lnSpc>
                <a:spcPct val="90000"/>
              </a:lnSpc>
              <a:spcBef>
                <a:spcPts val="1400"/>
              </a:spcBef>
              <a:spcAft>
                <a:spcPts val="0"/>
              </a:spcAft>
              <a:buSzPts val="2400"/>
              <a:buFont typeface="Arial"/>
              <a:buChar char="•"/>
            </a:pPr>
            <a:r>
              <a:rPr lang="en-US" sz="2400"/>
              <a:t> Executive Order 13636, “Improving Critical Infrastructure Cybersecurity,” issued Feb. 2013, directs the federal government to coordinate with critical infrastructure owners and operators to improve information sharing and collaboratively develop and implement risk-based approaches to cybersecurity.</a:t>
            </a:r>
            <a:endParaRPr/>
          </a:p>
          <a:p>
            <a:pPr marL="91440" lvl="0" indent="-152400" algn="l" rtl="0">
              <a:lnSpc>
                <a:spcPct val="90000"/>
              </a:lnSpc>
              <a:spcBef>
                <a:spcPts val="1400"/>
              </a:spcBef>
              <a:spcAft>
                <a:spcPts val="0"/>
              </a:spcAft>
              <a:buSzPts val="2400"/>
              <a:buFont typeface="Arial"/>
              <a:buChar char="•"/>
            </a:pPr>
            <a:r>
              <a:rPr lang="en-US" sz="2400"/>
              <a:t> Coordination among all infrastructure stakeholders is critical  to protecting public safety and national security.</a:t>
            </a:r>
            <a:endParaRPr/>
          </a:p>
          <a:p>
            <a:pPr marL="91440" lvl="0" indent="-152400" algn="l" rtl="0">
              <a:lnSpc>
                <a:spcPct val="90000"/>
              </a:lnSpc>
              <a:spcBef>
                <a:spcPts val="1400"/>
              </a:spcBef>
              <a:spcAft>
                <a:spcPts val="0"/>
              </a:spcAft>
              <a:buSzPts val="2400"/>
              <a:buFont typeface="Arial"/>
              <a:buChar char="•"/>
            </a:pPr>
            <a:r>
              <a:rPr lang="en-US" sz="2400"/>
              <a:t> As part of this, the federal government can provide the private sector with access to timely and actionable information on threats and crises.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3F3F3F"/>
              </a:buClr>
              <a:buSzPts val="4800"/>
              <a:buFont typeface="Calibri"/>
              <a:buNone/>
            </a:pPr>
            <a:r>
              <a:rPr lang="en-US"/>
              <a:t>Policy Driven</a:t>
            </a:r>
            <a:endParaRPr/>
          </a:p>
        </p:txBody>
      </p:sp>
      <p:sp>
        <p:nvSpPr>
          <p:cNvPr id="83" name="Google Shape;83;p4"/>
          <p:cNvSpPr txBox="1">
            <a:spLocks noGrp="1"/>
          </p:cNvSpPr>
          <p:nvPr>
            <p:ph type="body" idx="1"/>
          </p:nvPr>
        </p:nvSpPr>
        <p:spPr>
          <a:xfrm>
            <a:off x="838200" y="1541059"/>
            <a:ext cx="10915996" cy="4774680"/>
          </a:xfrm>
          <a:prstGeom prst="rect">
            <a:avLst/>
          </a:prstGeom>
          <a:noFill/>
          <a:ln>
            <a:noFill/>
          </a:ln>
        </p:spPr>
        <p:txBody>
          <a:bodyPr spcFirstLastPara="1" wrap="square" lIns="91425" tIns="45700" rIns="91425" bIns="45700" anchor="t" anchorCtr="0">
            <a:normAutofit/>
          </a:bodyPr>
          <a:lstStyle/>
          <a:p>
            <a:pPr marL="91440" lvl="0" indent="-152400" algn="l" rtl="0">
              <a:lnSpc>
                <a:spcPct val="90000"/>
              </a:lnSpc>
              <a:spcBef>
                <a:spcPts val="0"/>
              </a:spcBef>
              <a:spcAft>
                <a:spcPts val="0"/>
              </a:spcAft>
              <a:buSzPts val="2400"/>
              <a:buFont typeface="Arial"/>
              <a:buChar char="•"/>
            </a:pPr>
            <a:r>
              <a:rPr lang="en-US" sz="2400"/>
              <a:t> Title II of the Homeland Security Act of 2002 (as amended) directs the Department of Homeland Security to develop a comprehensive plan for security the nation’s critical infrastructure.</a:t>
            </a:r>
            <a:endParaRPr/>
          </a:p>
          <a:p>
            <a:pPr marL="91440" lvl="0" indent="-152400" algn="l" rtl="0">
              <a:lnSpc>
                <a:spcPct val="90000"/>
              </a:lnSpc>
              <a:spcBef>
                <a:spcPts val="1400"/>
              </a:spcBef>
              <a:spcAft>
                <a:spcPts val="0"/>
              </a:spcAft>
              <a:buSzPts val="2400"/>
              <a:buFont typeface="Arial"/>
              <a:buChar char="•"/>
            </a:pPr>
            <a:r>
              <a:rPr lang="en-US" sz="2400"/>
              <a:t> DHS completed the National Infrastructure Protection Plan (NIPP) in 2006 and updated it in 2009. This plan provides a structure for creating partnerships between the Government Coordinating Councils (GCC) from the public sector and Sector Coordinating Councils (SCC) from the private sector for the 16 critical infrastructure sectors.</a:t>
            </a:r>
            <a:endParaRPr/>
          </a:p>
          <a:p>
            <a:pPr marL="91440" lvl="0" indent="-152400" algn="l" rtl="0">
              <a:lnSpc>
                <a:spcPct val="90000"/>
              </a:lnSpc>
              <a:spcBef>
                <a:spcPts val="1400"/>
              </a:spcBef>
              <a:spcAft>
                <a:spcPts val="0"/>
              </a:spcAft>
              <a:buSzPts val="2400"/>
              <a:buFont typeface="Arial"/>
              <a:buChar char="•"/>
            </a:pPr>
            <a:r>
              <a:rPr lang="en-US" sz="2400"/>
              <a:t> Aligned with the NIPP, the National Strategy for Information Sharing and Safeguarding (NSISS), issued December 2013, identifies the need to establish “information-sharing processes and sector-specific protocols with private sector partners, to improve information quality and timeliness and secure the Nation’s infrastructure.”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3F3F3F"/>
              </a:buClr>
              <a:buSzPts val="4400"/>
              <a:buFont typeface="Calibri"/>
              <a:buNone/>
            </a:pPr>
            <a:r>
              <a:rPr lang="en-US" sz="4400"/>
              <a:t>Sector and Cross-Sector Council Structures</a:t>
            </a:r>
            <a:endParaRPr/>
          </a:p>
        </p:txBody>
      </p:sp>
      <p:sp>
        <p:nvSpPr>
          <p:cNvPr id="90" name="Google Shape;90;p5"/>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rmAutofit/>
          </a:bodyPr>
          <a:lstStyle/>
          <a:p>
            <a:pPr marL="91440" lvl="0" indent="-152400" algn="l" rtl="0">
              <a:lnSpc>
                <a:spcPct val="90000"/>
              </a:lnSpc>
              <a:spcBef>
                <a:spcPts val="0"/>
              </a:spcBef>
              <a:spcAft>
                <a:spcPts val="0"/>
              </a:spcAft>
              <a:buSzPts val="2400"/>
              <a:buFont typeface="Arial"/>
              <a:buChar char="•"/>
            </a:pPr>
            <a:r>
              <a:rPr lang="en-US" sz="2400" b="1"/>
              <a:t> Sector Coordinating Councils (SCCs) </a:t>
            </a:r>
            <a:r>
              <a:rPr lang="en-US" sz="2400"/>
              <a:t>– Self-organized, self-run, and self-governed private sector councils consisting of owners and operators and their representatives, which interact on a wide range of sector-specific strategies, policies, activities, and issues. SCCs serve as principal collaboration points between the government and private sector owners and operators for critical infrastructure security and resilience policy coordination and planning and a range of related sector-specific activities.</a:t>
            </a:r>
            <a:endParaRPr/>
          </a:p>
          <a:p>
            <a:pPr marL="91440" lvl="0" indent="-152400" algn="l" rtl="0">
              <a:lnSpc>
                <a:spcPct val="90000"/>
              </a:lnSpc>
              <a:spcBef>
                <a:spcPts val="1400"/>
              </a:spcBef>
              <a:spcAft>
                <a:spcPts val="0"/>
              </a:spcAft>
              <a:buSzPts val="2400"/>
              <a:buFont typeface="Arial"/>
              <a:buChar char="•"/>
            </a:pPr>
            <a:r>
              <a:rPr lang="en-US" sz="2400" b="1"/>
              <a:t> Critical Infrastructure Cross-Sector Council </a:t>
            </a:r>
            <a:r>
              <a:rPr lang="en-US" sz="2400"/>
              <a:t>– Consisting of the chairs and vice chairs of the SCCs, this private sector council coordinates cross-sector issues, initiatives, and interdependencies to support critical infrastructure security and resilience.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6"/>
          <p:cNvSpPr txBox="1">
            <a:spLocks noGrp="1"/>
          </p:cNvSpPr>
          <p:nvPr>
            <p:ph type="title"/>
          </p:nvPr>
        </p:nvSpPr>
        <p:spPr>
          <a:xfrm>
            <a:off x="838199" y="365125"/>
            <a:ext cx="11215256"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n-US"/>
              <a:t>Sector and Cross-Sector Council Structures (cont. 1)</a:t>
            </a:r>
            <a:endParaRPr/>
          </a:p>
        </p:txBody>
      </p:sp>
      <p:sp>
        <p:nvSpPr>
          <p:cNvPr id="97" name="Google Shape;97;p6"/>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rmAutofit/>
          </a:bodyPr>
          <a:lstStyle/>
          <a:p>
            <a:pPr marL="91440" lvl="0" indent="-152400" algn="l" rtl="0">
              <a:lnSpc>
                <a:spcPct val="90000"/>
              </a:lnSpc>
              <a:spcBef>
                <a:spcPts val="0"/>
              </a:spcBef>
              <a:spcAft>
                <a:spcPts val="0"/>
              </a:spcAft>
              <a:buSzPts val="2400"/>
              <a:buFont typeface="Arial"/>
              <a:buChar char="•"/>
            </a:pPr>
            <a:r>
              <a:rPr lang="en-US" sz="2400" b="1"/>
              <a:t> Government Coordinating Councils (GCCs) </a:t>
            </a:r>
            <a:r>
              <a:rPr lang="en-US" sz="2400"/>
              <a:t>– Consisting of representatives from across various levels of government (including Federal and SLTT), as appropriate to the operating landscape of each individual sector, these councils enable interagency, intergovernmental, and cross-jurisdictional coordination within and across sectors and partner with SCCs on public-private efforts.</a:t>
            </a:r>
            <a:endParaRPr/>
          </a:p>
          <a:p>
            <a:pPr marL="91440" lvl="0" indent="-152400" algn="l" rtl="0">
              <a:lnSpc>
                <a:spcPct val="90000"/>
              </a:lnSpc>
              <a:spcBef>
                <a:spcPts val="1400"/>
              </a:spcBef>
              <a:spcAft>
                <a:spcPts val="0"/>
              </a:spcAft>
              <a:buSzPts val="2400"/>
              <a:buFont typeface="Arial"/>
              <a:buChar char="•"/>
            </a:pPr>
            <a:r>
              <a:rPr lang="en-US" sz="2400" b="1"/>
              <a:t> Federal Senior Leadership Council (FSLC) </a:t>
            </a:r>
            <a:r>
              <a:rPr lang="en-US" sz="2400"/>
              <a:t>– Consisting of senior officials from the SSAs and other federal departments and agencies with a role in critical infrastructure security and resilience, the FSLC facilitates communication and coordination on critical infrastructure security and resilience across the federal government.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7"/>
          <p:cNvSpPr txBox="1">
            <a:spLocks noGrp="1"/>
          </p:cNvSpPr>
          <p:nvPr>
            <p:ph type="title"/>
          </p:nvPr>
        </p:nvSpPr>
        <p:spPr>
          <a:xfrm>
            <a:off x="838199" y="365125"/>
            <a:ext cx="11198629"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n-US"/>
              <a:t>Sector and Cross-Sector Council Structures (cont. 2) </a:t>
            </a:r>
            <a:endParaRPr/>
          </a:p>
        </p:txBody>
      </p:sp>
      <p:sp>
        <p:nvSpPr>
          <p:cNvPr id="104" name="Google Shape;104;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91440" lvl="0" indent="-152400" algn="l" rtl="0">
              <a:lnSpc>
                <a:spcPct val="90000"/>
              </a:lnSpc>
              <a:spcBef>
                <a:spcPts val="0"/>
              </a:spcBef>
              <a:spcAft>
                <a:spcPts val="0"/>
              </a:spcAft>
              <a:buSzPts val="2400"/>
              <a:buFont typeface="Arial"/>
              <a:buChar char="•"/>
            </a:pPr>
            <a:r>
              <a:rPr lang="en-US" sz="2400" b="1"/>
              <a:t> State, Local, Tribal, and Territorial Government Coordinating Council (SLTTGCC) </a:t>
            </a:r>
            <a:r>
              <a:rPr lang="en-US" sz="2400"/>
              <a:t>– Consisting of representatives from across SLTT government entities, the SLTTGCC promotes the engagement of SLTT partners in national critical infrastructure security and resilience efforts and provides an organizational structure to coordinate across jurisdictions on state and local government guidance, strategies, and programs.</a:t>
            </a:r>
            <a:endParaRPr/>
          </a:p>
          <a:p>
            <a:pPr marL="91440" lvl="0" indent="-152400" algn="l" rtl="0">
              <a:lnSpc>
                <a:spcPct val="90000"/>
              </a:lnSpc>
              <a:spcBef>
                <a:spcPts val="1400"/>
              </a:spcBef>
              <a:spcAft>
                <a:spcPts val="0"/>
              </a:spcAft>
              <a:buSzPts val="2400"/>
              <a:buFont typeface="Arial"/>
              <a:buChar char="•"/>
            </a:pPr>
            <a:r>
              <a:rPr lang="en-US" sz="2400" b="1"/>
              <a:t> Regional Consortium Coordinating Council (RC3) </a:t>
            </a:r>
            <a:r>
              <a:rPr lang="en-US" sz="2400"/>
              <a:t>– Comprises regional groups and coalitions around the country engaged in various initiatives to advance critical infrastructure security and resilience in the public and private sectors.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8"/>
          <p:cNvSpPr txBox="1">
            <a:spLocks noGrp="1"/>
          </p:cNvSpPr>
          <p:nvPr>
            <p:ph type="title"/>
          </p:nvPr>
        </p:nvSpPr>
        <p:spPr>
          <a:xfrm>
            <a:off x="838199" y="365125"/>
            <a:ext cx="1119863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n-US"/>
              <a:t>Sector and Cross-Sector Council Structures (cont. 3)</a:t>
            </a:r>
            <a:endParaRPr/>
          </a:p>
        </p:txBody>
      </p:sp>
      <p:sp>
        <p:nvSpPr>
          <p:cNvPr id="111" name="Google Shape;1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91440" lvl="0" indent="-152400" algn="l" rtl="0">
              <a:lnSpc>
                <a:spcPct val="90000"/>
              </a:lnSpc>
              <a:spcBef>
                <a:spcPts val="0"/>
              </a:spcBef>
              <a:spcAft>
                <a:spcPts val="0"/>
              </a:spcAft>
              <a:buSzPts val="2400"/>
              <a:buFont typeface="Arial"/>
              <a:buChar char="•"/>
            </a:pPr>
            <a:r>
              <a:rPr lang="en-US" sz="2400" b="1"/>
              <a:t> Information Sharing Organizations </a:t>
            </a:r>
            <a:r>
              <a:rPr lang="en-US" sz="2400"/>
              <a:t>– Organizations including Information Sharing and Analysis Centers (ISACs) serve operational and dissemination functions for many sectors, subsectors, and other groups, and facilitate sharing of information between government and the private sector. ISACs also collaborate on a cross-sector basis through a national council.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9"/>
          <p:cNvSpPr txBox="1">
            <a:spLocks noGrp="1"/>
          </p:cNvSpPr>
          <p:nvPr>
            <p:ph type="title"/>
          </p:nvPr>
        </p:nvSpPr>
        <p:spPr>
          <a:xfrm>
            <a:off x="420130" y="365125"/>
            <a:ext cx="6104238" cy="1438961"/>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3F3F3F"/>
              </a:buClr>
              <a:buSzPts val="4800"/>
              <a:buFont typeface="Calibri"/>
              <a:buNone/>
            </a:pPr>
            <a:r>
              <a:rPr lang="en-US"/>
              <a:t>Coordinating Structures</a:t>
            </a:r>
            <a:endParaRPr/>
          </a:p>
        </p:txBody>
      </p:sp>
      <p:sp>
        <p:nvSpPr>
          <p:cNvPr id="118" name="Google Shape;118;p9"/>
          <p:cNvSpPr txBox="1"/>
          <p:nvPr/>
        </p:nvSpPr>
        <p:spPr>
          <a:xfrm>
            <a:off x="1042438" y="2386721"/>
            <a:ext cx="3773978"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Sector and Cross-Sector Coordinating Structures: Partnership Structure of the 16 Sectors and Designated Agency Lead Coordinators </a:t>
            </a:r>
            <a:endParaRPr/>
          </a:p>
        </p:txBody>
      </p:sp>
      <p:pic>
        <p:nvPicPr>
          <p:cNvPr id="119" name="Google Shape;119;p9" descr="Table showing sector and cross-sectors"/>
          <p:cNvPicPr preferRelativeResize="0">
            <a:picLocks noGrp="1"/>
          </p:cNvPicPr>
          <p:nvPr>
            <p:ph type="body" idx="1"/>
          </p:nvPr>
        </p:nvPicPr>
        <p:blipFill rotWithShape="1">
          <a:blip r:embed="rId3">
            <a:alphaModFix/>
          </a:blip>
          <a:srcRect/>
          <a:stretch/>
        </p:blipFill>
        <p:spPr>
          <a:xfrm>
            <a:off x="6788146" y="365125"/>
            <a:ext cx="4965991" cy="5674408"/>
          </a:xfrm>
          <a:prstGeom prst="rect">
            <a:avLst/>
          </a:prstGeom>
          <a:noFill/>
          <a:ln>
            <a:noFill/>
          </a:ln>
        </p:spPr>
      </p:pic>
      <p:sp>
        <p:nvSpPr>
          <p:cNvPr id="120" name="Google Shape;120;p9"/>
          <p:cNvSpPr/>
          <p:nvPr/>
        </p:nvSpPr>
        <p:spPr>
          <a:xfrm>
            <a:off x="2701944" y="5608646"/>
            <a:ext cx="422894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Image source: </a:t>
            </a:r>
            <a:r>
              <a:rPr lang="en-US" sz="11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https://www.dhs.gov/sites/default/files/publications/</a:t>
            </a:r>
            <a:endParaRPr/>
          </a:p>
          <a:p>
            <a:pPr marL="0" marR="0" lvl="0" indent="0" algn="l" rtl="0">
              <a:spcBef>
                <a:spcPts val="0"/>
              </a:spcBef>
              <a:spcAft>
                <a:spcPts val="0"/>
              </a:spcAft>
              <a:buNone/>
            </a:pPr>
            <a:r>
              <a:rPr lang="en-US" sz="11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National-Infrastructure-Protection-Plan-2013-508.pdf</a:t>
            </a:r>
            <a:r>
              <a:rPr lang="en-US" sz="1100">
                <a:solidFill>
                  <a:schemeClr val="dk1"/>
                </a:solidFill>
                <a:latin typeface="Calibri"/>
                <a:ea typeface="Calibri"/>
                <a:cs typeface="Calibri"/>
                <a:sym typeface="Calibri"/>
              </a:rPr>
              <a:t>. Page 11.</a:t>
            </a:r>
            <a:endParaRPr/>
          </a:p>
        </p:txBody>
      </p:sp>
    </p:spTree>
  </p:cSld>
  <p:clrMapOvr>
    <a:masterClrMapping/>
  </p:clrMapOvr>
</p:sld>
</file>

<file path=ppt/theme/theme1.xml><?xml version="1.0" encoding="utf-8"?>
<a:theme xmlns:a="http://schemas.openxmlformats.org/drawingml/2006/main" name="Body Slide">
  <a:themeElements>
    <a:clrScheme name="Custom 7">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2820</Words>
  <Application>Microsoft Office PowerPoint</Application>
  <PresentationFormat>Widescreen</PresentationFormat>
  <Paragraphs>131</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Arial</vt:lpstr>
      <vt:lpstr>Gill Sans MT</vt:lpstr>
      <vt:lpstr>Gill Sans</vt:lpstr>
      <vt:lpstr>Body Slide</vt:lpstr>
      <vt:lpstr>Module 10 Policy &amp; Governance</vt:lpstr>
      <vt:lpstr>Lesson Objectives</vt:lpstr>
      <vt:lpstr>Need for Information Sharing</vt:lpstr>
      <vt:lpstr>Policy Driven</vt:lpstr>
      <vt:lpstr>Sector and Cross-Sector Council Structures</vt:lpstr>
      <vt:lpstr>Sector and Cross-Sector Council Structures (cont. 1)</vt:lpstr>
      <vt:lpstr>Sector and Cross-Sector Council Structures (cont. 2) </vt:lpstr>
      <vt:lpstr>Sector and Cross-Sector Council Structures (cont. 3)</vt:lpstr>
      <vt:lpstr>Coordinating Structures</vt:lpstr>
      <vt:lpstr>NIPP Partnership Approach  </vt:lpstr>
      <vt:lpstr>NIPP Partnership Approach (cont. 1)</vt:lpstr>
      <vt:lpstr>Infrastructure Resilience Planning Framework (IRPF)</vt:lpstr>
      <vt:lpstr>Role of Information Sharing and Analysis Centers (ISACs) in CIP</vt:lpstr>
      <vt:lpstr>Homeland Security Information Network (HSIN)</vt:lpstr>
      <vt:lpstr>CISA Central Reporting</vt:lpstr>
      <vt:lpstr>National Cybersecurity and Communications Integration Center (NCCIC)</vt:lpstr>
      <vt:lpstr>Specific Critical Infrastructure Issues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10 Policy &amp; Governance</dc:title>
  <dc:creator>Margaret Leary</dc:creator>
  <cp:lastModifiedBy>Rowena McKernan</cp:lastModifiedBy>
  <cp:revision>1</cp:revision>
  <dcterms:created xsi:type="dcterms:W3CDTF">2016-09-18T19:49:58Z</dcterms:created>
  <dcterms:modified xsi:type="dcterms:W3CDTF">2023-02-28T21:58:20Z</dcterms:modified>
</cp:coreProperties>
</file>