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Lst>
  <p:sldSz cy="6858000" cx="12192000"/>
  <p:notesSz cx="6858000" cy="9144000"/>
  <p:embeddedFontLst>
    <p:embeddedFont>
      <p:font typeface="Gill Sans"/>
      <p:regular r:id="rId45"/>
      <p:bold r:id="rId4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47" roundtripDataSignature="AMtx7mho00LLZi8mAaeUmaibWMIE6zvrT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673A5AC-033E-4C5B-90E7-B9F3C85FD91F}">
  <a:tblStyle styleId="{5673A5AC-033E-4C5B-90E7-B9F3C85FD91F}"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6EBF5"/>
          </a:solidFill>
        </a:fill>
      </a:tcStyle>
    </a:wholeTbl>
    <a:band1H>
      <a:tcTxStyle/>
      <a:tcStyle>
        <a:fill>
          <a:solidFill>
            <a:srgbClr val="CAD4EA"/>
          </a:solidFill>
        </a:fill>
      </a:tcStyle>
    </a:band1H>
    <a:band2H>
      <a:tcTxStyle/>
    </a:band2H>
    <a:band1V>
      <a:tcTxStyle/>
      <a:tcStyle>
        <a:fill>
          <a:solidFill>
            <a:srgbClr val="CA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46" Type="http://schemas.openxmlformats.org/officeDocument/2006/relationships/font" Target="fonts/GillSans-bold.fntdata"/><Relationship Id="rId23" Type="http://schemas.openxmlformats.org/officeDocument/2006/relationships/slide" Target="slides/slide18.xml"/><Relationship Id="rId45" Type="http://schemas.openxmlformats.org/officeDocument/2006/relationships/font" Target="fonts/GillSans-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47" Type="http://customschemas.google.com/relationships/presentationmetadata" Target="metadata"/><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nvlpubs.nist.gov/nistpubs/Legacy/SP/nistspecialpublication800-34r1.pdf" TargetMode="Externa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 name="Google Shape;5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9" name="Google Shape;119;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0" lang="en-US" sz="1200" u="none" strike="noStrike">
                <a:solidFill>
                  <a:schemeClr val="dk1"/>
                </a:solidFill>
                <a:latin typeface="Calibri"/>
                <a:ea typeface="Calibri"/>
                <a:cs typeface="Calibri"/>
                <a:sym typeface="Calibri"/>
              </a:rPr>
              <a:t>Figure 3-2. Incident Response Life Cycle (Detection and Analysis) </a:t>
            </a:r>
            <a:endParaRPr/>
          </a:p>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Organizations should be prepared to handle any incident; however, they should emphasize training on incidents that use common attack vectors or were identified in the risk assessment as being more likely to occur or have a greater impact if they did occur. Common attack vectors include:</a:t>
            </a:r>
            <a:endParaRPr/>
          </a:p>
          <a:p>
            <a:pPr indent="0" lvl="0" marL="0" rtl="0" algn="l">
              <a:spcBef>
                <a:spcPts val="0"/>
              </a:spcBef>
              <a:spcAft>
                <a:spcPts val="0"/>
              </a:spcAft>
              <a:buNone/>
            </a:pPr>
            <a:r>
              <a:t/>
            </a:r>
            <a:endParaRPr/>
          </a:p>
          <a:p>
            <a:pPr indent="-171450" lvl="0" marL="171450" rtl="0" algn="l">
              <a:spcBef>
                <a:spcPts val="0"/>
              </a:spcBef>
              <a:spcAft>
                <a:spcPts val="0"/>
              </a:spcAft>
              <a:buClr>
                <a:schemeClr val="dk1"/>
              </a:buClr>
              <a:buSzPts val="1200"/>
              <a:buFont typeface="Arial"/>
              <a:buChar char="•"/>
            </a:pPr>
            <a:r>
              <a:rPr b="1" lang="en-US"/>
              <a:t>External/Removable Media: </a:t>
            </a:r>
            <a:r>
              <a:rPr lang="en-US"/>
              <a:t>An attack executed from removable media or a peripheral device—for example, malicious code spreading onto a system from an infected USB flash drive. </a:t>
            </a:r>
            <a:endParaRPr/>
          </a:p>
          <a:p>
            <a:pPr indent="-171450" lvl="0" marL="171450" rtl="0" algn="l">
              <a:spcBef>
                <a:spcPts val="0"/>
              </a:spcBef>
              <a:spcAft>
                <a:spcPts val="0"/>
              </a:spcAft>
              <a:buClr>
                <a:schemeClr val="dk1"/>
              </a:buClr>
              <a:buSzPts val="1200"/>
              <a:buFont typeface="Arial"/>
              <a:buChar char="•"/>
            </a:pPr>
            <a:r>
              <a:rPr b="1" lang="en-US"/>
              <a:t>Attrition</a:t>
            </a:r>
            <a:r>
              <a:rPr lang="en-US"/>
              <a:t>: An attack that employs brute force methods to compromise, degrade, or destroy systems, networks, or services (e.g., a DDoS intended to impair or deny access to a service or application; a brute force attack against an authentication mechanism, such as passwords, CAPTCHAS, or digital signatures). </a:t>
            </a:r>
            <a:endParaRPr/>
          </a:p>
          <a:p>
            <a:pPr indent="-171450" lvl="0" marL="171450" rtl="0" algn="l">
              <a:spcBef>
                <a:spcPts val="0"/>
              </a:spcBef>
              <a:spcAft>
                <a:spcPts val="0"/>
              </a:spcAft>
              <a:buClr>
                <a:schemeClr val="dk1"/>
              </a:buClr>
              <a:buSzPts val="1200"/>
              <a:buFont typeface="Arial"/>
              <a:buChar char="•"/>
            </a:pPr>
            <a:r>
              <a:rPr b="1" lang="en-US"/>
              <a:t>Web: </a:t>
            </a:r>
            <a:r>
              <a:rPr lang="en-US"/>
              <a:t>An attack executed from a website or web-based application—for example, a cross-site scripting attack used to steal credentials or a redirect to a site that exploits a browser vulnerability and installs malware. </a:t>
            </a:r>
            <a:endParaRPr/>
          </a:p>
          <a:p>
            <a:pPr indent="-171450" lvl="0" marL="171450" rtl="0" algn="l">
              <a:spcBef>
                <a:spcPts val="0"/>
              </a:spcBef>
              <a:spcAft>
                <a:spcPts val="0"/>
              </a:spcAft>
              <a:buClr>
                <a:schemeClr val="dk1"/>
              </a:buClr>
              <a:buSzPts val="1200"/>
              <a:buFont typeface="Arial"/>
              <a:buChar char="•"/>
            </a:pPr>
            <a:r>
              <a:rPr b="1" lang="en-US"/>
              <a:t>Email: </a:t>
            </a:r>
            <a:r>
              <a:rPr lang="en-US"/>
              <a:t>An attack executed via an email message or attachment—for example, exploit code disguised as an attached document or a link to a malicious website in the body of an email message. </a:t>
            </a:r>
            <a:endParaRPr/>
          </a:p>
          <a:p>
            <a:pPr indent="-171450" lvl="0" marL="171450" rtl="0" algn="l">
              <a:spcBef>
                <a:spcPts val="0"/>
              </a:spcBef>
              <a:spcAft>
                <a:spcPts val="0"/>
              </a:spcAft>
              <a:buClr>
                <a:schemeClr val="dk1"/>
              </a:buClr>
              <a:buSzPts val="1200"/>
              <a:buFont typeface="Arial"/>
              <a:buChar char="•"/>
            </a:pPr>
            <a:r>
              <a:rPr b="1" lang="en-US"/>
              <a:t>Impersonation: </a:t>
            </a:r>
            <a:r>
              <a:rPr lang="en-US"/>
              <a:t>An attack involving replacement of something benign with something malicious. For example, spoofing, Man-in-the-Middle attacks, rogue wireless access points, and SQL injection attacks all involve impersonation. </a:t>
            </a:r>
            <a:endParaRPr/>
          </a:p>
          <a:p>
            <a:pPr indent="-171450" lvl="0" marL="171450" rtl="0" algn="l">
              <a:spcBef>
                <a:spcPts val="0"/>
              </a:spcBef>
              <a:spcAft>
                <a:spcPts val="0"/>
              </a:spcAft>
              <a:buClr>
                <a:schemeClr val="dk1"/>
              </a:buClr>
              <a:buSzPts val="1200"/>
              <a:buFont typeface="Arial"/>
              <a:buChar char="•"/>
            </a:pPr>
            <a:r>
              <a:rPr b="1" lang="en-US"/>
              <a:t>Improper Usage: </a:t>
            </a:r>
            <a:r>
              <a:rPr lang="en-US"/>
              <a:t>Any incident resulting from violation of an organization’s acceptable usage policies by an authorized user, excluding the above categories; for example, a user installs file sharing software, leading to the loss of sensitive data, or a user performs illegal activities on a system. </a:t>
            </a:r>
            <a:endParaRPr/>
          </a:p>
          <a:p>
            <a:pPr indent="-171450" lvl="0" marL="171450" rtl="0" algn="l">
              <a:spcBef>
                <a:spcPts val="0"/>
              </a:spcBef>
              <a:spcAft>
                <a:spcPts val="0"/>
              </a:spcAft>
              <a:buClr>
                <a:schemeClr val="dk1"/>
              </a:buClr>
              <a:buSzPts val="1200"/>
              <a:buFont typeface="Arial"/>
              <a:buChar char="•"/>
            </a:pPr>
            <a:r>
              <a:rPr b="1" lang="en-US"/>
              <a:t>Loss or Theft of Equipment: </a:t>
            </a:r>
            <a:r>
              <a:rPr lang="en-US"/>
              <a:t>The loss or theft of a computing device or media used by the organization, such as a laptop, smartphone, or authentication token. </a:t>
            </a:r>
            <a:endParaRPr/>
          </a:p>
          <a:p>
            <a:pPr indent="-171450" lvl="0" marL="171450" rtl="0" algn="l">
              <a:spcBef>
                <a:spcPts val="0"/>
              </a:spcBef>
              <a:spcAft>
                <a:spcPts val="0"/>
              </a:spcAft>
              <a:buClr>
                <a:schemeClr val="dk1"/>
              </a:buClr>
              <a:buSzPts val="1200"/>
              <a:buFont typeface="Arial"/>
              <a:buChar char="•"/>
            </a:pPr>
            <a:r>
              <a:rPr b="1" lang="en-US"/>
              <a:t>Other: </a:t>
            </a:r>
            <a:r>
              <a:rPr lang="en-US"/>
              <a:t>An attack that does not fit into any of the other categories. </a:t>
            </a:r>
            <a:endParaRPr/>
          </a:p>
        </p:txBody>
      </p:sp>
      <p:sp>
        <p:nvSpPr>
          <p:cNvPr id="120" name="Google Shape;120;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7" name="Google Shape;127;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NIST SP 800-61 </a:t>
            </a:r>
            <a:r>
              <a:rPr i="1" lang="en-US"/>
              <a:t>Computer Security Incident Handling Guide</a:t>
            </a:r>
            <a:r>
              <a:rPr lang="en-US"/>
              <a:t>: </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 </a:t>
            </a:r>
            <a:endParaRPr/>
          </a:p>
          <a:p>
            <a:pPr indent="0" lvl="0" marL="0" rtl="0" algn="l">
              <a:spcBef>
                <a:spcPts val="0"/>
              </a:spcBef>
              <a:spcAft>
                <a:spcPts val="0"/>
              </a:spcAft>
              <a:buNone/>
            </a:pPr>
            <a:r>
              <a:t/>
            </a:r>
            <a:endParaRPr/>
          </a:p>
        </p:txBody>
      </p:sp>
      <p:sp>
        <p:nvSpPr>
          <p:cNvPr id="128" name="Google Shape;128;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4" name="Google Shape;134;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NIST SP 800-61, </a:t>
            </a:r>
            <a:r>
              <a:rPr i="1" lang="en-US"/>
              <a:t>Computer Security Incident Handling Guide</a:t>
            </a:r>
            <a:r>
              <a:rPr lang="en-US"/>
              <a:t>:</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 </a:t>
            </a:r>
            <a:endParaRPr/>
          </a:p>
          <a:p>
            <a:pPr indent="0" lvl="0" marL="0" rtl="0" algn="l">
              <a:spcBef>
                <a:spcPts val="0"/>
              </a:spcBef>
              <a:spcAft>
                <a:spcPts val="0"/>
              </a:spcAft>
              <a:buNone/>
            </a:pPr>
            <a:r>
              <a:t/>
            </a:r>
            <a:endParaRPr/>
          </a:p>
        </p:txBody>
      </p:sp>
      <p:sp>
        <p:nvSpPr>
          <p:cNvPr id="135" name="Google Shape;135;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1" name="Google Shape;141;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NIST SP 800-61, </a:t>
            </a:r>
            <a:r>
              <a:rPr i="1" lang="en-US"/>
              <a:t>Computer Security Incident Handling Guide</a:t>
            </a:r>
            <a:r>
              <a:rPr lang="en-US"/>
              <a:t>:</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 </a:t>
            </a:r>
            <a:endParaRPr/>
          </a:p>
          <a:p>
            <a:pPr indent="0" lvl="0" marL="0" rtl="0" algn="l">
              <a:spcBef>
                <a:spcPts val="0"/>
              </a:spcBef>
              <a:spcAft>
                <a:spcPts val="0"/>
              </a:spcAft>
              <a:buNone/>
            </a:pPr>
            <a:r>
              <a:t/>
            </a:r>
            <a:endParaRPr/>
          </a:p>
        </p:txBody>
      </p:sp>
      <p:sp>
        <p:nvSpPr>
          <p:cNvPr id="142" name="Google Shape;142;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8" name="Google Shape;148;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NIST SP 800-61, </a:t>
            </a:r>
            <a:r>
              <a:rPr i="1" lang="en-US"/>
              <a:t>Computer Security Incident Handling Guide</a:t>
            </a:r>
            <a:r>
              <a:rPr lang="en-US"/>
              <a:t>:</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 </a:t>
            </a:r>
            <a:r>
              <a:rPr b="0" i="0" lang="en-US" sz="1200" u="none" strike="noStrike">
                <a:solidFill>
                  <a:schemeClr val="dk1"/>
                </a:solidFill>
                <a:latin typeface="Calibri"/>
                <a:ea typeface="Calibri"/>
                <a:cs typeface="Calibri"/>
                <a:sym typeface="Calibri"/>
              </a:rPr>
              <a:t>Table 3-1. Common Sources of Precursors and Indicators. </a:t>
            </a:r>
            <a:endParaRPr/>
          </a:p>
          <a:p>
            <a:pPr indent="0" lvl="0" marL="0" marR="0" rtl="0" algn="l">
              <a:lnSpc>
                <a:spcPct val="100000"/>
              </a:lnSpc>
              <a:spcBef>
                <a:spcPts val="0"/>
              </a:spcBef>
              <a:spcAft>
                <a:spcPts val="0"/>
              </a:spcAft>
              <a:buClr>
                <a:schemeClr val="dk1"/>
              </a:buClr>
              <a:buSzPts val="1200"/>
              <a:buFont typeface="Calibri"/>
              <a:buNone/>
            </a:pPr>
            <a:r>
              <a:t/>
            </a:r>
            <a:endParaRPr/>
          </a:p>
        </p:txBody>
      </p:sp>
      <p:sp>
        <p:nvSpPr>
          <p:cNvPr id="149" name="Google Shape;149;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Google Shape;156;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NIST SP 800-61, </a:t>
            </a:r>
            <a:r>
              <a:rPr i="1" lang="en-US"/>
              <a:t>Computer Security Incident Handling Guide</a:t>
            </a:r>
            <a:r>
              <a:rPr lang="en-US"/>
              <a:t>:</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 </a:t>
            </a:r>
            <a:r>
              <a:rPr b="0" i="0" lang="en-US" sz="1200" u="none" strike="noStrike">
                <a:solidFill>
                  <a:schemeClr val="dk1"/>
                </a:solidFill>
                <a:latin typeface="Calibri"/>
                <a:ea typeface="Calibri"/>
                <a:cs typeface="Calibri"/>
                <a:sym typeface="Calibri"/>
              </a:rPr>
              <a:t>Table 3-1. Common Sources of Precursors and Indicators.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t/>
            </a:r>
            <a:endParaRPr/>
          </a:p>
        </p:txBody>
      </p:sp>
      <p:sp>
        <p:nvSpPr>
          <p:cNvPr id="157" name="Google Shape;157;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NIST SP 800-61, </a:t>
            </a:r>
            <a:r>
              <a:rPr i="1" lang="en-US"/>
              <a:t>Computer Security Incident Handling Guide</a:t>
            </a:r>
            <a:r>
              <a:rPr lang="en-US"/>
              <a:t>:</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 </a:t>
            </a:r>
            <a:r>
              <a:rPr b="0" i="0" lang="en-US" sz="1200" u="none" strike="noStrike">
                <a:solidFill>
                  <a:schemeClr val="dk1"/>
                </a:solidFill>
                <a:latin typeface="Calibri"/>
                <a:ea typeface="Calibri"/>
                <a:cs typeface="Calibri"/>
                <a:sym typeface="Calibri"/>
              </a:rPr>
              <a:t>Table 3-1. Common Sources of Precursors and Indicators.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t/>
            </a:r>
            <a:endParaRPr/>
          </a:p>
        </p:txBody>
      </p:sp>
      <p:sp>
        <p:nvSpPr>
          <p:cNvPr id="165" name="Google Shape;165;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2" name="Google Shape;172;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NIST SP 800-61, </a:t>
            </a:r>
            <a:r>
              <a:rPr i="1" lang="en-US"/>
              <a:t>Computer Security Incident Handling Guide</a:t>
            </a:r>
            <a:r>
              <a:rPr lang="en-US"/>
              <a:t>:</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US"/>
              <a:t>The issue tracking system should contain information on the following: </a:t>
            </a:r>
            <a:endParaRPr/>
          </a:p>
          <a:p>
            <a:pPr indent="-171450" lvl="0" marL="171450" marR="0" rtl="0" algn="l">
              <a:lnSpc>
                <a:spcPct val="100000"/>
              </a:lnSpc>
              <a:spcBef>
                <a:spcPts val="0"/>
              </a:spcBef>
              <a:spcAft>
                <a:spcPts val="0"/>
              </a:spcAft>
              <a:buClr>
                <a:schemeClr val="dk1"/>
              </a:buClr>
              <a:buSzPts val="1200"/>
              <a:buFont typeface="Arial"/>
              <a:buChar char="•"/>
            </a:pPr>
            <a:r>
              <a:rPr lang="en-US"/>
              <a:t>The current status of the incident (new, in progress, forwarded for investigation, resolved, etc.) </a:t>
            </a:r>
            <a:endParaRPr/>
          </a:p>
          <a:p>
            <a:pPr indent="-171450" lvl="0" marL="171450" marR="0" rtl="0" algn="l">
              <a:lnSpc>
                <a:spcPct val="100000"/>
              </a:lnSpc>
              <a:spcBef>
                <a:spcPts val="0"/>
              </a:spcBef>
              <a:spcAft>
                <a:spcPts val="0"/>
              </a:spcAft>
              <a:buClr>
                <a:schemeClr val="dk1"/>
              </a:buClr>
              <a:buSzPts val="1200"/>
              <a:buFont typeface="Arial"/>
              <a:buChar char="•"/>
            </a:pPr>
            <a:r>
              <a:rPr lang="en-US"/>
              <a:t>A summary of the incident </a:t>
            </a:r>
            <a:endParaRPr/>
          </a:p>
          <a:p>
            <a:pPr indent="-171450" lvl="0" marL="171450" marR="0" rtl="0" algn="l">
              <a:lnSpc>
                <a:spcPct val="100000"/>
              </a:lnSpc>
              <a:spcBef>
                <a:spcPts val="0"/>
              </a:spcBef>
              <a:spcAft>
                <a:spcPts val="0"/>
              </a:spcAft>
              <a:buClr>
                <a:schemeClr val="dk1"/>
              </a:buClr>
              <a:buSzPts val="1200"/>
              <a:buFont typeface="Arial"/>
              <a:buChar char="•"/>
            </a:pPr>
            <a:r>
              <a:rPr lang="en-US"/>
              <a:t>Indicators related to the incident </a:t>
            </a:r>
            <a:endParaRPr/>
          </a:p>
          <a:p>
            <a:pPr indent="-171450" lvl="0" marL="171450" marR="0" rtl="0" algn="l">
              <a:lnSpc>
                <a:spcPct val="100000"/>
              </a:lnSpc>
              <a:spcBef>
                <a:spcPts val="0"/>
              </a:spcBef>
              <a:spcAft>
                <a:spcPts val="0"/>
              </a:spcAft>
              <a:buClr>
                <a:schemeClr val="dk1"/>
              </a:buClr>
              <a:buSzPts val="1200"/>
              <a:buFont typeface="Arial"/>
              <a:buChar char="•"/>
            </a:pPr>
            <a:r>
              <a:rPr lang="en-US"/>
              <a:t>Other incidents related to this incident </a:t>
            </a:r>
            <a:endParaRPr/>
          </a:p>
          <a:p>
            <a:pPr indent="-171450" lvl="0" marL="171450" marR="0" rtl="0" algn="l">
              <a:lnSpc>
                <a:spcPct val="100000"/>
              </a:lnSpc>
              <a:spcBef>
                <a:spcPts val="0"/>
              </a:spcBef>
              <a:spcAft>
                <a:spcPts val="0"/>
              </a:spcAft>
              <a:buClr>
                <a:schemeClr val="dk1"/>
              </a:buClr>
              <a:buSzPts val="1200"/>
              <a:buFont typeface="Arial"/>
              <a:buChar char="•"/>
            </a:pPr>
            <a:r>
              <a:rPr lang="en-US"/>
              <a:t>Actions taken by all incident handlers on this incident </a:t>
            </a:r>
            <a:endParaRPr/>
          </a:p>
          <a:p>
            <a:pPr indent="-171450" lvl="0" marL="171450" marR="0" rtl="0" algn="l">
              <a:lnSpc>
                <a:spcPct val="100000"/>
              </a:lnSpc>
              <a:spcBef>
                <a:spcPts val="0"/>
              </a:spcBef>
              <a:spcAft>
                <a:spcPts val="0"/>
              </a:spcAft>
              <a:buClr>
                <a:schemeClr val="dk1"/>
              </a:buClr>
              <a:buSzPts val="1200"/>
              <a:buFont typeface="Arial"/>
              <a:buChar char="•"/>
            </a:pPr>
            <a:r>
              <a:rPr lang="en-US"/>
              <a:t>Chain of custody, if applicable </a:t>
            </a:r>
            <a:endParaRPr/>
          </a:p>
          <a:p>
            <a:pPr indent="-171450" lvl="0" marL="171450" marR="0" rtl="0" algn="l">
              <a:lnSpc>
                <a:spcPct val="100000"/>
              </a:lnSpc>
              <a:spcBef>
                <a:spcPts val="0"/>
              </a:spcBef>
              <a:spcAft>
                <a:spcPts val="0"/>
              </a:spcAft>
              <a:buClr>
                <a:schemeClr val="dk1"/>
              </a:buClr>
              <a:buSzPts val="1200"/>
              <a:buFont typeface="Arial"/>
              <a:buChar char="•"/>
            </a:pPr>
            <a:r>
              <a:rPr lang="en-US"/>
              <a:t>Impact assessments related to the incident </a:t>
            </a:r>
            <a:endParaRPr/>
          </a:p>
          <a:p>
            <a:pPr indent="-171450" lvl="0" marL="171450" marR="0" rtl="0" algn="l">
              <a:lnSpc>
                <a:spcPct val="100000"/>
              </a:lnSpc>
              <a:spcBef>
                <a:spcPts val="0"/>
              </a:spcBef>
              <a:spcAft>
                <a:spcPts val="0"/>
              </a:spcAft>
              <a:buClr>
                <a:schemeClr val="dk1"/>
              </a:buClr>
              <a:buSzPts val="1200"/>
              <a:buFont typeface="Arial"/>
              <a:buChar char="•"/>
            </a:pPr>
            <a:r>
              <a:rPr lang="en-US"/>
              <a:t>Contact information for other involved parties (e.g., system owners, system administrators) </a:t>
            </a:r>
            <a:endParaRPr/>
          </a:p>
          <a:p>
            <a:pPr indent="-171450" lvl="0" marL="171450" marR="0" rtl="0" algn="l">
              <a:lnSpc>
                <a:spcPct val="100000"/>
              </a:lnSpc>
              <a:spcBef>
                <a:spcPts val="0"/>
              </a:spcBef>
              <a:spcAft>
                <a:spcPts val="0"/>
              </a:spcAft>
              <a:buClr>
                <a:schemeClr val="dk1"/>
              </a:buClr>
              <a:buSzPts val="1200"/>
              <a:buFont typeface="Arial"/>
              <a:buChar char="•"/>
            </a:pPr>
            <a:r>
              <a:rPr lang="en-US"/>
              <a:t>A list of evidence gathered during the incident investigation </a:t>
            </a:r>
            <a:endParaRPr/>
          </a:p>
          <a:p>
            <a:pPr indent="-171450" lvl="0" marL="171450" marR="0" rtl="0" algn="l">
              <a:lnSpc>
                <a:spcPct val="100000"/>
              </a:lnSpc>
              <a:spcBef>
                <a:spcPts val="0"/>
              </a:spcBef>
              <a:spcAft>
                <a:spcPts val="0"/>
              </a:spcAft>
              <a:buClr>
                <a:schemeClr val="dk1"/>
              </a:buClr>
              <a:buSzPts val="1200"/>
              <a:buFont typeface="Arial"/>
              <a:buChar char="•"/>
            </a:pPr>
            <a:r>
              <a:rPr lang="en-US"/>
              <a:t>Comments from incident handlers</a:t>
            </a:r>
            <a:endParaRPr/>
          </a:p>
          <a:p>
            <a:pPr indent="-171450" lvl="0" marL="171450" marR="0" rtl="0" algn="l">
              <a:lnSpc>
                <a:spcPct val="100000"/>
              </a:lnSpc>
              <a:spcBef>
                <a:spcPts val="0"/>
              </a:spcBef>
              <a:spcAft>
                <a:spcPts val="0"/>
              </a:spcAft>
              <a:buClr>
                <a:schemeClr val="dk1"/>
              </a:buClr>
              <a:buSzPts val="1200"/>
              <a:buFont typeface="Arial"/>
              <a:buChar char="•"/>
            </a:pPr>
            <a:r>
              <a:rPr lang="en-US"/>
              <a:t>Next steps to be taken (e.g., rebuild the host, upgrade an application)</a:t>
            </a:r>
            <a:endParaRPr/>
          </a:p>
          <a:p>
            <a:pPr indent="0" lvl="0" marL="0" rtl="0" algn="l">
              <a:spcBef>
                <a:spcPts val="0"/>
              </a:spcBef>
              <a:spcAft>
                <a:spcPts val="0"/>
              </a:spcAft>
              <a:buNone/>
            </a:pPr>
            <a:r>
              <a:t/>
            </a:r>
            <a:endParaRPr/>
          </a:p>
        </p:txBody>
      </p:sp>
      <p:sp>
        <p:nvSpPr>
          <p:cNvPr id="173" name="Google Shape;173;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9" name="Google Shape;179;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NIST SP 800-61, </a:t>
            </a:r>
            <a:r>
              <a:rPr i="1" lang="en-US"/>
              <a:t>Computer Security Incident Handling Guide</a:t>
            </a:r>
            <a:r>
              <a:rPr lang="en-US"/>
              <a:t>:</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171450" lvl="0" marL="171450" marR="0" rtl="0" algn="l">
              <a:lnSpc>
                <a:spcPct val="100000"/>
              </a:lnSpc>
              <a:spcBef>
                <a:spcPts val="0"/>
              </a:spcBef>
              <a:spcAft>
                <a:spcPts val="0"/>
              </a:spcAft>
              <a:buClr>
                <a:schemeClr val="dk1"/>
              </a:buClr>
              <a:buSzPts val="1200"/>
              <a:buFont typeface="Arial"/>
              <a:buChar char="•"/>
            </a:pPr>
            <a:r>
              <a:rPr b="1" lang="en-US"/>
              <a:t>Functional impact of the incident</a:t>
            </a:r>
            <a:r>
              <a:rPr lang="en-US"/>
              <a:t>. Incidents targeting IT systems typically impact the business functionality that those systems provide, resulting in some type of negative impact to the users of those systems. Incident handlers should consider how the incident will impact the existing functionality of the affected systems. Incident handlers should consider not only the current functional impact of the incident but also the likely future functional impact of the incident if it is not immediately contained. </a:t>
            </a:r>
            <a:endParaRPr/>
          </a:p>
          <a:p>
            <a:pPr indent="-171450" lvl="0" marL="171450" marR="0" rtl="0" algn="l">
              <a:lnSpc>
                <a:spcPct val="100000"/>
              </a:lnSpc>
              <a:spcBef>
                <a:spcPts val="0"/>
              </a:spcBef>
              <a:spcAft>
                <a:spcPts val="0"/>
              </a:spcAft>
              <a:buClr>
                <a:schemeClr val="dk1"/>
              </a:buClr>
              <a:buSzPts val="1200"/>
              <a:buFont typeface="Arial"/>
              <a:buChar char="•"/>
            </a:pPr>
            <a:r>
              <a:rPr b="1" lang="en-US"/>
              <a:t>Information impact of the incident</a:t>
            </a:r>
            <a:r>
              <a:rPr lang="en-US"/>
              <a:t>. Incidents may affect the confidentiality, integrity, and availability of the organization’s information. For example, a malicious agent may exfiltrate sensitive information. Incident handlers should consider how this information exfiltration will impact the organization’s overall mission. An incident that results in the exfiltration of sensitive information may also affect other organizations if any of the data pertain to a partner organization. </a:t>
            </a:r>
            <a:endParaRPr/>
          </a:p>
          <a:p>
            <a:pPr indent="-171450" lvl="0" marL="171450" marR="0" rtl="0" algn="l">
              <a:lnSpc>
                <a:spcPct val="100000"/>
              </a:lnSpc>
              <a:spcBef>
                <a:spcPts val="0"/>
              </a:spcBef>
              <a:spcAft>
                <a:spcPts val="0"/>
              </a:spcAft>
              <a:buClr>
                <a:schemeClr val="dk1"/>
              </a:buClr>
              <a:buSzPts val="1200"/>
              <a:buFont typeface="Arial"/>
              <a:buChar char="•"/>
            </a:pPr>
            <a:r>
              <a:rPr b="1" lang="en-US"/>
              <a:t>Recoverability from the incident. </a:t>
            </a:r>
            <a:r>
              <a:rPr lang="en-US"/>
              <a:t>The size of the incident and the type of resources it affects will determine the amount of time and resources that must be spent on recovering from that incident. In some instances it is not possible to recover from an incident (e.g., if the confidentiality of sensitive information has been compromised) and it would not make sense to spend limited resources on an elongated incident handling cycle, unless that effort was directed at ensuring that a similar incident did not occur in the future. In other cases, an incident may require far more resources to handle than what an organization has available. Incident handlers should consider the effort necessary to actually recover from an incident and carefully weigh that against the value the recovery effort will create and any requirements related to incident handling. </a:t>
            </a:r>
            <a:endParaRPr/>
          </a:p>
          <a:p>
            <a:pPr indent="-95250" lvl="0" marL="171450" marR="0" rtl="0" algn="l">
              <a:lnSpc>
                <a:spcPct val="100000"/>
              </a:lnSpc>
              <a:spcBef>
                <a:spcPts val="0"/>
              </a:spcBef>
              <a:spcAft>
                <a:spcPts val="0"/>
              </a:spcAft>
              <a:buClr>
                <a:schemeClr val="dk1"/>
              </a:buClr>
              <a:buSzPts val="1200"/>
              <a:buFont typeface="Arial"/>
              <a:buNone/>
            </a:pPr>
            <a:r>
              <a:t/>
            </a:r>
            <a:endParaRPr/>
          </a:p>
          <a:p>
            <a:pPr indent="-171450" lvl="0" marL="171450" marR="0" rtl="0" algn="l">
              <a:lnSpc>
                <a:spcPct val="100000"/>
              </a:lnSpc>
              <a:spcBef>
                <a:spcPts val="0"/>
              </a:spcBef>
              <a:spcAft>
                <a:spcPts val="0"/>
              </a:spcAft>
              <a:buClr>
                <a:schemeClr val="dk1"/>
              </a:buClr>
              <a:buSzPts val="1200"/>
              <a:buFont typeface="Arial"/>
              <a:buChar char="•"/>
            </a:pPr>
            <a:r>
              <a:rPr lang="en-US"/>
              <a:t> </a:t>
            </a:r>
            <a:endParaRPr/>
          </a:p>
          <a:p>
            <a:pPr indent="0" lvl="0" marL="0" rtl="0" algn="l">
              <a:spcBef>
                <a:spcPts val="0"/>
              </a:spcBef>
              <a:spcAft>
                <a:spcPts val="0"/>
              </a:spcAft>
              <a:buNone/>
            </a:pPr>
            <a:r>
              <a:t/>
            </a:r>
            <a:endParaRPr/>
          </a:p>
        </p:txBody>
      </p:sp>
      <p:sp>
        <p:nvSpPr>
          <p:cNvPr id="180" name="Google Shape;180;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6" name="Google Shape;186;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i="0" lang="en-US" sz="1200" u="none" strike="noStrike">
                <a:solidFill>
                  <a:schemeClr val="dk1"/>
                </a:solidFill>
                <a:latin typeface="Calibri"/>
                <a:ea typeface="Calibri"/>
                <a:cs typeface="Calibri"/>
                <a:sym typeface="Calibri"/>
              </a:rPr>
              <a:t>Figure 3-3. Incident Response Life Cycle (Containment, Eradication, and Recovery) </a:t>
            </a:r>
            <a:endParaRPr/>
          </a:p>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 </a:t>
            </a:r>
            <a:r>
              <a:rPr b="0" i="0" lang="en-US" sz="1200" u="none" strike="noStrike">
                <a:solidFill>
                  <a:schemeClr val="dk1"/>
                </a:solidFill>
                <a:latin typeface="Calibri"/>
                <a:ea typeface="Calibri"/>
                <a:cs typeface="Calibri"/>
                <a:sym typeface="Calibri"/>
              </a:rPr>
              <a:t>Figure 3-3. Incident Response Life Cycle (Containment, Eradication, and Recovery).</a:t>
            </a:r>
            <a:endParaRPr b="0"/>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Containment is important before an incident overwhelms resources or increases damage. Most incidents require containment, so that is an important consideration early in the course of handling each incident. Containment provides time for developing a tailored remediation strategy. An essential part of containment is decision-making (e.g., shut down a system, disconnect it from a network, disable certain functions). Such decisions are much easier to make if there are predetermined strategies and procedures for containing the incident. Organizations should define acceptable risks in dealing with incidents and develop strategies accordingly.</a:t>
            </a:r>
            <a:endParaRPr/>
          </a:p>
        </p:txBody>
      </p:sp>
      <p:sp>
        <p:nvSpPr>
          <p:cNvPr id="187" name="Google Shape;187;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0" name="Google Shape;60;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 name="Google Shape;61;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4" name="Google Shape;194;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NIST SP 800-61, </a:t>
            </a:r>
            <a:r>
              <a:rPr i="1" lang="en-US"/>
              <a:t>Computer Security Incident Handling Guide</a:t>
            </a:r>
            <a:r>
              <a:rPr lang="en-US"/>
              <a:t>:</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  </a:t>
            </a:r>
            <a:r>
              <a:rPr b="1" lang="en-US"/>
              <a:t> </a:t>
            </a:r>
            <a:endParaRPr/>
          </a:p>
          <a:p>
            <a:pPr indent="0" lvl="0" marL="0" rtl="0" algn="l">
              <a:spcBef>
                <a:spcPts val="0"/>
              </a:spcBef>
              <a:spcAft>
                <a:spcPts val="0"/>
              </a:spcAft>
              <a:buNone/>
            </a:pPr>
            <a:r>
              <a:t/>
            </a:r>
            <a:endParaRPr/>
          </a:p>
        </p:txBody>
      </p:sp>
      <p:sp>
        <p:nvSpPr>
          <p:cNvPr id="195" name="Google Shape;195;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1" name="Google Shape;201;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NIST SP 800-61, </a:t>
            </a:r>
            <a:r>
              <a:rPr i="1" lang="en-US"/>
              <a:t>Computer Security Incident Handling Guide</a:t>
            </a:r>
            <a:r>
              <a:rPr lang="en-US"/>
              <a:t>:</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  </a:t>
            </a:r>
            <a:r>
              <a:rPr b="1" lang="en-US"/>
              <a:t> </a:t>
            </a:r>
            <a:endParaRPr/>
          </a:p>
          <a:p>
            <a:pPr indent="0" lvl="0" marL="0" marR="0" rtl="0" algn="l">
              <a:lnSpc>
                <a:spcPct val="100000"/>
              </a:lnSpc>
              <a:spcBef>
                <a:spcPts val="0"/>
              </a:spcBef>
              <a:spcAft>
                <a:spcPts val="0"/>
              </a:spcAft>
              <a:buClr>
                <a:schemeClr val="dk1"/>
              </a:buClr>
              <a:buSzPts val="1200"/>
              <a:buFont typeface="Calibri"/>
              <a:buNone/>
            </a:pPr>
            <a:r>
              <a:t/>
            </a:r>
            <a:endParaRPr/>
          </a:p>
        </p:txBody>
      </p:sp>
      <p:sp>
        <p:nvSpPr>
          <p:cNvPr id="202" name="Google Shape;202;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8" name="Google Shape;208;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NIST SP 800-61, </a:t>
            </a:r>
            <a:r>
              <a:rPr i="1" lang="en-US"/>
              <a:t>Computer Security Incident Handling Guide</a:t>
            </a:r>
            <a:r>
              <a:rPr lang="en-US"/>
              <a:t>:</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  </a:t>
            </a:r>
            <a:r>
              <a:rPr b="1" lang="en-US"/>
              <a:t>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171450" lvl="0" marL="171450" marR="0" rtl="0" algn="l">
              <a:lnSpc>
                <a:spcPct val="100000"/>
              </a:lnSpc>
              <a:spcBef>
                <a:spcPts val="0"/>
              </a:spcBef>
              <a:spcAft>
                <a:spcPts val="0"/>
              </a:spcAft>
              <a:buClr>
                <a:schemeClr val="dk1"/>
              </a:buClr>
              <a:buSzPts val="1200"/>
              <a:buFont typeface="Arial"/>
              <a:buChar char="•"/>
            </a:pPr>
            <a:r>
              <a:rPr b="1" lang="en-US"/>
              <a:t>Validate the attacking host’s IP address. </a:t>
            </a:r>
            <a:r>
              <a:rPr b="0" lang="en-US"/>
              <a:t>New incident handlers often focus on the attacking host’s IP address. The handler may attempt to validate that the address was not spoofed by verifying connectivity to it; however, this simply indicates that a host at that address does or does not respond to the requests. A failure to respond does not mean the address is not real—for example, a host may be configured to ignore pings and traceroutes. Also, the attacker may have received a dynamic address that has already been reassigned to someone else. </a:t>
            </a:r>
            <a:endParaRPr/>
          </a:p>
          <a:p>
            <a:pPr indent="-171450" lvl="0" marL="171450" marR="0" rtl="0" algn="l">
              <a:lnSpc>
                <a:spcPct val="100000"/>
              </a:lnSpc>
              <a:spcBef>
                <a:spcPts val="0"/>
              </a:spcBef>
              <a:spcAft>
                <a:spcPts val="0"/>
              </a:spcAft>
              <a:buClr>
                <a:schemeClr val="dk1"/>
              </a:buClr>
              <a:buSzPts val="1200"/>
              <a:buFont typeface="Arial"/>
              <a:buChar char="•"/>
            </a:pPr>
            <a:r>
              <a:rPr b="1" lang="en-US"/>
              <a:t>Research the attacking host through search engines. </a:t>
            </a:r>
            <a:r>
              <a:rPr b="0" lang="en-US"/>
              <a:t>Performing an Internet search using the apparent source IP address of an attack may lead to more information on the attack—for example, a mailing list message regarding a similar attack. </a:t>
            </a:r>
            <a:endParaRPr/>
          </a:p>
          <a:p>
            <a:pPr indent="-171450" lvl="0" marL="171450" marR="0" rtl="0" algn="l">
              <a:lnSpc>
                <a:spcPct val="100000"/>
              </a:lnSpc>
              <a:spcBef>
                <a:spcPts val="0"/>
              </a:spcBef>
              <a:spcAft>
                <a:spcPts val="0"/>
              </a:spcAft>
              <a:buClr>
                <a:schemeClr val="dk1"/>
              </a:buClr>
              <a:buSzPts val="1200"/>
              <a:buFont typeface="Arial"/>
              <a:buChar char="•"/>
            </a:pPr>
            <a:r>
              <a:rPr b="1" lang="en-US"/>
              <a:t>Use incident databases </a:t>
            </a:r>
            <a:r>
              <a:rPr b="1" lang="en-US" sz="1200"/>
              <a:t>and threat intelligence sources</a:t>
            </a:r>
            <a:r>
              <a:rPr b="1" lang="en-US"/>
              <a:t>. </a:t>
            </a:r>
            <a:r>
              <a:rPr b="0" lang="en-US"/>
              <a:t>Several groups collect and consolidate incident data from various organizations into incident databases. This information-sharing may take place in many forms, such as trackers and real-time blacklists. The organization can also check its own knowledge base or issue tracking system for related activity.</a:t>
            </a:r>
            <a:r>
              <a:rPr b="1" lang="en-US"/>
              <a:t> </a:t>
            </a:r>
            <a:endParaRPr/>
          </a:p>
          <a:p>
            <a:pPr indent="-171450" lvl="0" marL="171450" marR="0" rtl="0" algn="l">
              <a:lnSpc>
                <a:spcPct val="100000"/>
              </a:lnSpc>
              <a:spcBef>
                <a:spcPts val="0"/>
              </a:spcBef>
              <a:spcAft>
                <a:spcPts val="0"/>
              </a:spcAft>
              <a:buClr>
                <a:schemeClr val="dk1"/>
              </a:buClr>
              <a:buSzPts val="1200"/>
              <a:buFont typeface="Arial"/>
              <a:buChar char="•"/>
            </a:pPr>
            <a:r>
              <a:rPr b="1" lang="en-US"/>
              <a:t>Monitor possible attacker communication channels</a:t>
            </a:r>
            <a:r>
              <a:rPr b="0" lang="en-US"/>
              <a:t>. Incident handlers can monitor communication channels that may be used by an attacking host. For example, many bots use IRC as their primary means of communication. Also, attackers may congregate on certain IRC channels to brag about their compromises and share information. However, incident handlers should treat any such information that they acquire only as a potential lead, not as fact.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09" name="Google Shape;209;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5" name="Google Shape;215;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NIST SP 800-61, </a:t>
            </a:r>
            <a:r>
              <a:rPr i="1" lang="en-US"/>
              <a:t>Computer Security Incident Handling Guide</a:t>
            </a:r>
            <a:r>
              <a:rPr lang="en-US"/>
              <a:t>:</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  </a:t>
            </a:r>
            <a:r>
              <a:rPr b="1" lang="en-US"/>
              <a:t> </a:t>
            </a:r>
            <a:endParaRPr/>
          </a:p>
          <a:p>
            <a:pPr indent="0" lvl="0" marL="0" rtl="0" algn="l">
              <a:spcBef>
                <a:spcPts val="0"/>
              </a:spcBef>
              <a:spcAft>
                <a:spcPts val="0"/>
              </a:spcAft>
              <a:buNone/>
            </a:pPr>
            <a:r>
              <a:t/>
            </a:r>
            <a:endParaRPr/>
          </a:p>
        </p:txBody>
      </p:sp>
      <p:sp>
        <p:nvSpPr>
          <p:cNvPr id="216" name="Google Shape;216;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2" name="Google Shape;222;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NIST SP 800-61, </a:t>
            </a:r>
            <a:r>
              <a:rPr i="1" lang="en-US"/>
              <a:t>Computer Security Incident Handling Guide</a:t>
            </a:r>
            <a:r>
              <a:rPr lang="en-US"/>
              <a:t>:</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b="1" i="0" lang="en-US" sz="1200" u="none" strike="noStrike">
                <a:solidFill>
                  <a:schemeClr val="dk1"/>
                </a:solidFill>
                <a:latin typeface="Calibri"/>
                <a:ea typeface="Calibri"/>
                <a:cs typeface="Calibri"/>
                <a:sym typeface="Calibri"/>
              </a:rPr>
              <a:t>Figure 3-4. Incident Response Life Cycle (Post-Incident Activity) </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 </a:t>
            </a:r>
            <a:r>
              <a:rPr b="0" i="0" lang="en-US" sz="1200" u="none" strike="noStrike">
                <a:solidFill>
                  <a:schemeClr val="dk1"/>
                </a:solidFill>
                <a:latin typeface="Calibri"/>
                <a:ea typeface="Calibri"/>
                <a:cs typeface="Calibri"/>
                <a:sym typeface="Calibri"/>
              </a:rPr>
              <a:t>Figure 3-4. Incident Response Life Cycle (Post-Incident Activity). </a:t>
            </a:r>
            <a:endParaRPr/>
          </a:p>
          <a:p>
            <a:pPr indent="0" lvl="0" marL="0" rtl="0" algn="l">
              <a:spcBef>
                <a:spcPts val="0"/>
              </a:spcBef>
              <a:spcAft>
                <a:spcPts val="0"/>
              </a:spcAft>
              <a:buNone/>
            </a:pPr>
            <a:r>
              <a:t/>
            </a:r>
            <a:endParaRPr/>
          </a:p>
        </p:txBody>
      </p:sp>
      <p:sp>
        <p:nvSpPr>
          <p:cNvPr id="223" name="Google Shape;223;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0" name="Google Shape;230;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NIST SP 800-61, </a:t>
            </a:r>
            <a:r>
              <a:rPr i="1" lang="en-US"/>
              <a:t>Computer Security Incident Handling Guide</a:t>
            </a:r>
            <a:r>
              <a:rPr lang="en-US"/>
              <a:t>:</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 </a:t>
            </a:r>
            <a:endParaRPr/>
          </a:p>
        </p:txBody>
      </p:sp>
      <p:sp>
        <p:nvSpPr>
          <p:cNvPr id="231" name="Google Shape;231;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7" name="Google Shape;237;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NIST SP 800-61, </a:t>
            </a:r>
            <a:r>
              <a:rPr i="1" lang="en-US"/>
              <a:t>Computer Security Incident Handling Guide</a:t>
            </a:r>
            <a:r>
              <a:rPr lang="en-US"/>
              <a:t>:</a:t>
            </a:r>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171450" lvl="0" marL="171450" marR="0" rtl="0" algn="l">
              <a:lnSpc>
                <a:spcPct val="100000"/>
              </a:lnSpc>
              <a:spcBef>
                <a:spcPts val="0"/>
              </a:spcBef>
              <a:spcAft>
                <a:spcPts val="0"/>
              </a:spcAft>
              <a:buClr>
                <a:schemeClr val="dk1"/>
              </a:buClr>
              <a:buSzPts val="1200"/>
              <a:buFont typeface="Arial"/>
              <a:buChar char="•"/>
            </a:pPr>
            <a:r>
              <a:rPr b="1" lang="en-US"/>
              <a:t>Number of incidents handled. </a:t>
            </a:r>
            <a:r>
              <a:rPr lang="en-US"/>
              <a:t>Handling more incidents is not necessarily better—for example, the number of incidents handled may decrease because of better network and host security controls, not because of negligence by the incident response team. The number of incidents handled is best taken as a measure of the relative amount of work that the incident response team had to perform, not as a measure of the quality of the team, unless it is considered in the context of other measures that collectively give an indication of work quality. It is more effective to produce separate incident counts for each incident category. Subcategories also can be used to provide more information. For example, a growing number of incidents performed by insiders could prompt stronger policy provisions concerning background investigations for personnel and misuse of computing resources and stronger security controls on internal networks (e.g., deploying intrusion detection software to more internal networks and hosts). </a:t>
            </a:r>
            <a:endParaRPr/>
          </a:p>
          <a:p>
            <a:pPr indent="-171450" lvl="0" marL="171450" rtl="0" algn="l">
              <a:spcBef>
                <a:spcPts val="0"/>
              </a:spcBef>
              <a:spcAft>
                <a:spcPts val="0"/>
              </a:spcAft>
              <a:buClr>
                <a:schemeClr val="dk1"/>
              </a:buClr>
              <a:buSzPts val="1200"/>
              <a:buFont typeface="Arial"/>
              <a:buChar char="•"/>
            </a:pPr>
            <a:r>
              <a:rPr b="1" lang="en-US" sz="1200">
                <a:solidFill>
                  <a:schemeClr val="dk1"/>
                </a:solidFill>
                <a:latin typeface="Calibri"/>
                <a:ea typeface="Calibri"/>
                <a:cs typeface="Calibri"/>
                <a:sym typeface="Calibri"/>
              </a:rPr>
              <a:t>Time per incident. </a:t>
            </a:r>
            <a:r>
              <a:rPr lang="en-US" sz="1200">
                <a:solidFill>
                  <a:schemeClr val="dk1"/>
                </a:solidFill>
                <a:latin typeface="Calibri"/>
                <a:ea typeface="Calibri"/>
                <a:cs typeface="Calibri"/>
                <a:sym typeface="Calibri"/>
              </a:rPr>
              <a:t>For each incident, time can be measured in several ways:</a:t>
            </a:r>
            <a:endParaRPr/>
          </a:p>
          <a:p>
            <a:pPr indent="-171450" lvl="1" marL="628650" rtl="0" algn="l">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Total amount of labor spent working on the incident; </a:t>
            </a:r>
            <a:endParaRPr/>
          </a:p>
          <a:p>
            <a:pPr indent="-171450" lvl="1" marL="628650" rtl="0" algn="l">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Elapsed time from the beginning of the incident to incident discovery, to the initial impact assessment, and to each stage of the incident handling process (e.g., containment, recovery); </a:t>
            </a:r>
            <a:endParaRPr/>
          </a:p>
          <a:p>
            <a:pPr indent="-171450" lvl="1" marL="628650" rtl="0" algn="l">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How long it took the incident response team to respond to the initial report of the incident</a:t>
            </a:r>
            <a:endParaRPr/>
          </a:p>
          <a:p>
            <a:pPr indent="-171450" lvl="1" marL="628650" rtl="0" algn="l">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How long it took to report the incident to management and, if necessary, appropriate external entities (e.g., US-CERT). </a:t>
            </a:r>
            <a:endParaRPr/>
          </a:p>
          <a:p>
            <a:pPr indent="-171450" lvl="0" marL="171450" rtl="0" algn="l">
              <a:spcBef>
                <a:spcPts val="0"/>
              </a:spcBef>
              <a:spcAft>
                <a:spcPts val="0"/>
              </a:spcAft>
              <a:buClr>
                <a:schemeClr val="dk1"/>
              </a:buClr>
              <a:buSzPts val="1200"/>
              <a:buFont typeface="Arial"/>
              <a:buChar char="•"/>
            </a:pPr>
            <a:r>
              <a:rPr b="1" lang="en-US" sz="1200">
                <a:solidFill>
                  <a:schemeClr val="dk1"/>
                </a:solidFill>
                <a:latin typeface="Calibri"/>
                <a:ea typeface="Calibri"/>
                <a:cs typeface="Calibri"/>
                <a:sym typeface="Calibri"/>
              </a:rPr>
              <a:t>Objective assessment of each incident</a:t>
            </a:r>
            <a:r>
              <a:rPr lang="en-US" sz="1200">
                <a:solidFill>
                  <a:schemeClr val="dk1"/>
                </a:solidFill>
                <a:latin typeface="Calibri"/>
                <a:ea typeface="Calibri"/>
                <a:cs typeface="Calibri"/>
                <a:sym typeface="Calibri"/>
              </a:rPr>
              <a:t>. The response to an incident that has been resolved can be analyzed to determine how effective it was. The following are examples of performing an objective assessment of an incident: </a:t>
            </a:r>
            <a:endParaRPr/>
          </a:p>
          <a:p>
            <a:pPr indent="0" lvl="1" marL="457200" rtl="0" algn="l">
              <a:spcBef>
                <a:spcPts val="0"/>
              </a:spcBef>
              <a:spcAft>
                <a:spcPts val="0"/>
              </a:spcAft>
              <a:buClr>
                <a:schemeClr val="dk1"/>
              </a:buClr>
              <a:buSzPts val="1200"/>
              <a:buFont typeface="Arial"/>
              <a:buNone/>
            </a:pPr>
            <a:r>
              <a:rPr lang="en-US" sz="1200">
                <a:solidFill>
                  <a:schemeClr val="dk1"/>
                </a:solidFill>
                <a:latin typeface="Calibri"/>
                <a:ea typeface="Calibri"/>
                <a:cs typeface="Calibri"/>
                <a:sym typeface="Calibri"/>
              </a:rPr>
              <a:t>– Reviewing logs, forms, reports, and other incident documentation for adherence to established incident response policies and procedures</a:t>
            </a:r>
            <a:endParaRPr/>
          </a:p>
          <a:p>
            <a:pPr indent="0" lvl="1" marL="457200" rtl="0" algn="l">
              <a:spcBef>
                <a:spcPts val="0"/>
              </a:spcBef>
              <a:spcAft>
                <a:spcPts val="0"/>
              </a:spcAft>
              <a:buClr>
                <a:schemeClr val="dk1"/>
              </a:buClr>
              <a:buSzPts val="1200"/>
              <a:buFont typeface="Arial"/>
              <a:buNone/>
            </a:pPr>
            <a:r>
              <a:rPr lang="en-US" sz="1200">
                <a:solidFill>
                  <a:schemeClr val="dk1"/>
                </a:solidFill>
                <a:latin typeface="Calibri"/>
                <a:ea typeface="Calibri"/>
                <a:cs typeface="Calibri"/>
                <a:sym typeface="Calibri"/>
              </a:rPr>
              <a:t>– Identifying which precursors and indicators of the incident were recorded to determine how effectively the incident was logged and identified</a:t>
            </a:r>
            <a:endParaRPr/>
          </a:p>
          <a:p>
            <a:pPr indent="0" lvl="1" marL="457200" rtl="0" algn="l">
              <a:spcBef>
                <a:spcPts val="0"/>
              </a:spcBef>
              <a:spcAft>
                <a:spcPts val="0"/>
              </a:spcAft>
              <a:buClr>
                <a:schemeClr val="dk1"/>
              </a:buClr>
              <a:buSzPts val="1200"/>
              <a:buFont typeface="Arial"/>
              <a:buNone/>
            </a:pPr>
            <a:r>
              <a:rPr lang="en-US" sz="1200">
                <a:solidFill>
                  <a:schemeClr val="dk1"/>
                </a:solidFill>
                <a:latin typeface="Calibri"/>
                <a:ea typeface="Calibri"/>
                <a:cs typeface="Calibri"/>
                <a:sym typeface="Calibri"/>
              </a:rPr>
              <a:t>– Determining if the incident caused damage before it was detected</a:t>
            </a:r>
            <a:endParaRPr/>
          </a:p>
          <a:p>
            <a:pPr indent="0" lvl="1" marL="457200" rtl="0" algn="l">
              <a:spcBef>
                <a:spcPts val="0"/>
              </a:spcBef>
              <a:spcAft>
                <a:spcPts val="0"/>
              </a:spcAft>
              <a:buClr>
                <a:schemeClr val="dk1"/>
              </a:buClr>
              <a:buSzPts val="1200"/>
              <a:buFont typeface="Arial"/>
              <a:buNone/>
            </a:pPr>
            <a:r>
              <a:rPr lang="en-US" sz="1200">
                <a:solidFill>
                  <a:schemeClr val="dk1"/>
                </a:solidFill>
                <a:latin typeface="Calibri"/>
                <a:ea typeface="Calibri"/>
                <a:cs typeface="Calibri"/>
                <a:sym typeface="Calibri"/>
              </a:rPr>
              <a:t>– Determining if the actual cause of the incident was identified, and identifying the vector of attack, the vulnerabilities exploited, and the characteristics of the targeted or victimized systems, networks, and applications</a:t>
            </a:r>
            <a:endParaRPr/>
          </a:p>
          <a:p>
            <a:pPr indent="0" lvl="1" marL="457200" rtl="0" algn="l">
              <a:spcBef>
                <a:spcPts val="0"/>
              </a:spcBef>
              <a:spcAft>
                <a:spcPts val="0"/>
              </a:spcAft>
              <a:buClr>
                <a:schemeClr val="dk1"/>
              </a:buClr>
              <a:buSzPts val="1200"/>
              <a:buFont typeface="Arial"/>
              <a:buNone/>
            </a:pPr>
            <a:r>
              <a:rPr lang="en-US" sz="1200">
                <a:solidFill>
                  <a:schemeClr val="dk1"/>
                </a:solidFill>
                <a:latin typeface="Calibri"/>
                <a:ea typeface="Calibri"/>
                <a:cs typeface="Calibri"/>
                <a:sym typeface="Calibri"/>
              </a:rPr>
              <a:t>– Determining if the incident is a recurrence of a previous incident </a:t>
            </a:r>
            <a:endParaRPr/>
          </a:p>
          <a:p>
            <a:pPr indent="0" lvl="1" marL="457200" rtl="0" algn="l">
              <a:spcBef>
                <a:spcPts val="0"/>
              </a:spcBef>
              <a:spcAft>
                <a:spcPts val="0"/>
              </a:spcAft>
              <a:buClr>
                <a:schemeClr val="dk1"/>
              </a:buClr>
              <a:buSzPts val="1200"/>
              <a:buFont typeface="Arial"/>
              <a:buNone/>
            </a:pPr>
            <a:r>
              <a:rPr lang="en-US" sz="1200">
                <a:solidFill>
                  <a:schemeClr val="dk1"/>
                </a:solidFill>
                <a:latin typeface="Calibri"/>
                <a:ea typeface="Calibri"/>
                <a:cs typeface="Calibri"/>
                <a:sym typeface="Calibri"/>
              </a:rPr>
              <a:t>– Calculating the estimated monetary damage from the incident (e.g., information and critical business processes negatively affected by the incident) </a:t>
            </a:r>
            <a:endParaRPr/>
          </a:p>
          <a:p>
            <a:pPr indent="0" lvl="1" marL="457200" rtl="0" algn="l">
              <a:spcBef>
                <a:spcPts val="0"/>
              </a:spcBef>
              <a:spcAft>
                <a:spcPts val="0"/>
              </a:spcAft>
              <a:buClr>
                <a:schemeClr val="dk1"/>
              </a:buClr>
              <a:buSzPts val="1200"/>
              <a:buFont typeface="Arial"/>
              <a:buNone/>
            </a:pPr>
            <a:r>
              <a:rPr lang="en-US" sz="1200">
                <a:solidFill>
                  <a:schemeClr val="dk1"/>
                </a:solidFill>
                <a:latin typeface="Calibri"/>
                <a:ea typeface="Calibri"/>
                <a:cs typeface="Calibri"/>
                <a:sym typeface="Calibri"/>
              </a:rPr>
              <a:t>– Measuring the difference between the initial impact assessment and the final impact assessment</a:t>
            </a:r>
            <a:endParaRPr/>
          </a:p>
          <a:p>
            <a:pPr indent="0" lvl="1" marL="457200" rtl="0" algn="l">
              <a:spcBef>
                <a:spcPts val="0"/>
              </a:spcBef>
              <a:spcAft>
                <a:spcPts val="0"/>
              </a:spcAft>
              <a:buClr>
                <a:schemeClr val="dk1"/>
              </a:buClr>
              <a:buSzPts val="1200"/>
              <a:buFont typeface="Arial"/>
              <a:buNone/>
            </a:pPr>
            <a:r>
              <a:rPr lang="en-US" sz="1200">
                <a:solidFill>
                  <a:schemeClr val="dk1"/>
                </a:solidFill>
                <a:latin typeface="Calibri"/>
                <a:ea typeface="Calibri"/>
                <a:cs typeface="Calibri"/>
                <a:sym typeface="Calibri"/>
              </a:rPr>
              <a:t>– Identifying which measures, if any, could have prevented the incident. </a:t>
            </a:r>
            <a:endParaRPr/>
          </a:p>
          <a:p>
            <a:pPr indent="-171450" lvl="0" marL="171450" rtl="0" algn="l">
              <a:spcBef>
                <a:spcPts val="0"/>
              </a:spcBef>
              <a:spcAft>
                <a:spcPts val="0"/>
              </a:spcAft>
              <a:buClr>
                <a:schemeClr val="dk1"/>
              </a:buClr>
              <a:buSzPts val="1200"/>
              <a:buFont typeface="Arial"/>
              <a:buChar char="•"/>
            </a:pPr>
            <a:r>
              <a:rPr b="1" lang="en-US" sz="1200">
                <a:solidFill>
                  <a:schemeClr val="dk1"/>
                </a:solidFill>
                <a:latin typeface="Calibri"/>
                <a:ea typeface="Calibri"/>
                <a:cs typeface="Calibri"/>
                <a:sym typeface="Calibri"/>
              </a:rPr>
              <a:t>Subjective assessment of each incident. </a:t>
            </a:r>
            <a:r>
              <a:rPr lang="en-US" sz="1200">
                <a:solidFill>
                  <a:schemeClr val="dk1"/>
                </a:solidFill>
                <a:latin typeface="Calibri"/>
                <a:ea typeface="Calibri"/>
                <a:cs typeface="Calibri"/>
                <a:sym typeface="Calibri"/>
              </a:rPr>
              <a:t>Incident response team members may be asked to assess their own performance, as well as that of other team members and of the entire team. Another valuable source of input is the owner of a resource that was attacked, in order to determine if the owner thinks the incident was handled efficiently and if the outcome was satisfactory. </a:t>
            </a:r>
            <a:endParaRPr/>
          </a:p>
          <a:p>
            <a:pPr indent="0" lvl="0" marL="0" rtl="0" algn="l">
              <a:spcBef>
                <a:spcPts val="0"/>
              </a:spcBef>
              <a:spcAft>
                <a:spcPts val="0"/>
              </a:spcAft>
              <a:buClr>
                <a:schemeClr val="dk1"/>
              </a:buClr>
              <a:buSzPts val="1200"/>
              <a:buFont typeface="Arial"/>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200"/>
              <a:buFont typeface="Arial"/>
              <a:buNone/>
            </a:pPr>
            <a:r>
              <a:rPr lang="en-US" sz="1200">
                <a:solidFill>
                  <a:schemeClr val="dk1"/>
                </a:solidFill>
                <a:latin typeface="Calibri"/>
                <a:ea typeface="Calibri"/>
                <a:cs typeface="Calibri"/>
                <a:sym typeface="Calibri"/>
              </a:rPr>
              <a:t>Besides using these metrics to measure the team’s success, organizations may also find it useful to periodically audit their incident response programs. Audits will identify problems and deficiencies that can then be corrected. At a minimum, an incident response audit should evaluate the following items against applicable regulations, policies, and generally accepted practices: </a:t>
            </a:r>
            <a:endParaRPr/>
          </a:p>
          <a:p>
            <a:pPr indent="-171450" lvl="0" marL="171450" rtl="0" algn="l">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 Incident response policies, plans, and procedures </a:t>
            </a:r>
            <a:endParaRPr/>
          </a:p>
          <a:p>
            <a:pPr indent="-171450" lvl="0" marL="171450" rtl="0" algn="l">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 Tools and resources </a:t>
            </a:r>
            <a:endParaRPr/>
          </a:p>
          <a:p>
            <a:pPr indent="-171450" lvl="0" marL="171450" rtl="0" algn="l">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 Team model and structure </a:t>
            </a:r>
            <a:endParaRPr/>
          </a:p>
          <a:p>
            <a:pPr indent="-171450" lvl="0" marL="171450" rtl="0" algn="l">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 Incident handler training and education </a:t>
            </a:r>
            <a:endParaRPr/>
          </a:p>
          <a:p>
            <a:pPr indent="-171450" lvl="0" marL="171450" rtl="0" algn="l">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 Incident documentation and reports </a:t>
            </a:r>
            <a:endParaRPr/>
          </a:p>
          <a:p>
            <a:pPr indent="-171450" lvl="0" marL="171450" rtl="0" algn="l">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 The measures of success discussed earlier in this section. </a:t>
            </a:r>
            <a:endParaRPr/>
          </a:p>
        </p:txBody>
      </p:sp>
      <p:sp>
        <p:nvSpPr>
          <p:cNvPr id="238" name="Google Shape;238;p2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4" name="Google Shape;244;p2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 </a:t>
            </a:r>
            <a:endParaRPr/>
          </a:p>
          <a:p>
            <a:pPr indent="0" lvl="0" marL="0" rtl="0" algn="l">
              <a:spcBef>
                <a:spcPts val="0"/>
              </a:spcBef>
              <a:spcAft>
                <a:spcPts val="0"/>
              </a:spcAft>
              <a:buNone/>
            </a:pPr>
            <a:r>
              <a:t/>
            </a:r>
            <a:endParaRPr/>
          </a:p>
        </p:txBody>
      </p:sp>
      <p:sp>
        <p:nvSpPr>
          <p:cNvPr id="245" name="Google Shape;245;p2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1" name="Google Shape;251;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Department of Homeland Security. </a:t>
            </a:r>
            <a:r>
              <a:rPr i="1" lang="en-US"/>
              <a:t>Developing an Industrial Control Systems Cybersecurity Incident Response Capability </a:t>
            </a:r>
            <a:r>
              <a:rPr lang="en-US"/>
              <a:t>- final. Published October 2009. Retrieved December 7, 2016, from https://www.cisa.gov/uscert/sites/default/files/recommended_practices/final-RP_ics_cybersecurity_incident_response_100609.pdf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The Department of Homeland Security ICS-CERT is chartered to reduce control system cybersecurity risks within and across all critical infrastructure sectors. This program works in coordination with the DHS-created United States Computer Emergency Readiness Team (US-CERT) with regard to cybersecurity but with an ICS focus. Supporting the ICS-CERT are expert staff that are familiar with vulnerabilities, intrusion techniques and  tools, and methods to prevent or mitigate ICS incidents. They are current on cyber attack methods and preventive techniques. In addition, the Control Systems Security Program (CSSP) provides products and services to reduce security risks to ICS asset owners. Other products and services include recommended practices, self assessment tools, ICS security documents, procurement recommendations, and standards support.   </a:t>
            </a:r>
            <a:endParaRPr/>
          </a:p>
          <a:p>
            <a:pPr indent="0" lvl="0" marL="0" rtl="0" algn="l">
              <a:spcBef>
                <a:spcPts val="0"/>
              </a:spcBef>
              <a:spcAft>
                <a:spcPts val="0"/>
              </a:spcAft>
              <a:buNone/>
            </a:pPr>
            <a:r>
              <a:t/>
            </a:r>
            <a:endParaRPr/>
          </a:p>
        </p:txBody>
      </p:sp>
      <p:sp>
        <p:nvSpPr>
          <p:cNvPr id="252" name="Google Shape;252;p2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8" name="Google Shape;258;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With ICS, differentiating between cyber-based incidents and those caused by other sources is critical. For example, the reaction to equipment damaged by a disgruntled employee with a crowbar would be vastly different than damage to the same piece of equipment caused by an unknown attacker who manipulated controls on the equipment. It’s important to identify and define each incident type so that the appropriate response can be followed for that unique situation.</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US"/>
              <a:t>https://www.cisa.gov/uscert/sites/default/files/recommended_practices/final-RP_ics_cybersecurity_incident_response_100609.pdf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US"/>
              <a:t>Department of Homeland Security. </a:t>
            </a:r>
            <a:r>
              <a:rPr i="1" lang="en-US"/>
              <a:t>Developing an Industrial Control Systems Cybersecurity Incident Response Capability </a:t>
            </a:r>
            <a:r>
              <a:rPr lang="en-US"/>
              <a:t>- final. Published October 2009. Retrieved December 7, 2016, from https://www.cisa.gov/uscert/sites/default/files/recommended_practices/final-RP_ics_cybersecurity_incident_response_100609.pdf.</a:t>
            </a:r>
            <a:endParaRPr/>
          </a:p>
        </p:txBody>
      </p:sp>
      <p:sp>
        <p:nvSpPr>
          <p:cNvPr id="259" name="Google Shape;259;p2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7" name="Google Shape;67;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2400"/>
              <a:t>From NIST SP 800-82 </a:t>
            </a:r>
            <a:r>
              <a:rPr i="1" lang="en-US" sz="2400"/>
              <a:t>Guide to Industrial Control Systems (ICS) Security</a:t>
            </a:r>
            <a:r>
              <a:rPr lang="en-US" sz="2400"/>
              <a:t>: </a:t>
            </a:r>
            <a:endParaRPr/>
          </a:p>
          <a:p>
            <a:pPr indent="0" lvl="0" marL="0" rtl="0" algn="l">
              <a:spcBef>
                <a:spcPts val="0"/>
              </a:spcBef>
              <a:spcAft>
                <a:spcPts val="0"/>
              </a:spcAft>
              <a:buNone/>
            </a:pPr>
            <a:r>
              <a:t/>
            </a:r>
            <a:endParaRPr sz="2400"/>
          </a:p>
          <a:p>
            <a:pPr indent="-171450" lvl="0" marL="171450" rtl="0" algn="l">
              <a:spcBef>
                <a:spcPts val="0"/>
              </a:spcBef>
              <a:spcAft>
                <a:spcPts val="0"/>
              </a:spcAft>
              <a:buClr>
                <a:schemeClr val="dk1"/>
              </a:buClr>
              <a:buSzPts val="2400"/>
              <a:buFont typeface="Arial"/>
              <a:buChar char="•"/>
            </a:pPr>
            <a:r>
              <a:rPr lang="en-US" sz="2400"/>
              <a:t>Control systems operation disrupted by delaying or blocking the flow of information through corporate or control networks, thereby denying availability of the networks to control system operators or causing information transfer bottlenecks or denial of service by IT-resident services (such as DNS)</a:t>
            </a:r>
            <a:endParaRPr/>
          </a:p>
          <a:p>
            <a:pPr indent="-171450" lvl="0" marL="171450" rtl="0" algn="l">
              <a:spcBef>
                <a:spcPts val="0"/>
              </a:spcBef>
              <a:spcAft>
                <a:spcPts val="0"/>
              </a:spcAft>
              <a:buClr>
                <a:schemeClr val="dk1"/>
              </a:buClr>
              <a:buSzPts val="2400"/>
              <a:buFont typeface="Arial"/>
              <a:buChar char="•"/>
            </a:pPr>
            <a:r>
              <a:rPr lang="en-US" sz="2400"/>
              <a:t>Unauthorized changes made to programmed instructions in PLCs, RTUs, DCS, or SCADA controllers, alarm thresholds changed, or unauthorized commands issued to control equipment, which could potentially result in damage to equipment (if tolerances are exceeded), premature shutdown of processes (such as prematurely shutting down transmission lines), causing an environmental incident, or even disabling control equipment</a:t>
            </a:r>
            <a:endParaRPr/>
          </a:p>
          <a:p>
            <a:pPr indent="-171450" lvl="0" marL="171450" rtl="0" algn="l">
              <a:spcBef>
                <a:spcPts val="0"/>
              </a:spcBef>
              <a:spcAft>
                <a:spcPts val="0"/>
              </a:spcAft>
              <a:buClr>
                <a:schemeClr val="dk1"/>
              </a:buClr>
              <a:buSzPts val="2400"/>
              <a:buFont typeface="Arial"/>
              <a:buChar char="•"/>
            </a:pPr>
            <a:r>
              <a:rPr lang="en-US" sz="2400"/>
              <a:t>Control system software or configuration settings modified, producing unpredictable results </a:t>
            </a:r>
            <a:endParaRPr/>
          </a:p>
          <a:p>
            <a:pPr indent="-171450" lvl="0" marL="171450" rtl="0" algn="l">
              <a:spcBef>
                <a:spcPts val="0"/>
              </a:spcBef>
              <a:spcAft>
                <a:spcPts val="0"/>
              </a:spcAft>
              <a:buClr>
                <a:schemeClr val="dk1"/>
              </a:buClr>
              <a:buSzPts val="2400"/>
              <a:buFont typeface="Arial"/>
              <a:buChar char="•"/>
            </a:pPr>
            <a:r>
              <a:rPr lang="en-US" sz="2400"/>
              <a:t>Safety systems operation interfered with </a:t>
            </a:r>
            <a:endParaRPr/>
          </a:p>
          <a:p>
            <a:pPr indent="-171450" lvl="0" marL="171450" rtl="0" algn="l">
              <a:spcBef>
                <a:spcPts val="0"/>
              </a:spcBef>
              <a:spcAft>
                <a:spcPts val="0"/>
              </a:spcAft>
              <a:buClr>
                <a:schemeClr val="dk1"/>
              </a:buClr>
              <a:buSzPts val="2400"/>
              <a:buFont typeface="Arial"/>
              <a:buChar char="•"/>
            </a:pPr>
            <a:r>
              <a:rPr lang="en-US" sz="2400"/>
              <a:t>Malicious software (e.g., virus, worm, Tojan horse) introduced into the system</a:t>
            </a:r>
            <a:endParaRPr/>
          </a:p>
          <a:p>
            <a:pPr indent="0" lvl="0" marL="0" rtl="0" algn="l">
              <a:spcBef>
                <a:spcPts val="0"/>
              </a:spcBef>
              <a:spcAft>
                <a:spcPts val="0"/>
              </a:spcAft>
              <a:buNone/>
            </a:pPr>
            <a:r>
              <a:t/>
            </a:r>
            <a:endParaRPr/>
          </a:p>
        </p:txBody>
      </p:sp>
      <p:sp>
        <p:nvSpPr>
          <p:cNvPr id="68" name="Google Shape;68;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6" name="Google Shape;266;p3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Information included in the table, is located on pages 10-12, Department of Homeland Security. </a:t>
            </a:r>
            <a:r>
              <a:rPr i="1" lang="en-US"/>
              <a:t>Developing an Industrial Control Systems Cybersecurity Incident Response Capability </a:t>
            </a:r>
            <a:r>
              <a:rPr lang="en-US"/>
              <a:t>- final. Published October 2009. Retrieved December 7, 2016, from https://www.cisa.gov/uscert/sites/default/files/recommended_practices/final-RP_ics_cybersecurity_incident_response_100609.pdf. Note to instructors: Students can reference the full document and familiarize themselves with the details that would be included in the plan.</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US"/>
              <a:t>Department of Homeland Security. </a:t>
            </a:r>
            <a:r>
              <a:rPr i="1" lang="en-US"/>
              <a:t>Developing an Industrial Control Systems Cybersecurity Incident Response Capability </a:t>
            </a:r>
            <a:r>
              <a:rPr lang="en-US"/>
              <a:t>- final. Published October 2009. Retrieved December 7, 2016, from https://www.cisa.gov/uscert/sites/default/files/recommended_practices/final-RP_ics_cybersecurity_incident_response_100609.pdf .</a:t>
            </a:r>
            <a:endParaRPr/>
          </a:p>
          <a:p>
            <a:pPr indent="0" lvl="0" marL="0" marR="0" rtl="0" algn="l">
              <a:lnSpc>
                <a:spcPct val="100000"/>
              </a:lnSpc>
              <a:spcBef>
                <a:spcPts val="0"/>
              </a:spcBef>
              <a:spcAft>
                <a:spcPts val="0"/>
              </a:spcAft>
              <a:buClr>
                <a:schemeClr val="dk1"/>
              </a:buClr>
              <a:buSzPts val="1200"/>
              <a:buFont typeface="Calibri"/>
              <a:buNone/>
            </a:pPr>
            <a:r>
              <a:t/>
            </a:r>
            <a:endParaRPr/>
          </a:p>
        </p:txBody>
      </p:sp>
      <p:sp>
        <p:nvSpPr>
          <p:cNvPr id="267" name="Google Shape;267;p3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3" name="Google Shape;273;p3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https://www.cisa.gov/uscert/sites/default/files/recommended_practices/final-RP_ics_cybersecurity_incident_response_100609.pdf . Note to instructors:  Students can reference the full document and familiarize themselves with the details that would be included in the plan.</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US"/>
              <a:t>Department of Homeland Security. </a:t>
            </a:r>
            <a:r>
              <a:rPr i="1" lang="en-US"/>
              <a:t>Developing an Industrial Control Systems Cybersecurity Incident Response Capability </a:t>
            </a:r>
            <a:r>
              <a:rPr lang="en-US"/>
              <a:t>- final. Published October 2009. Retrieved December 7, 2016, from https://www.cisa.gov/uscert/sites/default/files/recommended_practices/final-RP_ics_cybersecurity_incident_response_100609.pdf .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t/>
            </a:r>
            <a:endParaRPr/>
          </a:p>
        </p:txBody>
      </p:sp>
      <p:sp>
        <p:nvSpPr>
          <p:cNvPr id="274" name="Google Shape;274;p3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0" name="Google Shape;280;p3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https://www.cisa.gov/uscert/sites/default/files/recommended_practices/final-RP_ics_cybersecurity_incident_response_100609.pdf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US"/>
              <a:t>Department of Homeland Security. </a:t>
            </a:r>
            <a:r>
              <a:rPr i="1" lang="en-US"/>
              <a:t>Developing an Industrial Control Systems Cybersecurity Incident Response Capability </a:t>
            </a:r>
            <a:r>
              <a:rPr lang="en-US"/>
              <a:t>- final. Published October 2009. Retrieved December 7, 2016, from https://www.cisa.gov/uscert/sites/default/files/recommended_practices/final-RP_ics_cybersecurity_incident_response_100609.pdf.  </a:t>
            </a:r>
            <a:endParaRPr/>
          </a:p>
          <a:p>
            <a:pPr indent="0" lvl="0" marL="0" rtl="0" algn="l">
              <a:spcBef>
                <a:spcPts val="0"/>
              </a:spcBef>
              <a:spcAft>
                <a:spcPts val="0"/>
              </a:spcAft>
              <a:buNone/>
            </a:pPr>
            <a:r>
              <a:t/>
            </a:r>
            <a:endParaRPr/>
          </a:p>
        </p:txBody>
      </p:sp>
      <p:sp>
        <p:nvSpPr>
          <p:cNvPr id="281" name="Google Shape;281;p3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7" name="Google Shape;287;p3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More can be discussed on Business Continuity and Disaster Recovery plans in NIST’s SP 800-34 “Contingency Planning Guide for Federal Information Systems at </a:t>
            </a:r>
            <a:r>
              <a:rPr lang="en-US" u="sng">
                <a:solidFill>
                  <a:schemeClr val="hlink"/>
                </a:solidFill>
                <a:hlinkClick r:id="rId2"/>
              </a:rPr>
              <a:t>NIST 800-34, Rev 1 Contingency Planning Guide for Federal Information Systems</a:t>
            </a:r>
            <a:r>
              <a:rPr lang="en-US"/>
              <a:t> .</a:t>
            </a:r>
            <a:endParaRPr/>
          </a:p>
        </p:txBody>
      </p:sp>
      <p:sp>
        <p:nvSpPr>
          <p:cNvPr id="288" name="Google Shape;288;p3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3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4" name="Google Shape;294;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0" name="Google Shape;300;p3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Core capabilities are distinct critical elements necessary to achieve the goal. They provide a common vocabulary describing the significant functions that must be developed and executed across the whole community to ensure national preparedness.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Three response core capabilities—Planning, Public Information and Warning, and Operational Coordination—span all five mission areas. These common core capabilities are essential to the success of the other core capabilities. They help establish unity of effort among all those involved in the Response mission area. </a:t>
            </a:r>
            <a:endParaRPr/>
          </a:p>
          <a:p>
            <a:pPr indent="0" lvl="0" marL="0" rtl="0" algn="l">
              <a:spcBef>
                <a:spcPts val="0"/>
              </a:spcBef>
              <a:spcAft>
                <a:spcPts val="0"/>
              </a:spcAft>
              <a:buNone/>
            </a:pPr>
            <a:r>
              <a:t/>
            </a:r>
            <a:endParaRPr/>
          </a:p>
          <a:p>
            <a:pPr indent="-171450" lvl="0" marL="171450" rtl="0" algn="l">
              <a:spcBef>
                <a:spcPts val="0"/>
              </a:spcBef>
              <a:spcAft>
                <a:spcPts val="0"/>
              </a:spcAft>
              <a:buClr>
                <a:schemeClr val="dk1"/>
              </a:buClr>
              <a:buSzPts val="1200"/>
              <a:buFont typeface="Arial"/>
              <a:buChar char="•"/>
            </a:pPr>
            <a:r>
              <a:rPr b="1" lang="en-US"/>
              <a:t>Planning. </a:t>
            </a:r>
            <a:r>
              <a:rPr lang="en-US"/>
              <a:t>Planning makes it possible to manage the life cycle of a potential crisis, determine capability requirements, and help stakeholders learn their roles. It includes the collection, analysis, and dissemination of risk assessment data and the development of plans, procedures, mutual aid and assistance agreements, strategies, and other arrangements to perform specific missions and tasks. Governments at all levels have a responsibility to develop all-hazards response plans prior to and during an incident. Including a broad range of partners in the planning process helps ensure that the needs and potential contributions of all elements are integrated into workable plans. </a:t>
            </a:r>
            <a:endParaRPr/>
          </a:p>
          <a:p>
            <a:pPr indent="-95250" lvl="0" marL="171450" rtl="0" algn="l">
              <a:spcBef>
                <a:spcPts val="0"/>
              </a:spcBef>
              <a:spcAft>
                <a:spcPts val="0"/>
              </a:spcAft>
              <a:buClr>
                <a:schemeClr val="dk1"/>
              </a:buClr>
              <a:buSzPts val="1200"/>
              <a:buFont typeface="Arial"/>
              <a:buNone/>
            </a:pPr>
            <a:r>
              <a:t/>
            </a:r>
            <a:endParaRPr/>
          </a:p>
          <a:p>
            <a:pPr indent="-171450" lvl="0" marL="171450" rtl="0" algn="l">
              <a:spcBef>
                <a:spcPts val="0"/>
              </a:spcBef>
              <a:spcAft>
                <a:spcPts val="0"/>
              </a:spcAft>
              <a:buClr>
                <a:schemeClr val="dk1"/>
              </a:buClr>
              <a:buSzPts val="1200"/>
              <a:buFont typeface="Arial"/>
              <a:buChar char="•"/>
            </a:pPr>
            <a:r>
              <a:rPr b="1" lang="en-US"/>
              <a:t>Public Information and Warning</a:t>
            </a:r>
            <a:r>
              <a:rPr lang="en-US"/>
              <a:t>. For an effective response, jurisdictions must provide accurate and accessible information to decision-makers and the public. This includes development of accessible message content, such as incident facts, health risk warnings, pre-incident recommendations, evacuation guidance, and other protective measures. It also includes developing strategies for when, where, how, and by whom information will be delivered and ensuring that all levels of government agree on unified messages. Information must be shared with the public and other members of the response community efficiently, effectively, and in an accessible manner. Effective public information and warning is particularly important in dealing with incidents that start small but may evolve to have greater consequences. </a:t>
            </a:r>
            <a:endParaRPr/>
          </a:p>
          <a:p>
            <a:pPr indent="-95250" lvl="0" marL="171450" rtl="0" algn="l">
              <a:spcBef>
                <a:spcPts val="0"/>
              </a:spcBef>
              <a:spcAft>
                <a:spcPts val="0"/>
              </a:spcAft>
              <a:buClr>
                <a:schemeClr val="dk1"/>
              </a:buClr>
              <a:buSzPts val="1200"/>
              <a:buFont typeface="Arial"/>
              <a:buNone/>
            </a:pPr>
            <a:r>
              <a:t/>
            </a:r>
            <a:endParaRPr/>
          </a:p>
          <a:p>
            <a:pPr indent="-171450" lvl="0" marL="171450" rtl="0" algn="l">
              <a:spcBef>
                <a:spcPts val="0"/>
              </a:spcBef>
              <a:spcAft>
                <a:spcPts val="0"/>
              </a:spcAft>
              <a:buClr>
                <a:schemeClr val="dk1"/>
              </a:buClr>
              <a:buSzPts val="1200"/>
              <a:buFont typeface="Arial"/>
              <a:buChar char="•"/>
            </a:pPr>
            <a:r>
              <a:rPr b="1" lang="en-US"/>
              <a:t>Operational Coordination. </a:t>
            </a:r>
            <a:r>
              <a:rPr lang="en-US"/>
              <a:t>For incident response, coordination of operations must occur both among those tasked to deliver the various response core capabilities and with those delivering the core capabilities of other mission areas. This coordination occurs through response structures based on clearly established roles, responsibilities, and reporting protocols. Using NIMS principles, structures, and coordinating processes enhances the efficiency and effectiveness of response. Specific actions to achieve this core capability may include coordinating initial actions, managing ESFs, coordinating requests for additional support, and identifying and integrating resources and capabilities. </a:t>
            </a:r>
            <a:endParaRPr/>
          </a:p>
        </p:txBody>
      </p:sp>
      <p:sp>
        <p:nvSpPr>
          <p:cNvPr id="301" name="Google Shape;301;p3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8" name="Google Shape;308;p3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 </a:t>
            </a:r>
            <a:endParaRPr/>
          </a:p>
        </p:txBody>
      </p:sp>
      <p:sp>
        <p:nvSpPr>
          <p:cNvPr id="309" name="Google Shape;309;p3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5" name="Google Shape;315;p3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 </a:t>
            </a:r>
            <a:endParaRPr/>
          </a:p>
        </p:txBody>
      </p:sp>
      <p:sp>
        <p:nvSpPr>
          <p:cNvPr id="316" name="Google Shape;316;p3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2" name="Google Shape;322;p3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 </a:t>
            </a:r>
            <a:endParaRPr/>
          </a:p>
        </p:txBody>
      </p:sp>
      <p:sp>
        <p:nvSpPr>
          <p:cNvPr id="323" name="Google Shape;323;p3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p3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9" name="Google Shape;329;p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4" name="Google Shape;74;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Additional information on the Maroochy Water Services Incident can be found at: http://www.theregister.co.uk/2001/10/31/hacker_jailed_for_revenge_sewage/. </a:t>
            </a:r>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rPr lang="en-US"/>
              <a:t>“pipe-dune-sand-water-sea-waste-1721735” by </a:t>
            </a:r>
            <a:r>
              <a:rPr lang="en-US" sz="1200">
                <a:solidFill>
                  <a:schemeClr val="dk1"/>
                </a:solidFill>
                <a:latin typeface="Calibri"/>
                <a:ea typeface="Calibri"/>
                <a:cs typeface="Calibri"/>
                <a:sym typeface="Calibri"/>
              </a:rPr>
              <a:t>quicksandala </a:t>
            </a:r>
            <a:r>
              <a:rPr lang="en-US"/>
              <a:t>CC0 Public Domain via Pixabay. https://pixabay.com/en/pipe-dune-sand-water-sea-waste-1721735/  </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p:txBody>
      </p:sp>
      <p:sp>
        <p:nvSpPr>
          <p:cNvPr id="75" name="Google Shape;75;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2" name="Google Shape;82;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200">
                <a:solidFill>
                  <a:schemeClr val="dk1"/>
                </a:solidFill>
                <a:latin typeface="Calibri"/>
                <a:ea typeface="Calibri"/>
                <a:cs typeface="Calibri"/>
                <a:sym typeface="Calibri"/>
              </a:rPr>
              <a:t>Slammer spread at a rate 250 times faster than Code Red, scanning approximately 55 million systems per second within 3 minutes of its release, doubling its rate of infection every 8.5 seconds. Within 10 minutes, 90% of vulnerable hosts were infected worldwide.</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 </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Additional information on the Davis-Besse incident can found at http://www.securityfocus.com/news/6767. </a:t>
            </a:r>
            <a:endParaRPr/>
          </a:p>
        </p:txBody>
      </p:sp>
      <p:sp>
        <p:nvSpPr>
          <p:cNvPr id="83" name="Google Shape;83;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9" name="Google Shape;89;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This is the same incident as was mentioned in Lesson 6, Vulnerabilities. </a:t>
            </a:r>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“Wildflowers And Pipeline” by Ken Kistler via publicdomainpictures.net. http://www.publicdomainpictures.net/view-image.php?image=88047&amp;picture=polne-kwiaty-i-pipeline CC0 1.0 https://creativecommons.org/publicdomain/zero/1.0/ </a:t>
            </a:r>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p:txBody>
      </p:sp>
      <p:sp>
        <p:nvSpPr>
          <p:cNvPr id="90" name="Google Shape;90;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7" name="Google Shape;97;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200">
                <a:solidFill>
                  <a:schemeClr val="dk1"/>
                </a:solidFill>
                <a:latin typeface="Calibri"/>
                <a:ea typeface="Calibri"/>
                <a:cs typeface="Calibri"/>
                <a:sym typeface="Calibri"/>
              </a:rPr>
              <a:t>Figure 3-1. Incident Response Life Cycle</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This figure, from NIST’s SP 800-61 </a:t>
            </a:r>
            <a:r>
              <a:rPr i="1" lang="en-US"/>
              <a:t>Computer Security Incident Handling Guide</a:t>
            </a:r>
            <a:r>
              <a:rPr lang="en-US"/>
              <a:t>, </a:t>
            </a:r>
            <a:r>
              <a:rPr i="1" lang="en-US"/>
              <a:t>Rev 2</a:t>
            </a:r>
            <a:r>
              <a:rPr lang="en-US"/>
              <a:t>,  describes the phases involved with incident response. The initial phase involves establishing and training an incident response team, and acquiring the necessary tools and resources. During preparation, the organization also attempts to limit the number of incidents that will occur by selecting and implementing a set of controls based on the results of risk assessments. However, residual risk will inevitably persist after controls are implemented. Detection of security breaches is thus necessary to alert the organization whenever incidents occur. In keeping with the severity of the incident, the organization can mitigate the impact of the incident by containing it and ultimately recovering from it. During this phase, activity often cycles back to detection and analysis—for example, to see if additional hosts are infected by malware while eradicating a malware incident. After the incident is adequately handled, the organization issues a report that details the cause and cost of the incident and the steps the organization should take to prevent future incidents.</a:t>
            </a:r>
            <a:endParaRPr/>
          </a:p>
        </p:txBody>
      </p:sp>
      <p:sp>
        <p:nvSpPr>
          <p:cNvPr id="98" name="Google Shape;98;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5" name="Google Shape;105;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From the SP 800-61: “Many incident response teams create a jump kit, which is a portable case that contains materials that may be needed during an investigation. The jump kit should be ready to go at all times. Jump kits contain many of the same items listed in the bulleted lists above. For example, each jump kit typically includes a laptop, loaded with appropriate software (e.g., packet sniffers, digital forensics). Other important materials include backup devices, blank media, and basic networking equipment and cables. Because the purpose of having a jump kit is to facilitate faster responses, the team should avoid borrowing items from the jump kit.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Each incident handler should have access to at least two computing devices (e.g., laptops). One, such as the one from the jump kit, should be used to perform packet sniffing, malware analysis, and all other actions that risk contaminating the laptop that performs them. This laptop should be scrubbed and all software reinstalled before it is used for another incident. Note that because this laptop is for a special purpose, it is likely to use software other than the standard enterprise tools and configurations. Whenever possible, the incident handlers should be allowed to specify basic technical requirements for these special-purpose investigative laptops. In addition to an investigative laptop, each incident handler should also have a standard laptop, smart phone, or other computing device for writing reports, reading email, and performing other duties unrelated to the hands-on incident analysis.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Exercises involving simulated incidents can also be very useful for preparing staff for incident handling; see NIST SP 800-84 for more information on exercises and Appendix A for sample exercise scenarios. “</a:t>
            </a:r>
            <a:endParaRPr/>
          </a:p>
        </p:txBody>
      </p:sp>
      <p:sp>
        <p:nvSpPr>
          <p:cNvPr id="106" name="Google Shape;106;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2" name="Google Shape;112;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Cichonski, P., Millar, T., Grance, T., &amp; Scarfone, K. (2012). </a:t>
            </a:r>
            <a:r>
              <a:rPr i="1" lang="en-US"/>
              <a:t>Computer Security Incident Handling Guide : Recommendations of the National Institute of Standards and Technology</a:t>
            </a:r>
            <a:r>
              <a:rPr lang="en-US"/>
              <a:t> (No. NIST SP 800-61r2). National Institute of Standards and Technology, U.S. Dept of Commerce. Retrieved from http://nvlpubs.nist.gov/nistpubs/SpecialPublications/NIST.SP.800-61r2.pdf</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 </a:t>
            </a:r>
            <a:endParaRPr/>
          </a:p>
          <a:p>
            <a:pPr indent="0" lvl="0" marL="0" rtl="0" algn="l">
              <a:spcBef>
                <a:spcPts val="0"/>
              </a:spcBef>
              <a:spcAft>
                <a:spcPts val="0"/>
              </a:spcAft>
              <a:buNone/>
            </a:pPr>
            <a:r>
              <a:rPr lang="en-US"/>
              <a:t>From the SP 800-61: </a:t>
            </a:r>
            <a:endParaRPr/>
          </a:p>
          <a:p>
            <a:pPr indent="-171450" lvl="0" marL="171450" rtl="0" algn="l">
              <a:spcBef>
                <a:spcPts val="0"/>
              </a:spcBef>
              <a:spcAft>
                <a:spcPts val="0"/>
              </a:spcAft>
              <a:buClr>
                <a:schemeClr val="dk1"/>
              </a:buClr>
              <a:buSzPts val="1200"/>
              <a:buFont typeface="Arial"/>
              <a:buChar char="•"/>
            </a:pPr>
            <a:r>
              <a:rPr b="1" lang="en-US"/>
              <a:t>Risk Assessments</a:t>
            </a:r>
            <a:r>
              <a:rPr lang="en-US"/>
              <a:t>. Periodic risk assessments of systems and applications should determine what risks are posed by combinations of threats and vulnerabilities.25 This should include understanding the applicable threats, including organization-specific threats. Each risk should be prioritized, and the risks can be mitigated, transferred, or accepted until a reasonable overall level of risk is reached. Another benefit of conducting risk assessments regularly is that critical resources are identified, allowing staff to emphasize monitoring and response activities for those resources.</a:t>
            </a:r>
            <a:endParaRPr/>
          </a:p>
          <a:p>
            <a:pPr indent="-171450" lvl="0" marL="171450" rtl="0" algn="l">
              <a:spcBef>
                <a:spcPts val="0"/>
              </a:spcBef>
              <a:spcAft>
                <a:spcPts val="0"/>
              </a:spcAft>
              <a:buClr>
                <a:schemeClr val="dk1"/>
              </a:buClr>
              <a:buSzPts val="1200"/>
              <a:buFont typeface="Arial"/>
              <a:buChar char="•"/>
            </a:pPr>
            <a:r>
              <a:rPr b="1" lang="en-US"/>
              <a:t>Host Security</a:t>
            </a:r>
            <a:r>
              <a:rPr lang="en-US"/>
              <a:t>. All hosts should be hardened appropriately using standard configurations. In addition to keeping each host properly patched, hosts should be configured to follow the principle of least privilege—granting users only the privileges necessary for performing their authorized tasks. Hosts should have auditing enabled and should log significant security-related events. The security of hosts and their configurations should be continuously monitored. Many organizations use Security Content Automation Protocol (SCAP) 28 expressed operating system and application configuration checklists to assist in securing hosts consistently and effectively.</a:t>
            </a:r>
            <a:endParaRPr/>
          </a:p>
          <a:p>
            <a:pPr indent="-171450" lvl="0" marL="171450" rtl="0" algn="l">
              <a:spcBef>
                <a:spcPts val="0"/>
              </a:spcBef>
              <a:spcAft>
                <a:spcPts val="0"/>
              </a:spcAft>
              <a:buClr>
                <a:schemeClr val="dk1"/>
              </a:buClr>
              <a:buSzPts val="1200"/>
              <a:buFont typeface="Arial"/>
              <a:buChar char="•"/>
            </a:pPr>
            <a:r>
              <a:rPr b="1" lang="en-US"/>
              <a:t>Network Security</a:t>
            </a:r>
            <a:r>
              <a:rPr lang="en-US"/>
              <a:t>. The network perimeter should be configured to deny all activity that is not expressly permitted. This includes securing all connection points, such as virtual private networks (VPNs) and dedicated connections to other organizations. </a:t>
            </a:r>
            <a:endParaRPr/>
          </a:p>
          <a:p>
            <a:pPr indent="-171450" lvl="0" marL="171450" rtl="0" algn="l">
              <a:spcBef>
                <a:spcPts val="0"/>
              </a:spcBef>
              <a:spcAft>
                <a:spcPts val="0"/>
              </a:spcAft>
              <a:buClr>
                <a:schemeClr val="dk1"/>
              </a:buClr>
              <a:buSzPts val="1200"/>
              <a:buFont typeface="Arial"/>
              <a:buChar char="•"/>
            </a:pPr>
            <a:r>
              <a:rPr b="1" lang="en-US"/>
              <a:t>Malware Prevention. </a:t>
            </a:r>
            <a:r>
              <a:rPr lang="en-US"/>
              <a:t>Software to detect and stop malware should be deployed throughout the organization. Malware protection should be deployed at the host level (e.g., server and workstation operating systems), the application server level (e.g., email server, web proxies), and the application client level (e.g., email clients, instant messaging clients).</a:t>
            </a:r>
            <a:endParaRPr/>
          </a:p>
          <a:p>
            <a:pPr indent="-171450" lvl="0" marL="171450" rtl="0" algn="l">
              <a:spcBef>
                <a:spcPts val="0"/>
              </a:spcBef>
              <a:spcAft>
                <a:spcPts val="0"/>
              </a:spcAft>
              <a:buClr>
                <a:schemeClr val="dk1"/>
              </a:buClr>
              <a:buSzPts val="1200"/>
              <a:buFont typeface="Arial"/>
              <a:buChar char="•"/>
            </a:pPr>
            <a:r>
              <a:rPr b="1" lang="en-US"/>
              <a:t>User Awareness and Training</a:t>
            </a:r>
            <a:r>
              <a:rPr lang="en-US"/>
              <a:t>. Users should be made aware of policies and procedures regarding appropriate use of networks, systems, and applications. Applicable lessons learned from previous incidents should also be shared with users so they can see how their actions could affect the organization. Improving user awareness regarding incidents should reduce the frequency of incidents. IT staff should be trained so that they can maintain their networks, systems, and applications in accordance with the organization’s security standards. </a:t>
            </a:r>
            <a:endParaRPr/>
          </a:p>
        </p:txBody>
      </p:sp>
      <p:sp>
        <p:nvSpPr>
          <p:cNvPr id="113" name="Google Shape;113;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4.jp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5.jpg"/><Relationship Id="rId4" Type="http://schemas.openxmlformats.org/officeDocument/2006/relationships/hyperlink" Target="https://www.ncyte.net/" TargetMode="External"/><Relationship Id="rId5"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Layout">
  <p:cSld name="Title Layout">
    <p:spTree>
      <p:nvGrpSpPr>
        <p:cNvPr id="15" name="Shape 15"/>
        <p:cNvGrpSpPr/>
        <p:nvPr/>
      </p:nvGrpSpPr>
      <p:grpSpPr>
        <a:xfrm>
          <a:off x="0" y="0"/>
          <a:ext cx="0" cy="0"/>
          <a:chOff x="0" y="0"/>
          <a:chExt cx="0" cy="0"/>
        </a:xfrm>
      </p:grpSpPr>
      <p:sp>
        <p:nvSpPr>
          <p:cNvPr id="16" name="Google Shape;16;p41"/>
          <p:cNvSpPr txBox="1"/>
          <p:nvPr>
            <p:ph type="title"/>
          </p:nvPr>
        </p:nvSpPr>
        <p:spPr>
          <a:xfrm>
            <a:off x="2438399" y="3531626"/>
            <a:ext cx="9169401" cy="1325563"/>
          </a:xfrm>
          <a:prstGeom prst="rect">
            <a:avLst/>
          </a:prstGeom>
          <a:noFill/>
          <a:ln>
            <a:noFill/>
          </a:ln>
        </p:spPr>
        <p:txBody>
          <a:bodyPr anchorCtr="0" anchor="ctr" bIns="45700" lIns="91425" spcFirstLastPara="1" rIns="91425" wrap="square" tIns="45700">
            <a:normAutofit/>
          </a:bodyPr>
          <a:lstStyle>
            <a:lvl1pPr lvl="0" algn="ctr">
              <a:lnSpc>
                <a:spcPct val="85000"/>
              </a:lnSpc>
              <a:spcBef>
                <a:spcPts val="0"/>
              </a:spcBef>
              <a:spcAft>
                <a:spcPts val="0"/>
              </a:spcAft>
              <a:buClr>
                <a:srgbClr val="3F3F3F"/>
              </a:buClr>
              <a:buSzPts val="4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41"/>
          <p:cNvSpPr txBox="1"/>
          <p:nvPr>
            <p:ph idx="12" type="sldNum"/>
          </p:nvPr>
        </p:nvSpPr>
        <p:spPr>
          <a:xfrm>
            <a:off x="11577791" y="5885626"/>
            <a:ext cx="45834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8" name="Google Shape;18;p41"/>
          <p:cNvSpPr txBox="1"/>
          <p:nvPr/>
        </p:nvSpPr>
        <p:spPr>
          <a:xfrm>
            <a:off x="2438399" y="2490699"/>
            <a:ext cx="9169401" cy="83099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b="1" i="0" lang="en-US" sz="4800" u="none" cap="none" strike="noStrike">
                <a:solidFill>
                  <a:schemeClr val="dk1"/>
                </a:solidFill>
                <a:latin typeface="Calibri"/>
                <a:ea typeface="Calibri"/>
                <a:cs typeface="Calibri"/>
                <a:sym typeface="Calibri"/>
              </a:rPr>
              <a:t>Critical</a:t>
            </a:r>
            <a:r>
              <a:rPr b="1" i="0" lang="en-US" sz="1800" u="none" cap="none" strike="noStrike">
                <a:solidFill>
                  <a:schemeClr val="dk1"/>
                </a:solidFill>
                <a:latin typeface="Calibri"/>
                <a:ea typeface="Calibri"/>
                <a:cs typeface="Calibri"/>
                <a:sym typeface="Calibri"/>
              </a:rPr>
              <a:t> </a:t>
            </a:r>
            <a:r>
              <a:rPr b="1" i="0" lang="en-US" sz="4800" u="none" cap="none" strike="noStrike">
                <a:solidFill>
                  <a:schemeClr val="dk1"/>
                </a:solidFill>
                <a:latin typeface="Calibri"/>
                <a:ea typeface="Calibri"/>
                <a:cs typeface="Calibri"/>
                <a:sym typeface="Calibri"/>
              </a:rPr>
              <a:t>Infrastructure</a:t>
            </a:r>
            <a:r>
              <a:rPr b="1" i="0" lang="en-US" sz="1800" u="none" cap="none" strike="noStrike">
                <a:solidFill>
                  <a:schemeClr val="dk1"/>
                </a:solidFill>
                <a:latin typeface="Calibri"/>
                <a:ea typeface="Calibri"/>
                <a:cs typeface="Calibri"/>
                <a:sym typeface="Calibri"/>
              </a:rPr>
              <a:t> </a:t>
            </a:r>
            <a:r>
              <a:rPr b="1" i="0" lang="en-US" sz="4800" u="none" cap="none" strike="noStrike">
                <a:solidFill>
                  <a:schemeClr val="dk1"/>
                </a:solidFill>
                <a:latin typeface="Calibri"/>
                <a:ea typeface="Calibri"/>
                <a:cs typeface="Calibri"/>
                <a:sym typeface="Calibri"/>
              </a:rPr>
              <a:t>Cybersecurity</a:t>
            </a:r>
            <a:r>
              <a:rPr b="1" i="0" lang="en-US" sz="1800" u="none" cap="none" strike="noStrike">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pic>
        <p:nvPicPr>
          <p:cNvPr descr="Whatcom Community College Logo" id="19" name="Google Shape;19;p41" title="Whatcom Community College Logo"/>
          <p:cNvPicPr preferRelativeResize="0"/>
          <p:nvPr/>
        </p:nvPicPr>
        <p:blipFill rotWithShape="1">
          <a:blip r:embed="rId2">
            <a:alphaModFix/>
          </a:blip>
          <a:srcRect b="0" l="0" r="0" t="0"/>
          <a:stretch/>
        </p:blipFill>
        <p:spPr>
          <a:xfrm>
            <a:off x="473799" y="1530287"/>
            <a:ext cx="2565400" cy="687387"/>
          </a:xfrm>
          <a:prstGeom prst="rect">
            <a:avLst/>
          </a:prstGeom>
          <a:noFill/>
          <a:ln>
            <a:noFill/>
          </a:ln>
        </p:spPr>
      </p:pic>
      <p:pic>
        <p:nvPicPr>
          <p:cNvPr descr="NSF Logo" id="20" name="Google Shape;20;p41" title="NSF Logo"/>
          <p:cNvPicPr preferRelativeResize="0"/>
          <p:nvPr/>
        </p:nvPicPr>
        <p:blipFill rotWithShape="1">
          <a:blip r:embed="rId3">
            <a:alphaModFix/>
          </a:blip>
          <a:srcRect b="0" l="0" r="0" t="0"/>
          <a:stretch/>
        </p:blipFill>
        <p:spPr>
          <a:xfrm>
            <a:off x="10515600" y="144894"/>
            <a:ext cx="1368425" cy="1374775"/>
          </a:xfrm>
          <a:prstGeom prst="rect">
            <a:avLst/>
          </a:prstGeom>
          <a:noFill/>
          <a:ln>
            <a:noFill/>
          </a:ln>
        </p:spPr>
      </p:pic>
      <p:pic>
        <p:nvPicPr>
          <p:cNvPr descr="Ncyte logo&#10;" id="21" name="Google Shape;21;p41"/>
          <p:cNvPicPr preferRelativeResize="0"/>
          <p:nvPr/>
        </p:nvPicPr>
        <p:blipFill rotWithShape="1">
          <a:blip r:embed="rId4">
            <a:alphaModFix/>
          </a:blip>
          <a:srcRect b="0" l="0" r="0" t="0"/>
          <a:stretch/>
        </p:blipFill>
        <p:spPr>
          <a:xfrm>
            <a:off x="473799" y="216335"/>
            <a:ext cx="4639322" cy="971686"/>
          </a:xfrm>
          <a:prstGeom prst="rect">
            <a:avLst/>
          </a:prstGeom>
          <a:noFill/>
          <a:ln>
            <a:noFill/>
          </a:ln>
        </p:spPr>
      </p:pic>
      <p:sp>
        <p:nvSpPr>
          <p:cNvPr id="22" name="Google Shape;22;p41"/>
          <p:cNvSpPr txBox="1"/>
          <p:nvPr/>
        </p:nvSpPr>
        <p:spPr>
          <a:xfrm>
            <a:off x="97971" y="6462382"/>
            <a:ext cx="10646229"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100">
                <a:solidFill>
                  <a:schemeClr val="lt1"/>
                </a:solidFill>
                <a:latin typeface="Calibri"/>
                <a:ea typeface="Calibri"/>
                <a:cs typeface="Calibri"/>
                <a:sym typeface="Calibri"/>
              </a:rPr>
              <a:t>Except where otherwise noted, this presentation is licensed under a </a:t>
            </a:r>
            <a:r>
              <a:rPr b="1" lang="en-US" sz="1100" u="sng">
                <a:solidFill>
                  <a:schemeClr val="lt1"/>
                </a:solidFill>
                <a:latin typeface="Calibri"/>
                <a:ea typeface="Calibri"/>
                <a:cs typeface="Calibri"/>
                <a:sym typeface="Calibri"/>
              </a:rPr>
              <a:t>Creative Commons Attribution 4.0 International License</a:t>
            </a:r>
            <a:r>
              <a:rPr b="1" lang="en-US" sz="1100">
                <a:solidFill>
                  <a:schemeClr val="lt1"/>
                </a:solidFill>
                <a:latin typeface="Calibri"/>
                <a:ea typeface="Calibri"/>
                <a:cs typeface="Calibri"/>
                <a:sym typeface="Calibri"/>
              </a:rPr>
              <a:t>. ©2023 </a:t>
            </a:r>
            <a:r>
              <a:rPr b="1" lang="en-US" sz="1100" u="sng">
                <a:solidFill>
                  <a:schemeClr val="lt1"/>
                </a:solidFill>
                <a:latin typeface="Calibri"/>
                <a:ea typeface="Calibri"/>
                <a:cs typeface="Calibri"/>
                <a:sym typeface="Calibri"/>
              </a:rPr>
              <a:t>NCyTE Center</a:t>
            </a:r>
            <a:r>
              <a:rPr b="1" lang="en-US" sz="1100">
                <a:solidFill>
                  <a:schemeClr val="lt1"/>
                </a:solidFill>
                <a:latin typeface="Calibri"/>
                <a:ea typeface="Calibri"/>
                <a:cs typeface="Calibri"/>
                <a:sym typeface="Calibri"/>
              </a:rPr>
              <a:t>, </a:t>
            </a:r>
            <a:r>
              <a:rPr b="1" lang="en-US" sz="1100" u="sng">
                <a:solidFill>
                  <a:schemeClr val="lt1"/>
                </a:solidFill>
                <a:latin typeface="Calibri"/>
                <a:ea typeface="Calibri"/>
                <a:cs typeface="Calibri"/>
                <a:sym typeface="Calibri"/>
              </a:rPr>
              <a:t>Whatcom Community College.</a:t>
            </a:r>
            <a:endParaRPr b="1" sz="1100">
              <a:solidFill>
                <a:schemeClr val="lt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4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ctr">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26" name="Google Shape;26;p42"/>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7" name="Google Shape;27;p42"/>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8" name="Google Shape;28;p42"/>
          <p:cNvSpPr txBox="1"/>
          <p:nvPr>
            <p:ph idx="12" type="sldNum"/>
          </p:nvPr>
        </p:nvSpPr>
        <p:spPr>
          <a:xfrm>
            <a:off x="11577791" y="5885626"/>
            <a:ext cx="45834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4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ctr">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4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32" name="Google Shape;32;p4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33" name="Google Shape;33;p43"/>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4" name="Google Shape;34;p43"/>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5" name="Google Shape;35;p43"/>
          <p:cNvSpPr txBox="1"/>
          <p:nvPr>
            <p:ph idx="12" type="sldNum"/>
          </p:nvPr>
        </p:nvSpPr>
        <p:spPr>
          <a:xfrm>
            <a:off x="11577791" y="5885626"/>
            <a:ext cx="45834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st Slide">
  <p:cSld name="Last Slide">
    <p:spTree>
      <p:nvGrpSpPr>
        <p:cNvPr id="36" name="Shape 36"/>
        <p:cNvGrpSpPr/>
        <p:nvPr/>
      </p:nvGrpSpPr>
      <p:grpSpPr>
        <a:xfrm>
          <a:off x="0" y="0"/>
          <a:ext cx="0" cy="0"/>
          <a:chOff x="0" y="0"/>
          <a:chExt cx="0" cy="0"/>
        </a:xfrm>
      </p:grpSpPr>
      <p:sp>
        <p:nvSpPr>
          <p:cNvPr id="37" name="Google Shape;37;p44"/>
          <p:cNvSpPr txBox="1"/>
          <p:nvPr>
            <p:ph type="title"/>
          </p:nvPr>
        </p:nvSpPr>
        <p:spPr>
          <a:xfrm>
            <a:off x="9296400" y="457200"/>
            <a:ext cx="2590800" cy="304801"/>
          </a:xfrm>
          <a:prstGeom prst="rect">
            <a:avLst/>
          </a:prstGeom>
          <a:solidFill>
            <a:schemeClr val="lt1"/>
          </a:solidFill>
          <a:ln>
            <a:noFill/>
          </a:ln>
        </p:spPr>
        <p:txBody>
          <a:bodyPr anchorCtr="0" anchor="ctr" bIns="45700" lIns="91425" spcFirstLastPara="1" rIns="91425" wrap="square" tIns="45700">
            <a:noAutofit/>
          </a:bodyPr>
          <a:lstStyle>
            <a:lvl1pPr lvl="0" algn="ctr">
              <a:lnSpc>
                <a:spcPct val="85000"/>
              </a:lnSpc>
              <a:spcBef>
                <a:spcPts val="0"/>
              </a:spcBef>
              <a:spcAft>
                <a:spcPts val="0"/>
              </a:spcAft>
              <a:buClr>
                <a:schemeClr val="lt1"/>
              </a:buClr>
              <a:buSzPts val="1600"/>
              <a:buFont typeface="Calibri"/>
              <a:buNone/>
              <a:defRPr b="0" sz="1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38" name="Google Shape;38;p44"/>
          <p:cNvPicPr preferRelativeResize="0"/>
          <p:nvPr/>
        </p:nvPicPr>
        <p:blipFill rotWithShape="1">
          <a:blip r:embed="rId2">
            <a:alphaModFix/>
          </a:blip>
          <a:srcRect b="0" l="0" r="0" t="0"/>
          <a:stretch/>
        </p:blipFill>
        <p:spPr>
          <a:xfrm>
            <a:off x="7089776" y="4645026"/>
            <a:ext cx="1368425" cy="1374775"/>
          </a:xfrm>
          <a:prstGeom prst="rect">
            <a:avLst/>
          </a:prstGeom>
          <a:noFill/>
          <a:ln>
            <a:noFill/>
          </a:ln>
        </p:spPr>
      </p:pic>
      <p:pic>
        <p:nvPicPr>
          <p:cNvPr id="39" name="Google Shape;39;p44"/>
          <p:cNvPicPr preferRelativeResize="0"/>
          <p:nvPr/>
        </p:nvPicPr>
        <p:blipFill rotWithShape="1">
          <a:blip r:embed="rId3">
            <a:alphaModFix/>
          </a:blip>
          <a:srcRect b="0" l="0" r="0" t="0"/>
          <a:stretch/>
        </p:blipFill>
        <p:spPr>
          <a:xfrm>
            <a:off x="3505200" y="4989514"/>
            <a:ext cx="2565400" cy="687387"/>
          </a:xfrm>
          <a:prstGeom prst="rect">
            <a:avLst/>
          </a:prstGeom>
          <a:noFill/>
          <a:ln>
            <a:noFill/>
          </a:ln>
        </p:spPr>
      </p:pic>
      <p:sp>
        <p:nvSpPr>
          <p:cNvPr id="40" name="Google Shape;40;p44"/>
          <p:cNvSpPr txBox="1"/>
          <p:nvPr/>
        </p:nvSpPr>
        <p:spPr>
          <a:xfrm>
            <a:off x="3164681" y="1772436"/>
            <a:ext cx="6029552" cy="2862322"/>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rgbClr val="000000"/>
                </a:solidFill>
                <a:latin typeface="Gill Sans"/>
                <a:ea typeface="Gill Sans"/>
                <a:cs typeface="Gill Sans"/>
                <a:sym typeface="Gill Sans"/>
              </a:rPr>
              <a:t>National Cybersecurity Training &amp; Education Center</a:t>
            </a:r>
            <a:endParaRPr/>
          </a:p>
          <a:p>
            <a:pPr indent="0" lvl="0" marL="0" marR="0" rtl="0" algn="ctr">
              <a:spcBef>
                <a:spcPts val="0"/>
              </a:spcBef>
              <a:spcAft>
                <a:spcPts val="0"/>
              </a:spcAft>
              <a:buNone/>
            </a:pPr>
            <a:r>
              <a:rPr lang="en-US" sz="1800">
                <a:solidFill>
                  <a:srgbClr val="000000"/>
                </a:solidFill>
                <a:latin typeface="Gill Sans"/>
                <a:ea typeface="Gill Sans"/>
                <a:cs typeface="Gill Sans"/>
                <a:sym typeface="Gill Sans"/>
              </a:rPr>
              <a:t>Is funded by a National Science Foundation Advanced Technology Education Grant and is located at Whatcom Community College</a:t>
            </a:r>
            <a:br>
              <a:rPr lang="en-US" sz="1800">
                <a:solidFill>
                  <a:srgbClr val="000000"/>
                </a:solidFill>
                <a:latin typeface="Gill Sans"/>
                <a:ea typeface="Gill Sans"/>
                <a:cs typeface="Gill Sans"/>
                <a:sym typeface="Gill Sans"/>
              </a:rPr>
            </a:br>
            <a:br>
              <a:rPr lang="en-US" sz="1800">
                <a:solidFill>
                  <a:srgbClr val="000000"/>
                </a:solidFill>
                <a:latin typeface="Gill Sans"/>
                <a:ea typeface="Gill Sans"/>
                <a:cs typeface="Gill Sans"/>
                <a:sym typeface="Gill Sans"/>
              </a:rPr>
            </a:br>
            <a:r>
              <a:rPr lang="en-US" sz="1800">
                <a:solidFill>
                  <a:srgbClr val="000000"/>
                </a:solidFill>
                <a:latin typeface="Gill Sans"/>
                <a:ea typeface="Gill Sans"/>
                <a:cs typeface="Gill Sans"/>
                <a:sym typeface="Gill Sans"/>
              </a:rPr>
              <a:t>237 West Kellogg Road</a:t>
            </a:r>
            <a:br>
              <a:rPr lang="en-US" sz="1800">
                <a:solidFill>
                  <a:srgbClr val="000000"/>
                </a:solidFill>
                <a:latin typeface="Gill Sans"/>
                <a:ea typeface="Gill Sans"/>
                <a:cs typeface="Gill Sans"/>
                <a:sym typeface="Gill Sans"/>
              </a:rPr>
            </a:br>
            <a:r>
              <a:rPr lang="en-US" sz="1800">
                <a:solidFill>
                  <a:srgbClr val="000000"/>
                </a:solidFill>
                <a:latin typeface="Gill Sans"/>
                <a:ea typeface="Gill Sans"/>
                <a:cs typeface="Gill Sans"/>
                <a:sym typeface="Gill Sans"/>
              </a:rPr>
              <a:t>Bellingham, WA 98226</a:t>
            </a:r>
            <a:br>
              <a:rPr lang="en-US" sz="1800">
                <a:solidFill>
                  <a:srgbClr val="000000"/>
                </a:solidFill>
                <a:latin typeface="Gill Sans"/>
                <a:ea typeface="Gill Sans"/>
                <a:cs typeface="Gill Sans"/>
                <a:sym typeface="Gill Sans"/>
              </a:rPr>
            </a:br>
            <a:r>
              <a:rPr lang="en-US" sz="1800">
                <a:solidFill>
                  <a:srgbClr val="000000"/>
                </a:solidFill>
                <a:latin typeface="Gill Sans"/>
                <a:ea typeface="Gill Sans"/>
                <a:cs typeface="Gill Sans"/>
                <a:sym typeface="Gill Sans"/>
              </a:rPr>
              <a:t>T: 360.383.3176</a:t>
            </a:r>
            <a:br>
              <a:rPr lang="en-US" sz="1800">
                <a:solidFill>
                  <a:srgbClr val="000000"/>
                </a:solidFill>
                <a:latin typeface="Gill Sans"/>
                <a:ea typeface="Gill Sans"/>
                <a:cs typeface="Gill Sans"/>
                <a:sym typeface="Gill Sans"/>
              </a:rPr>
            </a:br>
            <a:br>
              <a:rPr lang="en-US" sz="1800">
                <a:solidFill>
                  <a:srgbClr val="000000"/>
                </a:solidFill>
                <a:latin typeface="Gill Sans"/>
                <a:ea typeface="Gill Sans"/>
                <a:cs typeface="Gill Sans"/>
                <a:sym typeface="Gill Sans"/>
              </a:rPr>
            </a:br>
            <a:r>
              <a:rPr b="1" lang="en-US" sz="1800" u="sng">
                <a:solidFill>
                  <a:schemeClr val="dk1"/>
                </a:solidFill>
                <a:latin typeface="Gill Sans"/>
                <a:ea typeface="Gill Sans"/>
                <a:cs typeface="Gill Sans"/>
                <a:sym typeface="Gill Sans"/>
                <a:hlinkClick r:id="rId4">
                  <a:extLst>
                    <a:ext uri="{A12FA001-AC4F-418D-AE19-62706E023703}">
                      <ahyp:hlinkClr val="tx"/>
                    </a:ext>
                  </a:extLst>
                </a:hlinkClick>
              </a:rPr>
              <a:t>https://www.ncyte.net/</a:t>
            </a:r>
            <a:r>
              <a:rPr b="1" lang="en-US" sz="1800">
                <a:solidFill>
                  <a:schemeClr val="dk1"/>
                </a:solidFill>
                <a:latin typeface="Gill Sans"/>
                <a:ea typeface="Gill Sans"/>
                <a:cs typeface="Gill Sans"/>
                <a:sym typeface="Gill Sans"/>
              </a:rPr>
              <a:t> </a:t>
            </a:r>
            <a:endParaRPr sz="1800">
              <a:solidFill>
                <a:schemeClr val="dk1"/>
              </a:solidFill>
              <a:latin typeface="Calibri"/>
              <a:ea typeface="Calibri"/>
              <a:cs typeface="Calibri"/>
              <a:sym typeface="Calibri"/>
            </a:endParaRPr>
          </a:p>
        </p:txBody>
      </p:sp>
      <p:pic>
        <p:nvPicPr>
          <p:cNvPr descr="Ncyte logo&#10;" id="41" name="Google Shape;41;p44"/>
          <p:cNvPicPr preferRelativeResize="0"/>
          <p:nvPr/>
        </p:nvPicPr>
        <p:blipFill rotWithShape="1">
          <a:blip r:embed="rId5">
            <a:alphaModFix/>
          </a:blip>
          <a:srcRect b="0" l="0" r="0" t="0"/>
          <a:stretch/>
        </p:blipFill>
        <p:spPr>
          <a:xfrm>
            <a:off x="3641401" y="494644"/>
            <a:ext cx="4639322" cy="97168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42" name="Shape 42"/>
        <p:cNvGrpSpPr/>
        <p:nvPr/>
      </p:nvGrpSpPr>
      <p:grpSpPr>
        <a:xfrm>
          <a:off x="0" y="0"/>
          <a:ext cx="0" cy="0"/>
          <a:chOff x="0" y="0"/>
          <a:chExt cx="0" cy="0"/>
        </a:xfrm>
      </p:grpSpPr>
      <p:sp>
        <p:nvSpPr>
          <p:cNvPr id="43" name="Google Shape;43;p4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ctr">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45"/>
          <p:cNvSpPr txBox="1"/>
          <p:nvPr>
            <p:ph idx="12" type="sldNum"/>
          </p:nvPr>
        </p:nvSpPr>
        <p:spPr>
          <a:xfrm>
            <a:off x="11577791" y="5885626"/>
            <a:ext cx="45834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45" name="Google Shape;45;p45"/>
          <p:cNvSpPr/>
          <p:nvPr>
            <p:ph idx="2" type="pic"/>
          </p:nvPr>
        </p:nvSpPr>
        <p:spPr>
          <a:xfrm>
            <a:off x="6019800" y="1981200"/>
            <a:ext cx="4953000" cy="3733800"/>
          </a:xfrm>
          <a:prstGeom prst="rect">
            <a:avLst/>
          </a:prstGeom>
          <a:noFill/>
          <a:ln>
            <a:noFill/>
          </a:ln>
        </p:spPr>
      </p:sp>
      <p:sp>
        <p:nvSpPr>
          <p:cNvPr id="46" name="Google Shape;46;p45"/>
          <p:cNvSpPr txBox="1"/>
          <p:nvPr>
            <p:ph idx="1" type="body"/>
          </p:nvPr>
        </p:nvSpPr>
        <p:spPr>
          <a:xfrm>
            <a:off x="838200" y="1981200"/>
            <a:ext cx="4953000" cy="3733800"/>
          </a:xfrm>
          <a:prstGeom prst="rect">
            <a:avLst/>
          </a:prstGeom>
          <a:noFill/>
          <a:ln>
            <a:noFill/>
          </a:ln>
        </p:spPr>
        <p:txBody>
          <a:bodyPr anchorCtr="0" anchor="t" bIns="45700" lIns="91425" spcFirstLastPara="1" rIns="91425" wrap="square" tIns="45700">
            <a:no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7" name="Shape 47"/>
        <p:cNvGrpSpPr/>
        <p:nvPr/>
      </p:nvGrpSpPr>
      <p:grpSpPr>
        <a:xfrm>
          <a:off x="0" y="0"/>
          <a:ext cx="0" cy="0"/>
          <a:chOff x="0" y="0"/>
          <a:chExt cx="0" cy="0"/>
        </a:xfrm>
      </p:grpSpPr>
      <p:sp>
        <p:nvSpPr>
          <p:cNvPr id="48" name="Google Shape;48;p4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85000"/>
              </a:lnSpc>
              <a:spcBef>
                <a:spcPts val="0"/>
              </a:spcBef>
              <a:spcAft>
                <a:spcPts val="0"/>
              </a:spcAft>
              <a:buClr>
                <a:srgbClr val="3F3F3F"/>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4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marR="0" rtl="0" algn="ctr">
              <a:lnSpc>
                <a:spcPct val="90000"/>
              </a:lnSpc>
              <a:spcBef>
                <a:spcPts val="1200"/>
              </a:spcBef>
              <a:spcAft>
                <a:spcPts val="0"/>
              </a:spcAft>
              <a:buClr>
                <a:schemeClr val="accent1"/>
              </a:buClr>
              <a:buSzPts val="2400"/>
              <a:buFont typeface="Calibri"/>
              <a:buNone/>
              <a:defRPr b="0" i="0" sz="2400" u="none" cap="none" strike="noStrike">
                <a:solidFill>
                  <a:srgbClr val="3F3F3F"/>
                </a:solidFill>
                <a:latin typeface="Calibri"/>
                <a:ea typeface="Calibri"/>
                <a:cs typeface="Calibri"/>
                <a:sym typeface="Calibri"/>
              </a:defRPr>
            </a:lvl1pPr>
            <a:lvl2pPr lvl="1" marR="0" rtl="0" algn="ctr">
              <a:lnSpc>
                <a:spcPct val="90000"/>
              </a:lnSpc>
              <a:spcBef>
                <a:spcPts val="2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2pPr>
            <a:lvl3pPr lvl="2" marR="0" rtl="0" algn="ctr">
              <a:lnSpc>
                <a:spcPct val="90000"/>
              </a:lnSpc>
              <a:spcBef>
                <a:spcPts val="400"/>
              </a:spcBef>
              <a:spcAft>
                <a:spcPts val="0"/>
              </a:spcAft>
              <a:buClr>
                <a:schemeClr val="accent1"/>
              </a:buClr>
              <a:buSzPts val="1800"/>
              <a:buFont typeface="Calibri"/>
              <a:buNone/>
              <a:defRPr b="0" i="0" sz="1800" u="none" cap="none" strike="noStrike">
                <a:solidFill>
                  <a:srgbClr val="3F3F3F"/>
                </a:solidFill>
                <a:latin typeface="Calibri"/>
                <a:ea typeface="Calibri"/>
                <a:cs typeface="Calibri"/>
                <a:sym typeface="Calibri"/>
              </a:defRPr>
            </a:lvl3pPr>
            <a:lvl4pPr lvl="3" marR="0" rtl="0" algn="ctr">
              <a:lnSpc>
                <a:spcPct val="90000"/>
              </a:lnSpc>
              <a:spcBef>
                <a:spcPts val="400"/>
              </a:spcBef>
              <a:spcAft>
                <a:spcPts val="0"/>
              </a:spcAft>
              <a:buClr>
                <a:schemeClr val="accent1"/>
              </a:buClr>
              <a:buSzPts val="1600"/>
              <a:buFont typeface="Calibri"/>
              <a:buNone/>
              <a:defRPr b="0" i="0" sz="1600" u="none" cap="none" strike="noStrike">
                <a:solidFill>
                  <a:srgbClr val="3F3F3F"/>
                </a:solidFill>
                <a:latin typeface="Calibri"/>
                <a:ea typeface="Calibri"/>
                <a:cs typeface="Calibri"/>
                <a:sym typeface="Calibri"/>
              </a:defRPr>
            </a:lvl4pPr>
            <a:lvl5pPr lvl="4" marR="0" rtl="0" algn="ctr">
              <a:lnSpc>
                <a:spcPct val="90000"/>
              </a:lnSpc>
              <a:spcBef>
                <a:spcPts val="400"/>
              </a:spcBef>
              <a:spcAft>
                <a:spcPts val="0"/>
              </a:spcAft>
              <a:buClr>
                <a:schemeClr val="accent1"/>
              </a:buClr>
              <a:buSzPts val="1600"/>
              <a:buFont typeface="Calibri"/>
              <a:buNone/>
              <a:defRPr b="0" i="0" sz="1600" u="none" cap="none" strike="noStrike">
                <a:solidFill>
                  <a:srgbClr val="3F3F3F"/>
                </a:solidFill>
                <a:latin typeface="Calibri"/>
                <a:ea typeface="Calibri"/>
                <a:cs typeface="Calibri"/>
                <a:sym typeface="Calibri"/>
              </a:defRPr>
            </a:lvl5pPr>
            <a:lvl6pPr lvl="5" marR="0" rtl="0" algn="ctr">
              <a:lnSpc>
                <a:spcPct val="90000"/>
              </a:lnSpc>
              <a:spcBef>
                <a:spcPts val="400"/>
              </a:spcBef>
              <a:spcAft>
                <a:spcPts val="0"/>
              </a:spcAft>
              <a:buClr>
                <a:schemeClr val="accent1"/>
              </a:buClr>
              <a:buSzPts val="1600"/>
              <a:buFont typeface="Calibri"/>
              <a:buNone/>
              <a:defRPr b="0" i="0" sz="1600" u="none" cap="none" strike="noStrike">
                <a:solidFill>
                  <a:srgbClr val="3F3F3F"/>
                </a:solidFill>
                <a:latin typeface="Calibri"/>
                <a:ea typeface="Calibri"/>
                <a:cs typeface="Calibri"/>
                <a:sym typeface="Calibri"/>
              </a:defRPr>
            </a:lvl6pPr>
            <a:lvl7pPr lvl="6" marR="0" rtl="0" algn="ctr">
              <a:lnSpc>
                <a:spcPct val="90000"/>
              </a:lnSpc>
              <a:spcBef>
                <a:spcPts val="400"/>
              </a:spcBef>
              <a:spcAft>
                <a:spcPts val="0"/>
              </a:spcAft>
              <a:buClr>
                <a:schemeClr val="accent1"/>
              </a:buClr>
              <a:buSzPts val="1600"/>
              <a:buFont typeface="Calibri"/>
              <a:buNone/>
              <a:defRPr b="0" i="0" sz="1600" u="none" cap="none" strike="noStrike">
                <a:solidFill>
                  <a:srgbClr val="3F3F3F"/>
                </a:solidFill>
                <a:latin typeface="Calibri"/>
                <a:ea typeface="Calibri"/>
                <a:cs typeface="Calibri"/>
                <a:sym typeface="Calibri"/>
              </a:defRPr>
            </a:lvl7pPr>
            <a:lvl8pPr lvl="7" marR="0" rtl="0" algn="ctr">
              <a:lnSpc>
                <a:spcPct val="90000"/>
              </a:lnSpc>
              <a:spcBef>
                <a:spcPts val="400"/>
              </a:spcBef>
              <a:spcAft>
                <a:spcPts val="0"/>
              </a:spcAft>
              <a:buClr>
                <a:schemeClr val="accent1"/>
              </a:buClr>
              <a:buSzPts val="1600"/>
              <a:buFont typeface="Calibri"/>
              <a:buNone/>
              <a:defRPr b="0" i="0" sz="1600" u="none" cap="none" strike="noStrike">
                <a:solidFill>
                  <a:srgbClr val="3F3F3F"/>
                </a:solidFill>
                <a:latin typeface="Calibri"/>
                <a:ea typeface="Calibri"/>
                <a:cs typeface="Calibri"/>
                <a:sym typeface="Calibri"/>
              </a:defRPr>
            </a:lvl8pPr>
            <a:lvl9pPr lvl="8" marR="0" rtl="0" algn="ctr">
              <a:lnSpc>
                <a:spcPct val="90000"/>
              </a:lnSpc>
              <a:spcBef>
                <a:spcPts val="400"/>
              </a:spcBef>
              <a:spcAft>
                <a:spcPts val="400"/>
              </a:spcAft>
              <a:buClr>
                <a:schemeClr val="accent1"/>
              </a:buClr>
              <a:buSzPts val="1600"/>
              <a:buFont typeface="Calibri"/>
              <a:buNone/>
              <a:defRPr b="0" i="0" sz="1600" u="none" cap="none" strike="noStrike">
                <a:solidFill>
                  <a:srgbClr val="3F3F3F"/>
                </a:solidFill>
                <a:latin typeface="Calibri"/>
                <a:ea typeface="Calibri"/>
                <a:cs typeface="Calibri"/>
                <a:sym typeface="Calibri"/>
              </a:defRPr>
            </a:lvl9pPr>
          </a:lstStyle>
          <a:p/>
        </p:txBody>
      </p:sp>
      <p:sp>
        <p:nvSpPr>
          <p:cNvPr id="50" name="Google Shape;50;p46"/>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1" name="Google Shape;51;p46"/>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Google Shape;52;p46"/>
          <p:cNvSpPr txBox="1"/>
          <p:nvPr>
            <p:ph idx="12" type="sldNum"/>
          </p:nvPr>
        </p:nvSpPr>
        <p:spPr>
          <a:xfrm>
            <a:off x="11577791" y="5885626"/>
            <a:ext cx="45834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0"/>
          <p:cNvSpPr/>
          <p:nvPr/>
        </p:nvSpPr>
        <p:spPr>
          <a:xfrm>
            <a:off x="0" y="6400314"/>
            <a:ext cx="12192000"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40"/>
          <p:cNvSpPr/>
          <p:nvPr/>
        </p:nvSpPr>
        <p:spPr>
          <a:xfrm>
            <a:off x="0" y="633431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picture of CC BY license" id="12" name="Google Shape;12;p40" title="CC License"/>
          <p:cNvPicPr preferRelativeResize="0"/>
          <p:nvPr/>
        </p:nvPicPr>
        <p:blipFill rotWithShape="1">
          <a:blip r:embed="rId1">
            <a:alphaModFix/>
          </a:blip>
          <a:srcRect b="0" l="0" r="0" t="0"/>
          <a:stretch/>
        </p:blipFill>
        <p:spPr>
          <a:xfrm>
            <a:off x="10890274" y="6466312"/>
            <a:ext cx="916690" cy="323169"/>
          </a:xfrm>
          <a:prstGeom prst="rect">
            <a:avLst/>
          </a:prstGeom>
          <a:noFill/>
          <a:ln>
            <a:noFill/>
          </a:ln>
        </p:spPr>
      </p:pic>
      <p:sp>
        <p:nvSpPr>
          <p:cNvPr id="13" name="Google Shape;13;p4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ctr">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 name="Google Shape;14;p40"/>
          <p:cNvSpPr txBox="1"/>
          <p:nvPr>
            <p:ph idx="12" type="sldNum"/>
          </p:nvPr>
        </p:nvSpPr>
        <p:spPr>
          <a:xfrm>
            <a:off x="11577791" y="5885626"/>
            <a:ext cx="45834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hyperlink" Target="https://www.fema.gov/media-library-data/20130726-1914-25045-1246/final_national_response_framework_20130501.pdf" TargetMode="External"/><Relationship Id="rId4" Type="http://schemas.openxmlformats.org/officeDocument/2006/relationships/hyperlink" Target="https://www.fema.gov/media-library-data/20130726-1914-25045-1246/final_national_response_framework_20130501.pdf"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1"/>
          <p:cNvSpPr txBox="1"/>
          <p:nvPr>
            <p:ph type="title"/>
          </p:nvPr>
        </p:nvSpPr>
        <p:spPr>
          <a:xfrm>
            <a:off x="2220684" y="3488083"/>
            <a:ext cx="9169500" cy="13257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85000"/>
              </a:lnSpc>
              <a:spcBef>
                <a:spcPts val="0"/>
              </a:spcBef>
              <a:spcAft>
                <a:spcPts val="0"/>
              </a:spcAft>
              <a:buClr>
                <a:srgbClr val="3F3F3F"/>
              </a:buClr>
              <a:buSzPct val="100000"/>
              <a:buFont typeface="Calibri"/>
              <a:buNone/>
            </a:pPr>
            <a:r>
              <a:rPr b="1" lang="en-US"/>
              <a:t>Module 9</a:t>
            </a:r>
            <a:br>
              <a:rPr b="1" lang="en-US"/>
            </a:br>
            <a:r>
              <a:rPr b="1" lang="en-US"/>
              <a:t>Incident Response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descr="Incident Response Phases – Detection and Analysis" id="122" name="Google Shape;122;p10"/>
          <p:cNvSpPr txBox="1"/>
          <p:nvPr>
            <p:ph type="title"/>
          </p:nvPr>
        </p:nvSpPr>
        <p:spPr>
          <a:xfrm>
            <a:off x="838200" y="485116"/>
            <a:ext cx="11136086" cy="1325563"/>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Detection and Analysis Visual Overview</a:t>
            </a:r>
            <a:endParaRPr/>
          </a:p>
        </p:txBody>
      </p:sp>
      <p:pic>
        <p:nvPicPr>
          <p:cNvPr descr="Incident Response Phases – Detection and Analysis" id="123" name="Google Shape;123;p10"/>
          <p:cNvPicPr preferRelativeResize="0"/>
          <p:nvPr>
            <p:ph idx="1" type="body"/>
          </p:nvPr>
        </p:nvPicPr>
        <p:blipFill rotWithShape="1">
          <a:blip r:embed="rId3">
            <a:alphaModFix/>
          </a:blip>
          <a:srcRect b="0" l="0" r="0" t="0"/>
          <a:stretch/>
        </p:blipFill>
        <p:spPr>
          <a:xfrm>
            <a:off x="1978360" y="1810679"/>
            <a:ext cx="7544254" cy="3581936"/>
          </a:xfrm>
          <a:prstGeom prst="rect">
            <a:avLst/>
          </a:prstGeom>
          <a:noFill/>
          <a:ln>
            <a:noFill/>
          </a:ln>
        </p:spPr>
      </p:pic>
      <p:sp>
        <p:nvSpPr>
          <p:cNvPr id="124" name="Google Shape;124;p10"/>
          <p:cNvSpPr txBox="1"/>
          <p:nvPr/>
        </p:nvSpPr>
        <p:spPr>
          <a:xfrm>
            <a:off x="3030756" y="5666797"/>
            <a:ext cx="582422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NIST SP 800-61, </a:t>
            </a:r>
            <a:r>
              <a:rPr i="1" lang="en-US" sz="1800">
                <a:solidFill>
                  <a:schemeClr val="dk1"/>
                </a:solidFill>
                <a:latin typeface="Calibri"/>
                <a:ea typeface="Calibri"/>
                <a:cs typeface="Calibri"/>
                <a:sym typeface="Calibri"/>
              </a:rPr>
              <a:t>Computer Security Incident Handling Guide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1"/>
          <p:cNvSpPr txBox="1"/>
          <p:nvPr>
            <p:ph type="title"/>
          </p:nvPr>
        </p:nvSpPr>
        <p:spPr>
          <a:xfrm>
            <a:off x="838199" y="365125"/>
            <a:ext cx="10959353" cy="1284381"/>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400"/>
              <a:buFont typeface="Calibri"/>
              <a:buNone/>
            </a:pPr>
            <a:r>
              <a:rPr lang="en-US" sz="4400"/>
              <a:t>Incident Response Phases – Detection Challenges</a:t>
            </a:r>
            <a:endParaRPr/>
          </a:p>
        </p:txBody>
      </p:sp>
      <p:sp>
        <p:nvSpPr>
          <p:cNvPr id="131" name="Google Shape;131;p11"/>
          <p:cNvSpPr txBox="1"/>
          <p:nvPr>
            <p:ph idx="1" type="body"/>
          </p:nvPr>
        </p:nvSpPr>
        <p:spPr>
          <a:xfrm>
            <a:off x="838201" y="2040777"/>
            <a:ext cx="10959352" cy="3965575"/>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0"/>
              </a:spcBef>
              <a:spcAft>
                <a:spcPts val="0"/>
              </a:spcAft>
              <a:buSzPct val="100000"/>
              <a:buNone/>
            </a:pPr>
            <a:r>
              <a:rPr lang="en-US" sz="3500"/>
              <a:t>Challenges to accurately detecting that an incident has occurred include:</a:t>
            </a:r>
            <a:endParaRPr/>
          </a:p>
          <a:p>
            <a:pPr indent="-188912" lvl="1" marL="384048" rtl="0" algn="l">
              <a:lnSpc>
                <a:spcPct val="90000"/>
              </a:lnSpc>
              <a:spcBef>
                <a:spcPts val="400"/>
              </a:spcBef>
              <a:spcAft>
                <a:spcPts val="0"/>
              </a:spcAft>
              <a:buSzPct val="100000"/>
              <a:buChar char="◦"/>
            </a:pPr>
            <a:r>
              <a:rPr lang="en-US" sz="3500"/>
              <a:t>Large number of detection methods, including network-  or host-based IDS/IPSs, antivirus software, firewalls, protocol analyzers, etc., reporting using different formats that may not be easily aggregated.</a:t>
            </a:r>
            <a:endParaRPr/>
          </a:p>
          <a:p>
            <a:pPr indent="-188912" lvl="1" marL="384048" rtl="0" algn="l">
              <a:lnSpc>
                <a:spcPct val="90000"/>
              </a:lnSpc>
              <a:spcBef>
                <a:spcPts val="600"/>
              </a:spcBef>
              <a:spcAft>
                <a:spcPts val="0"/>
              </a:spcAft>
              <a:buSzPct val="100000"/>
              <a:buChar char="◦"/>
            </a:pPr>
            <a:r>
              <a:rPr lang="en-US" sz="3500"/>
              <a:t>Signs of potential signs of incidents can be high (IDSs may receive thousands or even millions of intrusion detection sensor alerts per day).</a:t>
            </a:r>
            <a:endParaRPr/>
          </a:p>
          <a:p>
            <a:pPr indent="-188912" lvl="1" marL="384048" rtl="0" algn="l">
              <a:lnSpc>
                <a:spcPct val="90000"/>
              </a:lnSpc>
              <a:spcBef>
                <a:spcPts val="600"/>
              </a:spcBef>
              <a:spcAft>
                <a:spcPts val="0"/>
              </a:spcAft>
              <a:buSzPct val="100000"/>
              <a:buChar char="◦"/>
            </a:pPr>
            <a:r>
              <a:rPr lang="en-US" sz="3500"/>
              <a:t>Deep, specialized technical knowledge and extensive experience required for efficient analysis of incident-related data</a:t>
            </a:r>
            <a:endParaRPr/>
          </a:p>
          <a:p>
            <a:pPr indent="0" lvl="1" marL="457200" rtl="0" algn="l">
              <a:lnSpc>
                <a:spcPct val="90000"/>
              </a:lnSpc>
              <a:spcBef>
                <a:spcPts val="600"/>
              </a:spcBef>
              <a:spcAft>
                <a:spcPts val="0"/>
              </a:spcAft>
              <a:buSzPct val="100000"/>
              <a:buNone/>
            </a:pPr>
            <a:r>
              <a:t/>
            </a:r>
            <a:endParaRPr/>
          </a:p>
          <a:p>
            <a:pPr indent="-85725" lvl="1" marL="384048" rtl="0" algn="l">
              <a:lnSpc>
                <a:spcPct val="90000"/>
              </a:lnSpc>
              <a:spcBef>
                <a:spcPts val="600"/>
              </a:spcBef>
              <a:spcAft>
                <a:spcPts val="0"/>
              </a:spcAft>
              <a:buSzPct val="100000"/>
              <a:buNone/>
            </a:pPr>
            <a:r>
              <a:t/>
            </a:r>
            <a:endParaRPr/>
          </a:p>
          <a:p>
            <a:pPr indent="-85725" lvl="1" marL="384048" rtl="0" algn="l">
              <a:lnSpc>
                <a:spcPct val="90000"/>
              </a:lnSpc>
              <a:spcBef>
                <a:spcPts val="600"/>
              </a:spcBef>
              <a:spcAft>
                <a:spcPts val="0"/>
              </a:spcAft>
              <a:buSzPct val="100000"/>
              <a:buNone/>
            </a:pPr>
            <a:r>
              <a:t/>
            </a:r>
            <a:endParaRPr/>
          </a:p>
          <a:p>
            <a:pPr indent="-85725" lvl="1" marL="384048" rtl="0" algn="l">
              <a:lnSpc>
                <a:spcPct val="90000"/>
              </a:lnSpc>
              <a:spcBef>
                <a:spcPts val="600"/>
              </a:spcBef>
              <a:spcAft>
                <a:spcPts val="0"/>
              </a:spcAft>
              <a:buSzPct val="100000"/>
              <a:buNone/>
            </a:pPr>
            <a:r>
              <a:t/>
            </a:r>
            <a:endParaRPr/>
          </a:p>
          <a:p>
            <a:pPr indent="-85725" lvl="1" marL="384048" rtl="0" algn="l">
              <a:lnSpc>
                <a:spcPct val="90000"/>
              </a:lnSpc>
              <a:spcBef>
                <a:spcPts val="600"/>
              </a:spcBef>
              <a:spcAft>
                <a:spcPts val="0"/>
              </a:spcAft>
              <a:buSzPct val="100000"/>
              <a:buNone/>
            </a:pPr>
            <a:r>
              <a:t/>
            </a:r>
            <a:endParaRPr/>
          </a:p>
          <a:p>
            <a:pPr indent="0" lvl="0" marL="0" rtl="0" algn="l">
              <a:lnSpc>
                <a:spcPct val="90000"/>
              </a:lnSpc>
              <a:spcBef>
                <a:spcPts val="1600"/>
              </a:spcBef>
              <a:spcAft>
                <a:spcPts val="0"/>
              </a:spcAft>
              <a:buSzPct val="100000"/>
              <a:buNone/>
            </a:pPr>
            <a:r>
              <a:t/>
            </a:r>
            <a:endParaRPr/>
          </a:p>
          <a:p>
            <a:pPr indent="-85725" lvl="1" marL="384048" rtl="0" algn="l">
              <a:lnSpc>
                <a:spcPct val="90000"/>
              </a:lnSpc>
              <a:spcBef>
                <a:spcPts val="400"/>
              </a:spcBef>
              <a:spcAft>
                <a:spcPts val="0"/>
              </a:spcAft>
              <a:buSzPct val="1000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2"/>
          <p:cNvSpPr txBox="1"/>
          <p:nvPr>
            <p:ph type="title"/>
          </p:nvPr>
        </p:nvSpPr>
        <p:spPr>
          <a:xfrm>
            <a:off x="838199" y="365125"/>
            <a:ext cx="11223172" cy="1212663"/>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rgbClr val="3F3F3F"/>
              </a:buClr>
              <a:buSzPts val="4400"/>
              <a:buFont typeface="Calibri"/>
              <a:buNone/>
            </a:pPr>
            <a:r>
              <a:rPr lang="en-US" sz="4400"/>
              <a:t>Incident Response Phases — Detection Precursors</a:t>
            </a:r>
            <a:endParaRPr/>
          </a:p>
        </p:txBody>
      </p:sp>
      <p:sp>
        <p:nvSpPr>
          <p:cNvPr id="138" name="Google Shape;138;p12"/>
          <p:cNvSpPr txBox="1"/>
          <p:nvPr>
            <p:ph idx="1" type="body"/>
          </p:nvPr>
        </p:nvSpPr>
        <p:spPr>
          <a:xfrm>
            <a:off x="838200" y="1846730"/>
            <a:ext cx="10515600" cy="430732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3200"/>
              <a:buNone/>
            </a:pPr>
            <a:r>
              <a:rPr lang="en-US" sz="3200"/>
              <a:t>Signs of an incident fall under two categories: precursors and indicators.</a:t>
            </a:r>
            <a:endParaRPr/>
          </a:p>
          <a:p>
            <a:pPr indent="-203200" lvl="0" marL="91440" rtl="0" algn="l">
              <a:lnSpc>
                <a:spcPct val="90000"/>
              </a:lnSpc>
              <a:spcBef>
                <a:spcPts val="1400"/>
              </a:spcBef>
              <a:spcAft>
                <a:spcPts val="0"/>
              </a:spcAft>
              <a:buSzPts val="3200"/>
              <a:buChar char=" "/>
            </a:pPr>
            <a:r>
              <a:rPr lang="en-US" sz="3200"/>
              <a:t>A </a:t>
            </a:r>
            <a:r>
              <a:rPr i="1" lang="en-US" sz="3200"/>
              <a:t>precursor</a:t>
            </a:r>
            <a:r>
              <a:rPr lang="en-US" sz="3200"/>
              <a:t> is a sign that an incident may occur in the future. Examples of precursors include:</a:t>
            </a:r>
            <a:endParaRPr/>
          </a:p>
          <a:p>
            <a:pPr indent="-203200" lvl="1" marL="384048" rtl="0" algn="l">
              <a:lnSpc>
                <a:spcPct val="90000"/>
              </a:lnSpc>
              <a:spcBef>
                <a:spcPts val="400"/>
              </a:spcBef>
              <a:spcAft>
                <a:spcPts val="0"/>
              </a:spcAft>
              <a:buSzPts val="3200"/>
              <a:buChar char="◦"/>
            </a:pPr>
            <a:r>
              <a:rPr lang="en-US" sz="3200"/>
              <a:t>Log entries that show usage of vulnerability scanners</a:t>
            </a:r>
            <a:endParaRPr/>
          </a:p>
          <a:p>
            <a:pPr indent="-203200" lvl="1" marL="384048" rtl="0" algn="l">
              <a:lnSpc>
                <a:spcPct val="90000"/>
              </a:lnSpc>
              <a:spcBef>
                <a:spcPts val="600"/>
              </a:spcBef>
              <a:spcAft>
                <a:spcPts val="0"/>
              </a:spcAft>
              <a:buSzPts val="3200"/>
              <a:buChar char="◦"/>
            </a:pPr>
            <a:r>
              <a:rPr lang="en-US" sz="3200"/>
              <a:t>Announcements of software vulnerabilities in use</a:t>
            </a:r>
            <a:endParaRPr/>
          </a:p>
          <a:p>
            <a:pPr indent="-203200" lvl="1" marL="384048" rtl="0" algn="l">
              <a:lnSpc>
                <a:spcPct val="90000"/>
              </a:lnSpc>
              <a:spcBef>
                <a:spcPts val="600"/>
              </a:spcBef>
              <a:spcAft>
                <a:spcPts val="0"/>
              </a:spcAft>
              <a:buSzPts val="3200"/>
              <a:buChar char="◦"/>
            </a:pPr>
            <a:r>
              <a:rPr lang="en-US" sz="3200"/>
              <a:t>Threats from groups stating they will attack the organization</a:t>
            </a:r>
            <a:endParaRPr/>
          </a:p>
          <a:p>
            <a:pPr indent="0" lvl="1" marL="457200" rtl="0" algn="l">
              <a:lnSpc>
                <a:spcPct val="90000"/>
              </a:lnSpc>
              <a:spcBef>
                <a:spcPts val="600"/>
              </a:spcBef>
              <a:spcAft>
                <a:spcPts val="0"/>
              </a:spcAft>
              <a:buSzPts val="1800"/>
              <a:buNone/>
            </a:pPr>
            <a:r>
              <a:t/>
            </a:r>
            <a:endParaRPr/>
          </a:p>
          <a:p>
            <a:pPr indent="0" lvl="0" marL="0" rtl="0" algn="l">
              <a:lnSpc>
                <a:spcPct val="90000"/>
              </a:lnSpc>
              <a:spcBef>
                <a:spcPts val="1600"/>
              </a:spcBef>
              <a:spcAft>
                <a:spcPts val="0"/>
              </a:spcAft>
              <a:buSzPts val="2000"/>
              <a:buNone/>
            </a:pPr>
            <a:r>
              <a:t/>
            </a:r>
            <a:endParaRPr/>
          </a:p>
          <a:p>
            <a:pPr indent="-68579" lvl="1" marL="384048" rtl="0" algn="l">
              <a:lnSpc>
                <a:spcPct val="90000"/>
              </a:lnSpc>
              <a:spcBef>
                <a:spcPts val="400"/>
              </a:spcBef>
              <a:spcAft>
                <a:spcPts val="0"/>
              </a:spcAft>
              <a:buSzPts val="1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3"/>
          <p:cNvSpPr txBox="1"/>
          <p:nvPr>
            <p:ph type="title"/>
          </p:nvPr>
        </p:nvSpPr>
        <p:spPr>
          <a:xfrm>
            <a:off x="838200" y="365125"/>
            <a:ext cx="10869706" cy="1266451"/>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300"/>
              <a:buFont typeface="Calibri"/>
              <a:buNone/>
            </a:pPr>
            <a:r>
              <a:rPr lang="en-US" sz="4300"/>
              <a:t>Incident Response Phases — Detection Indicators</a:t>
            </a:r>
            <a:endParaRPr/>
          </a:p>
        </p:txBody>
      </p:sp>
      <p:sp>
        <p:nvSpPr>
          <p:cNvPr id="145" name="Google Shape;145;p13"/>
          <p:cNvSpPr txBox="1"/>
          <p:nvPr>
            <p:ph idx="1" type="body"/>
          </p:nvPr>
        </p:nvSpPr>
        <p:spPr>
          <a:xfrm>
            <a:off x="838200" y="1631576"/>
            <a:ext cx="10515600" cy="4517571"/>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SzPts val="2800"/>
              <a:buNone/>
            </a:pPr>
            <a:r>
              <a:rPr lang="en-US" sz="2800"/>
              <a:t>Signs of an incident fall under two categories: precursors and indicators.</a:t>
            </a:r>
            <a:endParaRPr/>
          </a:p>
          <a:p>
            <a:pPr indent="0" lvl="0" marL="0" rtl="0" algn="l">
              <a:lnSpc>
                <a:spcPct val="90000"/>
              </a:lnSpc>
              <a:spcBef>
                <a:spcPts val="1400"/>
              </a:spcBef>
              <a:spcAft>
                <a:spcPts val="0"/>
              </a:spcAft>
              <a:buSzPts val="2800"/>
              <a:buNone/>
            </a:pPr>
            <a:r>
              <a:rPr lang="en-US" sz="2800"/>
              <a:t>An </a:t>
            </a:r>
            <a:r>
              <a:rPr i="1" lang="en-US" sz="2800"/>
              <a:t>indicator</a:t>
            </a:r>
            <a:r>
              <a:rPr lang="en-US" sz="2800"/>
              <a:t> is a sign that an incident may have occurred or may be occurring now. Examples of indicators include:</a:t>
            </a:r>
            <a:endParaRPr/>
          </a:p>
          <a:p>
            <a:pPr indent="-182880" lvl="1" marL="384048" rtl="0" algn="l">
              <a:lnSpc>
                <a:spcPct val="90000"/>
              </a:lnSpc>
              <a:spcBef>
                <a:spcPts val="400"/>
              </a:spcBef>
              <a:spcAft>
                <a:spcPts val="0"/>
              </a:spcAft>
              <a:buSzPts val="2400"/>
              <a:buChar char="◦"/>
            </a:pPr>
            <a:r>
              <a:rPr lang="en-US" sz="2400"/>
              <a:t>IDS sensors alert to buffer overflow or SQL injection attacks against a server</a:t>
            </a:r>
            <a:endParaRPr/>
          </a:p>
          <a:p>
            <a:pPr indent="-182880" lvl="1" marL="384048" rtl="0" algn="l">
              <a:lnSpc>
                <a:spcPct val="90000"/>
              </a:lnSpc>
              <a:spcBef>
                <a:spcPts val="600"/>
              </a:spcBef>
              <a:spcAft>
                <a:spcPts val="0"/>
              </a:spcAft>
              <a:buSzPts val="2400"/>
              <a:buChar char="◦"/>
            </a:pPr>
            <a:r>
              <a:rPr lang="en-US" sz="2400"/>
              <a:t>Antivirus software detects malware</a:t>
            </a:r>
            <a:endParaRPr/>
          </a:p>
          <a:p>
            <a:pPr indent="-182880" lvl="1" marL="384048" rtl="0" algn="l">
              <a:lnSpc>
                <a:spcPct val="90000"/>
              </a:lnSpc>
              <a:spcBef>
                <a:spcPts val="600"/>
              </a:spcBef>
              <a:spcAft>
                <a:spcPts val="0"/>
              </a:spcAft>
              <a:buSzPts val="2400"/>
              <a:buChar char="◦"/>
            </a:pPr>
            <a:r>
              <a:rPr lang="en-US" sz="2400"/>
              <a:t>Filenames with unusual characters</a:t>
            </a:r>
            <a:endParaRPr/>
          </a:p>
          <a:p>
            <a:pPr indent="-182880" lvl="1" marL="384048" rtl="0" algn="l">
              <a:lnSpc>
                <a:spcPct val="90000"/>
              </a:lnSpc>
              <a:spcBef>
                <a:spcPts val="600"/>
              </a:spcBef>
              <a:spcAft>
                <a:spcPts val="0"/>
              </a:spcAft>
              <a:buSzPts val="2400"/>
              <a:buChar char="◦"/>
            </a:pPr>
            <a:r>
              <a:rPr lang="en-US" sz="2400"/>
              <a:t>Missing records in audit logs</a:t>
            </a:r>
            <a:endParaRPr/>
          </a:p>
          <a:p>
            <a:pPr indent="-182880" lvl="1" marL="384048" rtl="0" algn="l">
              <a:lnSpc>
                <a:spcPct val="90000"/>
              </a:lnSpc>
              <a:spcBef>
                <a:spcPts val="600"/>
              </a:spcBef>
              <a:spcAft>
                <a:spcPts val="0"/>
              </a:spcAft>
              <a:buSzPts val="2400"/>
              <a:buChar char="◦"/>
            </a:pPr>
            <a:r>
              <a:rPr lang="en-US" sz="2400"/>
              <a:t>Failed login attempts</a:t>
            </a:r>
            <a:endParaRPr/>
          </a:p>
          <a:p>
            <a:pPr indent="-182880" lvl="1" marL="384048" rtl="0" algn="l">
              <a:lnSpc>
                <a:spcPct val="90000"/>
              </a:lnSpc>
              <a:spcBef>
                <a:spcPts val="600"/>
              </a:spcBef>
              <a:spcAft>
                <a:spcPts val="0"/>
              </a:spcAft>
              <a:buSzPts val="2400"/>
              <a:buChar char="◦"/>
            </a:pPr>
            <a:r>
              <a:rPr lang="en-US" sz="2400"/>
              <a:t>Bounced emails with suspicious content</a:t>
            </a:r>
            <a:endParaRPr/>
          </a:p>
          <a:p>
            <a:pPr indent="-182880" lvl="1" marL="384048" rtl="0" algn="l">
              <a:lnSpc>
                <a:spcPct val="90000"/>
              </a:lnSpc>
              <a:spcBef>
                <a:spcPts val="600"/>
              </a:spcBef>
              <a:spcAft>
                <a:spcPts val="0"/>
              </a:spcAft>
              <a:buSzPts val="2400"/>
              <a:buChar char="◦"/>
            </a:pPr>
            <a:r>
              <a:rPr lang="en-US" sz="2400"/>
              <a:t>Unusual traffic flows</a:t>
            </a:r>
            <a:endParaRPr/>
          </a:p>
          <a:p>
            <a:pPr indent="0" lvl="1" marL="457200" rtl="0" algn="l">
              <a:lnSpc>
                <a:spcPct val="90000"/>
              </a:lnSpc>
              <a:spcBef>
                <a:spcPts val="600"/>
              </a:spcBef>
              <a:spcAft>
                <a:spcPts val="0"/>
              </a:spcAft>
              <a:buSzPts val="1800"/>
              <a:buNone/>
            </a:pPr>
            <a:r>
              <a:t/>
            </a:r>
            <a:endParaRPr/>
          </a:p>
          <a:p>
            <a:pPr indent="0" lvl="0" marL="0" rtl="0" algn="l">
              <a:lnSpc>
                <a:spcPct val="90000"/>
              </a:lnSpc>
              <a:spcBef>
                <a:spcPts val="1600"/>
              </a:spcBef>
              <a:spcAft>
                <a:spcPts val="0"/>
              </a:spcAft>
              <a:buSzPts val="2000"/>
              <a:buNone/>
            </a:pPr>
            <a:r>
              <a:t/>
            </a:r>
            <a:endParaRPr/>
          </a:p>
          <a:p>
            <a:pPr indent="-68579" lvl="1" marL="384048" rtl="0" algn="l">
              <a:lnSpc>
                <a:spcPct val="90000"/>
              </a:lnSpc>
              <a:spcBef>
                <a:spcPts val="400"/>
              </a:spcBef>
              <a:spcAft>
                <a:spcPts val="0"/>
              </a:spcAft>
              <a:buSzPts val="18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4"/>
          <p:cNvSpPr txBox="1"/>
          <p:nvPr>
            <p:ph type="title"/>
          </p:nvPr>
        </p:nvSpPr>
        <p:spPr>
          <a:xfrm>
            <a:off x="838200" y="365125"/>
            <a:ext cx="11150600" cy="835025"/>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Incident Response Phases – Detection	Alerts</a:t>
            </a:r>
            <a:endParaRPr/>
          </a:p>
        </p:txBody>
      </p:sp>
      <p:sp>
        <p:nvSpPr>
          <p:cNvPr descr="Common Sources of Precursors and Indicators&#10;" id="152" name="Google Shape;152;p14"/>
          <p:cNvSpPr txBox="1"/>
          <p:nvPr>
            <p:ph idx="1" type="body"/>
          </p:nvPr>
        </p:nvSpPr>
        <p:spPr>
          <a:xfrm>
            <a:off x="2180492" y="1200151"/>
            <a:ext cx="7995139" cy="417634"/>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2000"/>
              <a:buNone/>
            </a:pPr>
            <a:r>
              <a:rPr b="1" lang="en-US"/>
              <a:t>Common Sources of Precursors and Indicators: Alerts</a:t>
            </a:r>
            <a:endParaRPr/>
          </a:p>
          <a:p>
            <a:pPr indent="0" lvl="0" marL="91440" rtl="0" algn="l">
              <a:lnSpc>
                <a:spcPct val="90000"/>
              </a:lnSpc>
              <a:spcBef>
                <a:spcPts val="1400"/>
              </a:spcBef>
              <a:spcAft>
                <a:spcPts val="0"/>
              </a:spcAft>
              <a:buSzPts val="2000"/>
              <a:buNone/>
            </a:pPr>
            <a:r>
              <a:t/>
            </a:r>
            <a:endParaRPr/>
          </a:p>
          <a:p>
            <a:pPr indent="0" lvl="1" marL="457200" rtl="0" algn="l">
              <a:lnSpc>
                <a:spcPct val="90000"/>
              </a:lnSpc>
              <a:spcBef>
                <a:spcPts val="400"/>
              </a:spcBef>
              <a:spcAft>
                <a:spcPts val="0"/>
              </a:spcAft>
              <a:buSzPts val="1800"/>
              <a:buNone/>
            </a:pPr>
            <a:r>
              <a:t/>
            </a:r>
            <a:endParaRPr/>
          </a:p>
          <a:p>
            <a:pPr indent="0" lvl="0" marL="0" rtl="0" algn="l">
              <a:lnSpc>
                <a:spcPct val="90000"/>
              </a:lnSpc>
              <a:spcBef>
                <a:spcPts val="1600"/>
              </a:spcBef>
              <a:spcAft>
                <a:spcPts val="0"/>
              </a:spcAft>
              <a:buSzPts val="2000"/>
              <a:buNone/>
            </a:pPr>
            <a:r>
              <a:t/>
            </a:r>
            <a:endParaRPr/>
          </a:p>
          <a:p>
            <a:pPr indent="-68579" lvl="1" marL="384048" rtl="0" algn="l">
              <a:lnSpc>
                <a:spcPct val="90000"/>
              </a:lnSpc>
              <a:spcBef>
                <a:spcPts val="400"/>
              </a:spcBef>
              <a:spcAft>
                <a:spcPts val="0"/>
              </a:spcAft>
              <a:buSzPts val="1800"/>
              <a:buNone/>
            </a:pPr>
            <a:r>
              <a:t/>
            </a:r>
            <a:endParaRPr/>
          </a:p>
        </p:txBody>
      </p:sp>
      <p:graphicFrame>
        <p:nvGraphicFramePr>
          <p:cNvPr descr="Common Sources of Precursors and Indicators&#10;" id="153" name="Google Shape;153;p14"/>
          <p:cNvGraphicFramePr/>
          <p:nvPr/>
        </p:nvGraphicFramePr>
        <p:xfrm>
          <a:off x="1196975" y="1792482"/>
          <a:ext cx="3000000" cy="3000000"/>
        </p:xfrm>
        <a:graphic>
          <a:graphicData uri="http://schemas.openxmlformats.org/drawingml/2006/table">
            <a:tbl>
              <a:tblPr bandRow="1" firstRow="1">
                <a:noFill/>
                <a:tableStyleId>{5673A5AC-033E-4C5B-90E7-B9F3C85FD91F}</a:tableStyleId>
              </a:tblPr>
              <a:tblGrid>
                <a:gridCol w="4899025"/>
                <a:gridCol w="4899025"/>
              </a:tblGrid>
              <a:tr h="499525">
                <a:tc>
                  <a:txBody>
                    <a:bodyPr/>
                    <a:lstStyle/>
                    <a:p>
                      <a:pPr indent="0" lvl="0" marL="0" marR="0" rtl="0" algn="l">
                        <a:spcBef>
                          <a:spcPts val="0"/>
                        </a:spcBef>
                        <a:spcAft>
                          <a:spcPts val="0"/>
                        </a:spcAft>
                        <a:buNone/>
                      </a:pPr>
                      <a:r>
                        <a:rPr lang="en-US" sz="1800" u="none" cap="none" strike="noStrike"/>
                        <a:t>Source</a:t>
                      </a:r>
                      <a:endParaRPr/>
                    </a:p>
                  </a:txBody>
                  <a:tcPr marT="45725" marB="45725" marR="91450" marL="91450"/>
                </a:tc>
                <a:tc>
                  <a:txBody>
                    <a:bodyPr/>
                    <a:lstStyle/>
                    <a:p>
                      <a:pPr indent="0" lvl="0" marL="0" marR="0" rtl="0" algn="l">
                        <a:spcBef>
                          <a:spcPts val="0"/>
                        </a:spcBef>
                        <a:spcAft>
                          <a:spcPts val="0"/>
                        </a:spcAft>
                        <a:buNone/>
                      </a:pPr>
                      <a:r>
                        <a:rPr lang="en-US" sz="1800"/>
                        <a:t>Description</a:t>
                      </a:r>
                      <a:endParaRPr/>
                    </a:p>
                  </a:txBody>
                  <a:tcPr marT="45725" marB="45725" marR="91450" marL="91450"/>
                </a:tc>
              </a:tr>
              <a:tr h="370850">
                <a:tc>
                  <a:txBody>
                    <a:bodyPr/>
                    <a:lstStyle/>
                    <a:p>
                      <a:pPr indent="0" lvl="0" marL="0" marR="0" rtl="0" algn="l">
                        <a:spcBef>
                          <a:spcPts val="0"/>
                        </a:spcBef>
                        <a:spcAft>
                          <a:spcPts val="0"/>
                        </a:spcAft>
                        <a:buNone/>
                      </a:pPr>
                      <a:r>
                        <a:rPr b="1" lang="en-US" sz="1800"/>
                        <a:t>Intrusion Detection and Prevention Systems </a:t>
                      </a:r>
                      <a:endParaRPr/>
                    </a:p>
                    <a:p>
                      <a:pPr indent="0" lvl="0" marL="0" marR="0" rtl="0" algn="l">
                        <a:spcBef>
                          <a:spcPts val="0"/>
                        </a:spcBef>
                        <a:spcAft>
                          <a:spcPts val="0"/>
                        </a:spcAft>
                        <a:buNone/>
                      </a:pPr>
                      <a:r>
                        <a:rPr b="1" lang="en-US" sz="1800"/>
                        <a:t>(IDPSs)</a:t>
                      </a:r>
                      <a:endParaRPr/>
                    </a:p>
                  </a:txBody>
                  <a:tcPr marT="45725" marB="45725" marR="91450" marL="91450"/>
                </a:tc>
                <a:tc>
                  <a:txBody>
                    <a:bodyPr/>
                    <a:lstStyle/>
                    <a:p>
                      <a:pPr indent="0" lvl="0" marL="0" marR="0" rtl="0" algn="l">
                        <a:spcBef>
                          <a:spcPts val="0"/>
                        </a:spcBef>
                        <a:spcAft>
                          <a:spcPts val="0"/>
                        </a:spcAft>
                        <a:buNone/>
                      </a:pPr>
                      <a:r>
                        <a:rPr lang="en-US" sz="1800"/>
                        <a:t>IDPSs</a:t>
                      </a:r>
                      <a:r>
                        <a:rPr lang="en-US" sz="1800"/>
                        <a:t> identify suspicious events and record date and time of the attack, type of attack, source and destination IP addresses, and username</a:t>
                      </a:r>
                      <a:endParaRPr sz="1800"/>
                    </a:p>
                  </a:txBody>
                  <a:tcPr marT="45725" marB="45725" marR="91450" marL="91450"/>
                </a:tc>
              </a:tr>
              <a:tr h="370850">
                <a:tc>
                  <a:txBody>
                    <a:bodyPr/>
                    <a:lstStyle/>
                    <a:p>
                      <a:pPr indent="0" lvl="0" marL="0" marR="0" rtl="0" algn="l">
                        <a:spcBef>
                          <a:spcPts val="0"/>
                        </a:spcBef>
                        <a:spcAft>
                          <a:spcPts val="0"/>
                        </a:spcAft>
                        <a:buNone/>
                      </a:pPr>
                      <a:r>
                        <a:rPr b="1" lang="en-US" sz="1800"/>
                        <a:t>Security</a:t>
                      </a:r>
                      <a:r>
                        <a:rPr b="1" lang="en-US" sz="1800"/>
                        <a:t> Information and Event Management (SIEM)</a:t>
                      </a:r>
                      <a:endParaRPr b="1" sz="1800"/>
                    </a:p>
                  </a:txBody>
                  <a:tcPr marT="45725" marB="45725" marR="91450" marL="91450"/>
                </a:tc>
                <a:tc>
                  <a:txBody>
                    <a:bodyPr/>
                    <a:lstStyle/>
                    <a:p>
                      <a:pPr indent="0" lvl="0" marL="0" marR="0" rtl="0" algn="l">
                        <a:spcBef>
                          <a:spcPts val="0"/>
                        </a:spcBef>
                        <a:spcAft>
                          <a:spcPts val="0"/>
                        </a:spcAft>
                        <a:buNone/>
                      </a:pPr>
                      <a:r>
                        <a:rPr lang="en-US" sz="1800"/>
                        <a:t>Similar to IDPS, but generate</a:t>
                      </a:r>
                      <a:r>
                        <a:rPr lang="en-US" sz="1800"/>
                        <a:t> alerts on aggregated log data</a:t>
                      </a:r>
                      <a:endParaRPr sz="1800"/>
                    </a:p>
                  </a:txBody>
                  <a:tcPr marT="45725" marB="45725" marR="91450" marL="91450"/>
                </a:tc>
              </a:tr>
              <a:tr h="370850">
                <a:tc>
                  <a:txBody>
                    <a:bodyPr/>
                    <a:lstStyle/>
                    <a:p>
                      <a:pPr indent="0" lvl="0" marL="0" marR="0" rtl="0" algn="l">
                        <a:spcBef>
                          <a:spcPts val="0"/>
                        </a:spcBef>
                        <a:spcAft>
                          <a:spcPts val="0"/>
                        </a:spcAft>
                        <a:buNone/>
                      </a:pPr>
                      <a:r>
                        <a:rPr b="1" lang="en-US" sz="1800"/>
                        <a:t>Antivirus</a:t>
                      </a:r>
                      <a:r>
                        <a:rPr b="1" lang="en-US" sz="1800"/>
                        <a:t> and antispam software</a:t>
                      </a:r>
                      <a:endParaRPr b="1" sz="1800"/>
                    </a:p>
                  </a:txBody>
                  <a:tcPr marT="45725" marB="45725" marR="91450" marL="91450"/>
                </a:tc>
                <a:tc>
                  <a:txBody>
                    <a:bodyPr/>
                    <a:lstStyle/>
                    <a:p>
                      <a:pPr indent="0" lvl="0" marL="0" marR="0" rtl="0" algn="l">
                        <a:spcBef>
                          <a:spcPts val="0"/>
                        </a:spcBef>
                        <a:spcAft>
                          <a:spcPts val="0"/>
                        </a:spcAft>
                        <a:buNone/>
                      </a:pPr>
                      <a:r>
                        <a:rPr lang="en-US" sz="1800"/>
                        <a:t>Malware,</a:t>
                      </a:r>
                      <a:r>
                        <a:rPr lang="en-US" sz="1800"/>
                        <a:t> spam</a:t>
                      </a:r>
                      <a:endParaRPr sz="1800"/>
                    </a:p>
                  </a:txBody>
                  <a:tcPr marT="45725" marB="45725" marR="91450" marL="91450"/>
                </a:tc>
              </a:tr>
              <a:tr h="370850">
                <a:tc>
                  <a:txBody>
                    <a:bodyPr/>
                    <a:lstStyle/>
                    <a:p>
                      <a:pPr indent="0" lvl="0" marL="0" marR="0" rtl="0" algn="l">
                        <a:spcBef>
                          <a:spcPts val="0"/>
                        </a:spcBef>
                        <a:spcAft>
                          <a:spcPts val="0"/>
                        </a:spcAft>
                        <a:buNone/>
                      </a:pPr>
                      <a:r>
                        <a:rPr b="1" lang="en-US" sz="1800"/>
                        <a:t>File and integrity checking software</a:t>
                      </a:r>
                      <a:endParaRPr/>
                    </a:p>
                  </a:txBody>
                  <a:tcPr marT="45725" marB="45725" marR="91450" marL="91450"/>
                </a:tc>
                <a:tc>
                  <a:txBody>
                    <a:bodyPr/>
                    <a:lstStyle/>
                    <a:p>
                      <a:pPr indent="0" lvl="0" marL="0" marR="0" rtl="0" algn="l">
                        <a:spcBef>
                          <a:spcPts val="0"/>
                        </a:spcBef>
                        <a:spcAft>
                          <a:spcPts val="0"/>
                        </a:spcAft>
                        <a:buNone/>
                      </a:pPr>
                      <a:r>
                        <a:rPr lang="en-US" sz="1800"/>
                        <a:t>Detects</a:t>
                      </a:r>
                      <a:r>
                        <a:rPr lang="en-US" sz="1800"/>
                        <a:t> changes made to files</a:t>
                      </a:r>
                      <a:endParaRPr sz="1800"/>
                    </a:p>
                  </a:txBody>
                  <a:tcPr marT="45725" marB="45725" marR="91450" marL="91450"/>
                </a:tc>
              </a:tr>
              <a:tr h="370850">
                <a:tc>
                  <a:txBody>
                    <a:bodyPr/>
                    <a:lstStyle/>
                    <a:p>
                      <a:pPr indent="0" lvl="0" marL="0" marR="0" rtl="0" algn="l">
                        <a:spcBef>
                          <a:spcPts val="0"/>
                        </a:spcBef>
                        <a:spcAft>
                          <a:spcPts val="0"/>
                        </a:spcAft>
                        <a:buNone/>
                      </a:pPr>
                      <a:r>
                        <a:rPr b="1" lang="en-US" sz="1800"/>
                        <a:t>Third-party monitoring services</a:t>
                      </a:r>
                      <a:endParaRPr/>
                    </a:p>
                  </a:txBody>
                  <a:tcPr marT="45725" marB="45725" marR="91450" marL="91450"/>
                </a:tc>
                <a:tc>
                  <a:txBody>
                    <a:bodyPr/>
                    <a:lstStyle/>
                    <a:p>
                      <a:pPr indent="0" lvl="0" marL="0" marR="0" rtl="0" algn="l">
                        <a:spcBef>
                          <a:spcPts val="0"/>
                        </a:spcBef>
                        <a:spcAft>
                          <a:spcPts val="0"/>
                        </a:spcAft>
                        <a:buNone/>
                      </a:pPr>
                      <a:r>
                        <a:rPr lang="en-US" sz="1800"/>
                        <a:t>Subscription</a:t>
                      </a:r>
                      <a:r>
                        <a:rPr lang="en-US" sz="1800"/>
                        <a:t>-based and free monitoring services (fraud detection services that notify if an IP address, domain name, etc. is associated with current activity)</a:t>
                      </a:r>
                      <a:endParaRPr sz="1800"/>
                    </a:p>
                  </a:txBody>
                  <a:tcPr marT="45725" marB="45725" marR="91450" marL="9145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5"/>
          <p:cNvSpPr txBox="1"/>
          <p:nvPr>
            <p:ph type="title"/>
          </p:nvPr>
        </p:nvSpPr>
        <p:spPr>
          <a:xfrm>
            <a:off x="838200" y="365125"/>
            <a:ext cx="10515600" cy="835025"/>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Incident Response Phases – Detection	Logs</a:t>
            </a:r>
            <a:endParaRPr/>
          </a:p>
        </p:txBody>
      </p:sp>
      <p:sp>
        <p:nvSpPr>
          <p:cNvPr id="160" name="Google Shape;160;p15"/>
          <p:cNvSpPr txBox="1"/>
          <p:nvPr>
            <p:ph idx="1" type="body"/>
          </p:nvPr>
        </p:nvSpPr>
        <p:spPr>
          <a:xfrm>
            <a:off x="838199" y="1381004"/>
            <a:ext cx="10224247" cy="46079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2000"/>
              <a:buNone/>
            </a:pPr>
            <a:r>
              <a:rPr b="1" lang="en-US"/>
              <a:t>Common Sources of Precursors and Indicators Logs &amp; Publically Available Information</a:t>
            </a:r>
            <a:endParaRPr/>
          </a:p>
          <a:p>
            <a:pPr indent="0" lvl="0" marL="91440" rtl="0" algn="l">
              <a:lnSpc>
                <a:spcPct val="90000"/>
              </a:lnSpc>
              <a:spcBef>
                <a:spcPts val="1400"/>
              </a:spcBef>
              <a:spcAft>
                <a:spcPts val="0"/>
              </a:spcAft>
              <a:buSzPts val="2000"/>
              <a:buNone/>
            </a:pPr>
            <a:r>
              <a:t/>
            </a:r>
            <a:endParaRPr/>
          </a:p>
          <a:p>
            <a:pPr indent="0" lvl="1" marL="457200" rtl="0" algn="l">
              <a:lnSpc>
                <a:spcPct val="90000"/>
              </a:lnSpc>
              <a:spcBef>
                <a:spcPts val="400"/>
              </a:spcBef>
              <a:spcAft>
                <a:spcPts val="0"/>
              </a:spcAft>
              <a:buSzPts val="1800"/>
              <a:buNone/>
            </a:pPr>
            <a:r>
              <a:t/>
            </a:r>
            <a:endParaRPr/>
          </a:p>
          <a:p>
            <a:pPr indent="0" lvl="0" marL="0" rtl="0" algn="l">
              <a:lnSpc>
                <a:spcPct val="90000"/>
              </a:lnSpc>
              <a:spcBef>
                <a:spcPts val="1600"/>
              </a:spcBef>
              <a:spcAft>
                <a:spcPts val="0"/>
              </a:spcAft>
              <a:buSzPts val="2000"/>
              <a:buNone/>
            </a:pPr>
            <a:r>
              <a:t/>
            </a:r>
            <a:endParaRPr/>
          </a:p>
          <a:p>
            <a:pPr indent="-68579" lvl="1" marL="384048" rtl="0" algn="l">
              <a:lnSpc>
                <a:spcPct val="90000"/>
              </a:lnSpc>
              <a:spcBef>
                <a:spcPts val="400"/>
              </a:spcBef>
              <a:spcAft>
                <a:spcPts val="0"/>
              </a:spcAft>
              <a:buSzPts val="1800"/>
              <a:buNone/>
            </a:pPr>
            <a:r>
              <a:t/>
            </a:r>
            <a:endParaRPr/>
          </a:p>
        </p:txBody>
      </p:sp>
      <p:graphicFrame>
        <p:nvGraphicFramePr>
          <p:cNvPr descr="More Common Sources of Precursors and Indicators&#10;" id="161" name="Google Shape;161;p15"/>
          <p:cNvGraphicFramePr/>
          <p:nvPr/>
        </p:nvGraphicFramePr>
        <p:xfrm>
          <a:off x="1088570" y="1841802"/>
          <a:ext cx="3000000" cy="3000000"/>
        </p:xfrm>
        <a:graphic>
          <a:graphicData uri="http://schemas.openxmlformats.org/drawingml/2006/table">
            <a:tbl>
              <a:tblPr bandRow="1" firstRow="1">
                <a:noFill/>
                <a:tableStyleId>{5673A5AC-033E-4C5B-90E7-B9F3C85FD91F}</a:tableStyleId>
              </a:tblPr>
              <a:tblGrid>
                <a:gridCol w="4986950"/>
                <a:gridCol w="4986950"/>
              </a:tblGrid>
              <a:tr h="570750">
                <a:tc>
                  <a:txBody>
                    <a:bodyPr/>
                    <a:lstStyle/>
                    <a:p>
                      <a:pPr indent="0" lvl="0" marL="0" marR="0" rtl="0" algn="l">
                        <a:spcBef>
                          <a:spcPts val="0"/>
                        </a:spcBef>
                        <a:spcAft>
                          <a:spcPts val="0"/>
                        </a:spcAft>
                        <a:buNone/>
                      </a:pPr>
                      <a:r>
                        <a:rPr lang="en-US" sz="1800"/>
                        <a:t>Source</a:t>
                      </a:r>
                      <a:endParaRPr/>
                    </a:p>
                  </a:txBody>
                  <a:tcPr marT="45725" marB="45725" marR="91450" marL="91450"/>
                </a:tc>
                <a:tc>
                  <a:txBody>
                    <a:bodyPr/>
                    <a:lstStyle/>
                    <a:p>
                      <a:pPr indent="0" lvl="0" marL="0" marR="0" rtl="0" algn="l">
                        <a:spcBef>
                          <a:spcPts val="0"/>
                        </a:spcBef>
                        <a:spcAft>
                          <a:spcPts val="0"/>
                        </a:spcAft>
                        <a:buNone/>
                      </a:pPr>
                      <a:r>
                        <a:rPr lang="en-US" sz="1800"/>
                        <a:t>Description</a:t>
                      </a:r>
                      <a:endParaRPr/>
                    </a:p>
                  </a:txBody>
                  <a:tcPr marT="45725" marB="45725" marR="91450" marL="91450"/>
                </a:tc>
              </a:tr>
              <a:tr h="731325">
                <a:tc>
                  <a:txBody>
                    <a:bodyPr/>
                    <a:lstStyle/>
                    <a:p>
                      <a:pPr indent="0" lvl="0" marL="0" marR="0" rtl="0" algn="l">
                        <a:spcBef>
                          <a:spcPts val="0"/>
                        </a:spcBef>
                        <a:spcAft>
                          <a:spcPts val="0"/>
                        </a:spcAft>
                        <a:buNone/>
                      </a:pPr>
                      <a:r>
                        <a:rPr b="1" lang="en-US" sz="1800"/>
                        <a:t>Operating system,</a:t>
                      </a:r>
                      <a:r>
                        <a:rPr b="1" lang="en-US" sz="1800"/>
                        <a:t> application, service logs</a:t>
                      </a:r>
                      <a:endParaRPr b="1" sz="1800"/>
                    </a:p>
                  </a:txBody>
                  <a:tcPr marT="45725" marB="45725" marR="91450" marL="91450"/>
                </a:tc>
                <a:tc>
                  <a:txBody>
                    <a:bodyPr/>
                    <a:lstStyle/>
                    <a:p>
                      <a:pPr indent="0" lvl="0" marL="0" marR="0" rtl="0" algn="l">
                        <a:spcBef>
                          <a:spcPts val="0"/>
                        </a:spcBef>
                        <a:spcAft>
                          <a:spcPts val="0"/>
                        </a:spcAft>
                        <a:buNone/>
                      </a:pPr>
                      <a:r>
                        <a:rPr lang="en-US" sz="1800"/>
                        <a:t>Audit-related data recording what was accessed, accounts used, actions performed</a:t>
                      </a:r>
                      <a:endParaRPr/>
                    </a:p>
                  </a:txBody>
                  <a:tcPr marT="45725" marB="45725" marR="91450" marL="91450"/>
                </a:tc>
              </a:tr>
              <a:tr h="731325">
                <a:tc>
                  <a:txBody>
                    <a:bodyPr/>
                    <a:lstStyle/>
                    <a:p>
                      <a:pPr indent="0" lvl="0" marL="0" marR="0" rtl="0" algn="l">
                        <a:spcBef>
                          <a:spcPts val="0"/>
                        </a:spcBef>
                        <a:spcAft>
                          <a:spcPts val="0"/>
                        </a:spcAft>
                        <a:buNone/>
                      </a:pPr>
                      <a:r>
                        <a:rPr b="1" lang="en-US" sz="1800"/>
                        <a:t>Network device logs</a:t>
                      </a:r>
                      <a:endParaRPr/>
                    </a:p>
                  </a:txBody>
                  <a:tcPr marT="45725" marB="45725" marR="91450" marL="91450"/>
                </a:tc>
                <a:tc>
                  <a:txBody>
                    <a:bodyPr/>
                    <a:lstStyle/>
                    <a:p>
                      <a:pPr indent="0" lvl="0" marL="0" marR="0" rtl="0" algn="l">
                        <a:spcBef>
                          <a:spcPts val="0"/>
                        </a:spcBef>
                        <a:spcAft>
                          <a:spcPts val="0"/>
                        </a:spcAft>
                        <a:buNone/>
                      </a:pPr>
                      <a:r>
                        <a:rPr lang="en-US" sz="1800"/>
                        <a:t>Logs</a:t>
                      </a:r>
                      <a:r>
                        <a:rPr lang="en-US" sz="1800"/>
                        <a:t> from firewalls, routers that can indicate trends or correlate events</a:t>
                      </a:r>
                      <a:endParaRPr sz="1800"/>
                    </a:p>
                  </a:txBody>
                  <a:tcPr marT="45725" marB="45725" marR="91450" marL="91450"/>
                </a:tc>
              </a:tr>
              <a:tr h="423700">
                <a:tc>
                  <a:txBody>
                    <a:bodyPr/>
                    <a:lstStyle/>
                    <a:p>
                      <a:pPr indent="0" lvl="0" marL="0" marR="0" rtl="0" algn="l">
                        <a:spcBef>
                          <a:spcPts val="0"/>
                        </a:spcBef>
                        <a:spcAft>
                          <a:spcPts val="0"/>
                        </a:spcAft>
                        <a:buNone/>
                      </a:pPr>
                      <a:r>
                        <a:rPr b="1" lang="en-US" sz="1800"/>
                        <a:t>Network flows</a:t>
                      </a:r>
                      <a:endParaRPr/>
                    </a:p>
                  </a:txBody>
                  <a:tcPr marT="45725" marB="45725" marR="91450" marL="91450"/>
                </a:tc>
                <a:tc>
                  <a:txBody>
                    <a:bodyPr/>
                    <a:lstStyle/>
                    <a:p>
                      <a:pPr indent="0" lvl="0" marL="0" marR="0" rtl="0" algn="l">
                        <a:spcBef>
                          <a:spcPts val="0"/>
                        </a:spcBef>
                        <a:spcAft>
                          <a:spcPts val="0"/>
                        </a:spcAft>
                        <a:buNone/>
                      </a:pPr>
                      <a:r>
                        <a:rPr lang="en-US" sz="1800"/>
                        <a:t>Communication</a:t>
                      </a:r>
                      <a:r>
                        <a:rPr lang="en-US" sz="1800"/>
                        <a:t> session between hosts</a:t>
                      </a:r>
                      <a:endParaRPr sz="1800"/>
                    </a:p>
                  </a:txBody>
                  <a:tcPr marT="45725" marB="45725" marR="91450" marL="91450"/>
                </a:tc>
              </a:tr>
              <a:tr h="1671600">
                <a:tc>
                  <a:txBody>
                    <a:bodyPr/>
                    <a:lstStyle/>
                    <a:p>
                      <a:pPr indent="0" lvl="0" marL="0" marR="0" rtl="0" algn="l">
                        <a:spcBef>
                          <a:spcPts val="0"/>
                        </a:spcBef>
                        <a:spcAft>
                          <a:spcPts val="0"/>
                        </a:spcAft>
                        <a:buNone/>
                      </a:pPr>
                      <a:r>
                        <a:rPr b="1" lang="en-US" sz="1800"/>
                        <a:t>Information on new vulnerabilities and</a:t>
                      </a:r>
                      <a:r>
                        <a:rPr b="1" lang="en-US" sz="1800"/>
                        <a:t> exploits</a:t>
                      </a:r>
                      <a:endParaRPr b="1" sz="1800"/>
                    </a:p>
                  </a:txBody>
                  <a:tcPr marT="45725" marB="45725" marR="91450" marL="91450"/>
                </a:tc>
                <a:tc>
                  <a:txBody>
                    <a:bodyPr/>
                    <a:lstStyle/>
                    <a:p>
                      <a:pPr indent="0" lvl="0" marL="0" marR="0" rtl="0" algn="l">
                        <a:spcBef>
                          <a:spcPts val="0"/>
                        </a:spcBef>
                        <a:spcAft>
                          <a:spcPts val="0"/>
                        </a:spcAft>
                        <a:buNone/>
                      </a:pPr>
                      <a:r>
                        <a:rPr lang="en-US" sz="1800"/>
                        <a:t>The National Vulnerability Database (NVD) contains information on vulnerabilities.32 Organizations such as US-CERT33 and CERT®/CC periodically provide threat update information through briefings, web postings, and mailing lists.</a:t>
                      </a:r>
                      <a:endParaRPr/>
                    </a:p>
                  </a:txBody>
                  <a:tcPr marT="45725" marB="45725" marR="91450" marL="9145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6"/>
          <p:cNvSpPr txBox="1"/>
          <p:nvPr>
            <p:ph type="title"/>
          </p:nvPr>
        </p:nvSpPr>
        <p:spPr>
          <a:xfrm>
            <a:off x="838200" y="246743"/>
            <a:ext cx="10990944" cy="1201057"/>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Incident Response Phases – Detection People</a:t>
            </a:r>
            <a:endParaRPr/>
          </a:p>
        </p:txBody>
      </p:sp>
      <p:sp>
        <p:nvSpPr>
          <p:cNvPr id="168" name="Google Shape;168;p16"/>
          <p:cNvSpPr txBox="1"/>
          <p:nvPr>
            <p:ph idx="1" type="body"/>
          </p:nvPr>
        </p:nvSpPr>
        <p:spPr>
          <a:xfrm>
            <a:off x="838200" y="1447801"/>
            <a:ext cx="10278035" cy="52781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2000"/>
              <a:buNone/>
            </a:pPr>
            <a:r>
              <a:rPr b="1" lang="en-US"/>
              <a:t>Common Sources of Precursors and Indicators: People</a:t>
            </a:r>
            <a:endParaRPr/>
          </a:p>
          <a:p>
            <a:pPr indent="0" lvl="0" marL="0" rtl="0" algn="ctr">
              <a:lnSpc>
                <a:spcPct val="90000"/>
              </a:lnSpc>
              <a:spcBef>
                <a:spcPts val="1400"/>
              </a:spcBef>
              <a:spcAft>
                <a:spcPts val="0"/>
              </a:spcAft>
              <a:buSzPts val="2000"/>
              <a:buNone/>
            </a:pPr>
            <a:r>
              <a:t/>
            </a:r>
            <a:endParaRPr/>
          </a:p>
        </p:txBody>
      </p:sp>
      <p:graphicFrame>
        <p:nvGraphicFramePr>
          <p:cNvPr descr="Final table on Common Sources of Precursors and Indicators&#10;" id="169" name="Google Shape;169;p16"/>
          <p:cNvGraphicFramePr/>
          <p:nvPr/>
        </p:nvGraphicFramePr>
        <p:xfrm>
          <a:off x="1074965" y="1975612"/>
          <a:ext cx="3000000" cy="3000000"/>
        </p:xfrm>
        <a:graphic>
          <a:graphicData uri="http://schemas.openxmlformats.org/drawingml/2006/table">
            <a:tbl>
              <a:tblPr bandRow="1" firstRow="1">
                <a:noFill/>
                <a:tableStyleId>{5673A5AC-033E-4C5B-90E7-B9F3C85FD91F}</a:tableStyleId>
              </a:tblPr>
              <a:tblGrid>
                <a:gridCol w="5020625"/>
                <a:gridCol w="5020625"/>
              </a:tblGrid>
              <a:tr h="566850">
                <a:tc>
                  <a:txBody>
                    <a:bodyPr/>
                    <a:lstStyle/>
                    <a:p>
                      <a:pPr indent="0" lvl="0" marL="0" marR="0" rtl="0" algn="l">
                        <a:spcBef>
                          <a:spcPts val="0"/>
                        </a:spcBef>
                        <a:spcAft>
                          <a:spcPts val="0"/>
                        </a:spcAft>
                        <a:buNone/>
                      </a:pPr>
                      <a:r>
                        <a:rPr lang="en-US" sz="1800"/>
                        <a:t>Source</a:t>
                      </a:r>
                      <a:endParaRPr/>
                    </a:p>
                  </a:txBody>
                  <a:tcPr marT="45725" marB="45725" marR="91450" marL="91450"/>
                </a:tc>
                <a:tc>
                  <a:txBody>
                    <a:bodyPr/>
                    <a:lstStyle/>
                    <a:p>
                      <a:pPr indent="0" lvl="0" marL="0" marR="0" rtl="0" algn="l">
                        <a:spcBef>
                          <a:spcPts val="0"/>
                        </a:spcBef>
                        <a:spcAft>
                          <a:spcPts val="0"/>
                        </a:spcAft>
                        <a:buNone/>
                      </a:pPr>
                      <a:r>
                        <a:rPr lang="en-US" sz="1800"/>
                        <a:t>Description</a:t>
                      </a:r>
                      <a:endParaRPr/>
                    </a:p>
                  </a:txBody>
                  <a:tcPr marT="45725" marB="45725" marR="91450" marL="91450"/>
                </a:tc>
              </a:tr>
              <a:tr h="1348925">
                <a:tc>
                  <a:txBody>
                    <a:bodyPr/>
                    <a:lstStyle/>
                    <a:p>
                      <a:pPr indent="0" lvl="0" marL="0" marR="0" rtl="0" algn="l">
                        <a:spcBef>
                          <a:spcPts val="0"/>
                        </a:spcBef>
                        <a:spcAft>
                          <a:spcPts val="0"/>
                        </a:spcAft>
                        <a:buNone/>
                      </a:pPr>
                      <a:r>
                        <a:rPr b="1" lang="en-US" sz="1800"/>
                        <a:t>People</a:t>
                      </a:r>
                      <a:r>
                        <a:rPr b="1" lang="en-US" sz="1800"/>
                        <a:t> from within the organization</a:t>
                      </a:r>
                      <a:endParaRPr b="1" sz="1800"/>
                    </a:p>
                  </a:txBody>
                  <a:tcPr marT="45725" marB="45725" marR="91450" marL="91450"/>
                </a:tc>
                <a:tc>
                  <a:txBody>
                    <a:bodyPr/>
                    <a:lstStyle/>
                    <a:p>
                      <a:pPr indent="0" lvl="0" marL="0" marR="0" rtl="0" algn="l">
                        <a:spcBef>
                          <a:spcPts val="0"/>
                        </a:spcBef>
                        <a:spcAft>
                          <a:spcPts val="0"/>
                        </a:spcAft>
                        <a:buNone/>
                      </a:pPr>
                      <a:r>
                        <a:rPr lang="en-US" sz="1800"/>
                        <a:t>Users, system administrators, network administrators, security staff, and others from within the organization may report signs of incidents. </a:t>
                      </a:r>
                      <a:endParaRPr/>
                    </a:p>
                  </a:txBody>
                  <a:tcPr marT="45725" marB="45725" marR="91450" marL="91450"/>
                </a:tc>
              </a:tr>
              <a:tr h="1971525">
                <a:tc>
                  <a:txBody>
                    <a:bodyPr/>
                    <a:lstStyle/>
                    <a:p>
                      <a:pPr indent="0" lvl="0" marL="0" marR="0" rtl="0" algn="l">
                        <a:spcBef>
                          <a:spcPts val="0"/>
                        </a:spcBef>
                        <a:spcAft>
                          <a:spcPts val="0"/>
                        </a:spcAft>
                        <a:buNone/>
                      </a:pPr>
                      <a:r>
                        <a:rPr b="1" lang="en-US" sz="1800"/>
                        <a:t>People from other</a:t>
                      </a:r>
                      <a:r>
                        <a:rPr b="1" lang="en-US" sz="1800"/>
                        <a:t> organizations</a:t>
                      </a:r>
                      <a:endParaRPr b="1" sz="1800"/>
                    </a:p>
                  </a:txBody>
                  <a:tcPr marT="45725" marB="45725" marR="91450" marL="91450"/>
                </a:tc>
                <a:tc>
                  <a:txBody>
                    <a:bodyPr/>
                    <a:lstStyle/>
                    <a:p>
                      <a:pPr indent="0" lvl="0" marL="0" marR="0" rtl="0" algn="l">
                        <a:spcBef>
                          <a:spcPts val="0"/>
                        </a:spcBef>
                        <a:spcAft>
                          <a:spcPts val="0"/>
                        </a:spcAft>
                        <a:buNone/>
                      </a:pPr>
                      <a:r>
                        <a:rPr lang="en-US" sz="1800"/>
                        <a:t>The organization might be contacted by a party claiming a system at the organization is attacking its systems. External users may also report other indicators, such as a defaced web page or an unavailable service. Other incident response teams also may report incidents. </a:t>
                      </a:r>
                      <a:endParaRPr/>
                    </a:p>
                  </a:txBody>
                  <a:tcPr marT="45725" marB="45725" marR="91450" marL="9145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7"/>
          <p:cNvSpPr txBox="1"/>
          <p:nvPr>
            <p:ph type="title"/>
          </p:nvPr>
        </p:nvSpPr>
        <p:spPr>
          <a:xfrm>
            <a:off x="838200" y="365125"/>
            <a:ext cx="10515600" cy="873125"/>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Incident Response Phases – Analysis	</a:t>
            </a:r>
            <a:endParaRPr/>
          </a:p>
        </p:txBody>
      </p:sp>
      <p:sp>
        <p:nvSpPr>
          <p:cNvPr id="176" name="Google Shape;176;p17"/>
          <p:cNvSpPr txBox="1"/>
          <p:nvPr>
            <p:ph idx="1" type="body"/>
          </p:nvPr>
        </p:nvSpPr>
        <p:spPr>
          <a:xfrm>
            <a:off x="838200" y="1468665"/>
            <a:ext cx="10515600" cy="4627335"/>
          </a:xfrm>
          <a:prstGeom prst="rect">
            <a:avLst/>
          </a:prstGeom>
          <a:noFill/>
          <a:ln>
            <a:noFill/>
          </a:ln>
        </p:spPr>
        <p:txBody>
          <a:bodyPr anchorCtr="0" anchor="t" bIns="45700" lIns="91425" spcFirstLastPara="1" rIns="91425" wrap="square" tIns="45700">
            <a:normAutofit/>
          </a:bodyPr>
          <a:lstStyle/>
          <a:p>
            <a:pPr indent="-152400" lvl="0" marL="91440" rtl="0" algn="l">
              <a:lnSpc>
                <a:spcPct val="90000"/>
              </a:lnSpc>
              <a:spcBef>
                <a:spcPts val="0"/>
              </a:spcBef>
              <a:spcAft>
                <a:spcPts val="0"/>
              </a:spcAft>
              <a:buSzPts val="2400"/>
              <a:buFont typeface="Arial"/>
              <a:buChar char="•"/>
            </a:pPr>
            <a:r>
              <a:rPr lang="en-US" sz="2400"/>
              <a:t> The Incident Response Team should work quickly to analyze and validate incidents, following a predefined process and documenting each step taken. </a:t>
            </a:r>
            <a:endParaRPr/>
          </a:p>
          <a:p>
            <a:pPr indent="-152400" lvl="0" marL="91440" rtl="0" algn="l">
              <a:lnSpc>
                <a:spcPct val="90000"/>
              </a:lnSpc>
              <a:spcBef>
                <a:spcPts val="1400"/>
              </a:spcBef>
              <a:spcAft>
                <a:spcPts val="0"/>
              </a:spcAft>
              <a:buSzPts val="2400"/>
              <a:buFont typeface="Arial"/>
              <a:buChar char="•"/>
            </a:pPr>
            <a:r>
              <a:rPr lang="en-US" sz="2400"/>
              <a:t> When the team believes that an incident has occurred, the team should rapidly perform an initial analysis to determine the incident’s scope, such as which networks, systems, or applications are affected; who or what originated the incident; and how the incident is occurring (e.g., what tools or attack methods are being used, what vulnerabilities are being exploited). </a:t>
            </a:r>
            <a:endParaRPr/>
          </a:p>
          <a:p>
            <a:pPr indent="-152400" lvl="0" marL="91440" rtl="0" algn="l">
              <a:lnSpc>
                <a:spcPct val="90000"/>
              </a:lnSpc>
              <a:spcBef>
                <a:spcPts val="1400"/>
              </a:spcBef>
              <a:spcAft>
                <a:spcPts val="0"/>
              </a:spcAft>
              <a:buSzPts val="2400"/>
              <a:buFont typeface="Arial"/>
              <a:buChar char="•"/>
            </a:pPr>
            <a:r>
              <a:rPr lang="en-US" sz="2400"/>
              <a:t> The initial analysis should provide enough information for the team to prioritize subsequent activities, such as containment of the incident and deeper analysis of the effects of the incident. </a:t>
            </a:r>
            <a:endParaRPr/>
          </a:p>
          <a:p>
            <a:pPr indent="-152400" lvl="0" marL="91440" rtl="0" algn="l">
              <a:lnSpc>
                <a:spcPct val="90000"/>
              </a:lnSpc>
              <a:spcBef>
                <a:spcPts val="1400"/>
              </a:spcBef>
              <a:spcAft>
                <a:spcPts val="0"/>
              </a:spcAft>
              <a:buSzPts val="2400"/>
              <a:buFont typeface="Arial"/>
              <a:buChar char="•"/>
            </a:pPr>
            <a:r>
              <a:rPr lang="en-US" sz="2400"/>
              <a:t> Logbooks, laptops, audio recorders, and digital cameras can be used to document the response.</a:t>
            </a:r>
            <a:endParaRPr/>
          </a:p>
          <a:p>
            <a:pPr indent="0" lvl="0" marL="0" rtl="0" algn="l">
              <a:lnSpc>
                <a:spcPct val="90000"/>
              </a:lnSpc>
              <a:spcBef>
                <a:spcPts val="1400"/>
              </a:spcBef>
              <a:spcAft>
                <a:spcPts val="0"/>
              </a:spcAft>
              <a:buSzPts val="2000"/>
              <a:buNone/>
            </a:pPr>
            <a:r>
              <a:t/>
            </a:r>
            <a:endParaRPr/>
          </a:p>
          <a:p>
            <a:pPr indent="-68579" lvl="1" marL="384048" rtl="0" algn="l">
              <a:lnSpc>
                <a:spcPct val="90000"/>
              </a:lnSpc>
              <a:spcBef>
                <a:spcPts val="400"/>
              </a:spcBef>
              <a:spcAft>
                <a:spcPts val="0"/>
              </a:spcAft>
              <a:buSzPts val="18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8"/>
          <p:cNvSpPr txBox="1"/>
          <p:nvPr>
            <p:ph type="title"/>
          </p:nvPr>
        </p:nvSpPr>
        <p:spPr>
          <a:xfrm>
            <a:off x="838200" y="365125"/>
            <a:ext cx="10515600" cy="873125"/>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Incident Response Phases – Analysis (cont.)</a:t>
            </a:r>
            <a:endParaRPr/>
          </a:p>
        </p:txBody>
      </p:sp>
      <p:sp>
        <p:nvSpPr>
          <p:cNvPr id="183" name="Google Shape;183;p18"/>
          <p:cNvSpPr txBox="1"/>
          <p:nvPr>
            <p:ph idx="1" type="body"/>
          </p:nvPr>
        </p:nvSpPr>
        <p:spPr>
          <a:xfrm>
            <a:off x="838200" y="1447800"/>
            <a:ext cx="10515600" cy="5276849"/>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lang="en-US" sz="2400"/>
              <a:t>Prioritization is the most critical decision point in the process. Decisions are based on</a:t>
            </a:r>
            <a:endParaRPr/>
          </a:p>
          <a:p>
            <a:pPr indent="-182880" lvl="1" marL="384048" rtl="0" algn="l">
              <a:lnSpc>
                <a:spcPct val="90000"/>
              </a:lnSpc>
              <a:spcBef>
                <a:spcPts val="400"/>
              </a:spcBef>
              <a:spcAft>
                <a:spcPts val="0"/>
              </a:spcAft>
              <a:buSzPts val="2400"/>
              <a:buChar char="◦"/>
            </a:pPr>
            <a:r>
              <a:rPr lang="en-US" sz="2400"/>
              <a:t>Functional impact of the incident</a:t>
            </a:r>
            <a:endParaRPr/>
          </a:p>
          <a:p>
            <a:pPr indent="-182880" lvl="1" marL="384048" rtl="0" algn="l">
              <a:lnSpc>
                <a:spcPct val="90000"/>
              </a:lnSpc>
              <a:spcBef>
                <a:spcPts val="600"/>
              </a:spcBef>
              <a:spcAft>
                <a:spcPts val="0"/>
              </a:spcAft>
              <a:buSzPts val="2400"/>
              <a:buChar char="◦"/>
            </a:pPr>
            <a:r>
              <a:rPr lang="en-US" sz="2400"/>
              <a:t>Information impact of the incident</a:t>
            </a:r>
            <a:endParaRPr/>
          </a:p>
          <a:p>
            <a:pPr indent="-182880" lvl="1" marL="384048" rtl="0" algn="l">
              <a:lnSpc>
                <a:spcPct val="90000"/>
              </a:lnSpc>
              <a:spcBef>
                <a:spcPts val="600"/>
              </a:spcBef>
              <a:spcAft>
                <a:spcPts val="0"/>
              </a:spcAft>
              <a:buSzPts val="2400"/>
              <a:buChar char="◦"/>
            </a:pPr>
            <a:r>
              <a:rPr lang="en-US" sz="2400"/>
              <a:t>Recoverability from the incident</a:t>
            </a:r>
            <a:endParaRPr/>
          </a:p>
          <a:p>
            <a:pPr indent="0" lvl="0" marL="0" rtl="0" algn="l">
              <a:lnSpc>
                <a:spcPct val="90000"/>
              </a:lnSpc>
              <a:spcBef>
                <a:spcPts val="1600"/>
              </a:spcBef>
              <a:spcAft>
                <a:spcPts val="0"/>
              </a:spcAft>
              <a:buSzPts val="2400"/>
              <a:buNone/>
            </a:pPr>
            <a:r>
              <a:rPr lang="en-US" sz="2400"/>
              <a:t>Organizations should identify target timeframes for response and establish an escalation process for instances in which the team responds within the designated time.</a:t>
            </a:r>
            <a:endParaRPr/>
          </a:p>
          <a:p>
            <a:pPr indent="0" lvl="0" marL="0" rtl="0" algn="l">
              <a:lnSpc>
                <a:spcPct val="90000"/>
              </a:lnSpc>
              <a:spcBef>
                <a:spcPts val="1400"/>
              </a:spcBef>
              <a:spcAft>
                <a:spcPts val="0"/>
              </a:spcAft>
              <a:buSzPts val="2400"/>
              <a:buNone/>
            </a:pPr>
            <a:r>
              <a:rPr lang="en-US" sz="2400"/>
              <a:t>Incident response times should identify the appropriate individuals who would need to be involved on the team.</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19"/>
          <p:cNvSpPr txBox="1"/>
          <p:nvPr>
            <p:ph type="title"/>
          </p:nvPr>
        </p:nvSpPr>
        <p:spPr>
          <a:xfrm>
            <a:off x="838200" y="25265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Incident Response Phases – Containment</a:t>
            </a:r>
            <a:endParaRPr/>
          </a:p>
        </p:txBody>
      </p:sp>
      <p:pic>
        <p:nvPicPr>
          <p:cNvPr descr="Containment Phase" id="190" name="Google Shape;190;p19"/>
          <p:cNvPicPr preferRelativeResize="0"/>
          <p:nvPr>
            <p:ph idx="1" type="body"/>
          </p:nvPr>
        </p:nvPicPr>
        <p:blipFill rotWithShape="1">
          <a:blip r:embed="rId3">
            <a:alphaModFix/>
          </a:blip>
          <a:srcRect b="0" l="0" r="0" t="0"/>
          <a:stretch/>
        </p:blipFill>
        <p:spPr>
          <a:xfrm>
            <a:off x="2766590" y="1578213"/>
            <a:ext cx="6853589" cy="3486156"/>
          </a:xfrm>
          <a:prstGeom prst="rect">
            <a:avLst/>
          </a:prstGeom>
          <a:noFill/>
          <a:ln>
            <a:noFill/>
          </a:ln>
        </p:spPr>
      </p:pic>
      <p:sp>
        <p:nvSpPr>
          <p:cNvPr id="191" name="Google Shape;191;p19"/>
          <p:cNvSpPr txBox="1"/>
          <p:nvPr/>
        </p:nvSpPr>
        <p:spPr>
          <a:xfrm>
            <a:off x="3183887" y="5565196"/>
            <a:ext cx="582422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NIST SP 800-61, </a:t>
            </a:r>
            <a:r>
              <a:rPr i="1" lang="en-US" sz="1800">
                <a:solidFill>
                  <a:schemeClr val="dk1"/>
                </a:solidFill>
                <a:latin typeface="Calibri"/>
                <a:ea typeface="Calibri"/>
                <a:cs typeface="Calibri"/>
                <a:sym typeface="Calibri"/>
              </a:rPr>
              <a:t>Computer Security Incident Handling Guide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Lesson Objectives</a:t>
            </a:r>
            <a:endParaRPr/>
          </a:p>
        </p:txBody>
      </p:sp>
      <p:sp>
        <p:nvSpPr>
          <p:cNvPr id="64" name="Google Shape;64;p2"/>
          <p:cNvSpPr txBox="1"/>
          <p:nvPr>
            <p:ph idx="1" type="body"/>
          </p:nvPr>
        </p:nvSpPr>
        <p:spPr>
          <a:xfrm>
            <a:off x="838200" y="1690688"/>
            <a:ext cx="10515600" cy="4479384"/>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400"/>
              <a:buNone/>
            </a:pPr>
            <a:r>
              <a:rPr lang="en-US" sz="2400"/>
              <a:t> 9.1 Identify some common types of incidents that may occur in SCADA/ICS systems. </a:t>
            </a:r>
            <a:endParaRPr/>
          </a:p>
          <a:p>
            <a:pPr indent="0" lvl="0" marL="0" rtl="0" algn="l">
              <a:lnSpc>
                <a:spcPct val="90000"/>
              </a:lnSpc>
              <a:spcBef>
                <a:spcPts val="1400"/>
              </a:spcBef>
              <a:spcAft>
                <a:spcPts val="0"/>
              </a:spcAft>
              <a:buSzPts val="2400"/>
              <a:buNone/>
            </a:pPr>
            <a:r>
              <a:rPr lang="en-US" sz="2400"/>
              <a:t> 9.2 Identify the phases of an Incident Response, as described in NIST SP 800-61. </a:t>
            </a:r>
            <a:endParaRPr/>
          </a:p>
          <a:p>
            <a:pPr indent="0" lvl="0" marL="0" rtl="0" algn="l">
              <a:lnSpc>
                <a:spcPct val="90000"/>
              </a:lnSpc>
              <a:spcBef>
                <a:spcPts val="1400"/>
              </a:spcBef>
              <a:spcAft>
                <a:spcPts val="0"/>
              </a:spcAft>
              <a:buSzPts val="2400"/>
              <a:buNone/>
            </a:pPr>
            <a:r>
              <a:rPr lang="en-US" sz="2400"/>
              <a:t> 9.3 Define incident containment and describe how it is applied to an incident. </a:t>
            </a:r>
            <a:endParaRPr/>
          </a:p>
          <a:p>
            <a:pPr indent="0" lvl="0" marL="0" rtl="0" algn="l">
              <a:lnSpc>
                <a:spcPct val="90000"/>
              </a:lnSpc>
              <a:spcBef>
                <a:spcPts val="1400"/>
              </a:spcBef>
              <a:spcAft>
                <a:spcPts val="0"/>
              </a:spcAft>
              <a:buSzPts val="2400"/>
              <a:buNone/>
            </a:pPr>
            <a:r>
              <a:rPr lang="en-US" sz="2400"/>
              <a:t>9.4 Identify the components of an Incident Response Plan.  </a:t>
            </a:r>
            <a:endParaRPr/>
          </a:p>
          <a:p>
            <a:pPr indent="0" lvl="0" marL="0" rtl="0" algn="l">
              <a:lnSpc>
                <a:spcPct val="90000"/>
              </a:lnSpc>
              <a:spcBef>
                <a:spcPts val="1400"/>
              </a:spcBef>
              <a:spcAft>
                <a:spcPts val="0"/>
              </a:spcAft>
              <a:buSzPts val="2400"/>
              <a:buNone/>
            </a:pPr>
            <a:r>
              <a:rPr lang="en-US" sz="2400"/>
              <a:t>9.5 Identify the 14 response core capabilities covered in the National Response Framework.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0"/>
          <p:cNvSpPr txBox="1"/>
          <p:nvPr>
            <p:ph type="title"/>
          </p:nvPr>
        </p:nvSpPr>
        <p:spPr>
          <a:xfrm>
            <a:off x="838200" y="365125"/>
            <a:ext cx="11049000" cy="1325564"/>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Incident Response Phases — Containment Strategies</a:t>
            </a:r>
            <a:endParaRPr/>
          </a:p>
        </p:txBody>
      </p:sp>
      <p:sp>
        <p:nvSpPr>
          <p:cNvPr id="198" name="Google Shape;198;p20"/>
          <p:cNvSpPr txBox="1"/>
          <p:nvPr>
            <p:ph idx="1" type="body"/>
          </p:nvPr>
        </p:nvSpPr>
        <p:spPr>
          <a:xfrm>
            <a:off x="573741" y="1690689"/>
            <a:ext cx="11313459" cy="4405311"/>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lang="en-US" sz="2400"/>
              <a:t>Strategies will differ depending on the type of incident and will include consideration of the following criteria:</a:t>
            </a:r>
            <a:endParaRPr/>
          </a:p>
          <a:p>
            <a:pPr indent="-182880" lvl="1" marL="384048" rtl="0" algn="l">
              <a:lnSpc>
                <a:spcPct val="90000"/>
              </a:lnSpc>
              <a:spcBef>
                <a:spcPts val="400"/>
              </a:spcBef>
              <a:spcAft>
                <a:spcPts val="0"/>
              </a:spcAft>
              <a:buSzPts val="2200"/>
              <a:buChar char="◦"/>
            </a:pPr>
            <a:r>
              <a:rPr lang="en-US" sz="2200"/>
              <a:t>Potential damage to and theft of resources</a:t>
            </a:r>
            <a:endParaRPr/>
          </a:p>
          <a:p>
            <a:pPr indent="-182880" lvl="1" marL="384048" rtl="0" algn="l">
              <a:lnSpc>
                <a:spcPct val="90000"/>
              </a:lnSpc>
              <a:spcBef>
                <a:spcPts val="600"/>
              </a:spcBef>
              <a:spcAft>
                <a:spcPts val="0"/>
              </a:spcAft>
              <a:buSzPts val="2200"/>
              <a:buChar char="◦"/>
            </a:pPr>
            <a:r>
              <a:rPr lang="en-US" sz="2200"/>
              <a:t>Need for evidence preservation</a:t>
            </a:r>
            <a:endParaRPr/>
          </a:p>
          <a:p>
            <a:pPr indent="-182880" lvl="1" marL="384048" rtl="0" algn="l">
              <a:lnSpc>
                <a:spcPct val="90000"/>
              </a:lnSpc>
              <a:spcBef>
                <a:spcPts val="600"/>
              </a:spcBef>
              <a:spcAft>
                <a:spcPts val="0"/>
              </a:spcAft>
              <a:buSzPts val="2200"/>
              <a:buChar char="◦"/>
            </a:pPr>
            <a:r>
              <a:rPr lang="en-US" sz="2200"/>
              <a:t>Service availability (e.g. network connectivity, services provided)</a:t>
            </a:r>
            <a:endParaRPr/>
          </a:p>
          <a:p>
            <a:pPr indent="-182880" lvl="1" marL="384048" rtl="0" algn="l">
              <a:lnSpc>
                <a:spcPct val="90000"/>
              </a:lnSpc>
              <a:spcBef>
                <a:spcPts val="600"/>
              </a:spcBef>
              <a:spcAft>
                <a:spcPts val="0"/>
              </a:spcAft>
              <a:buSzPts val="2200"/>
              <a:buChar char="◦"/>
            </a:pPr>
            <a:r>
              <a:rPr lang="en-US" sz="2200"/>
              <a:t>Time and resources needed to implement the strategy</a:t>
            </a:r>
            <a:endParaRPr/>
          </a:p>
          <a:p>
            <a:pPr indent="-182880" lvl="1" marL="384048" rtl="0" algn="l">
              <a:lnSpc>
                <a:spcPct val="90000"/>
              </a:lnSpc>
              <a:spcBef>
                <a:spcPts val="600"/>
              </a:spcBef>
              <a:spcAft>
                <a:spcPts val="0"/>
              </a:spcAft>
              <a:buSzPts val="2200"/>
              <a:buChar char="◦"/>
            </a:pPr>
            <a:r>
              <a:rPr lang="en-US" sz="2200"/>
              <a:t>Effectiveness of the strategy (partial containment)</a:t>
            </a:r>
            <a:endParaRPr/>
          </a:p>
          <a:p>
            <a:pPr indent="-182880" lvl="1" marL="384048" rtl="0" algn="l">
              <a:lnSpc>
                <a:spcPct val="90000"/>
              </a:lnSpc>
              <a:spcBef>
                <a:spcPts val="600"/>
              </a:spcBef>
              <a:spcAft>
                <a:spcPts val="0"/>
              </a:spcAft>
              <a:buSzPts val="2200"/>
              <a:buChar char="◦"/>
            </a:pPr>
            <a:r>
              <a:rPr lang="en-US" sz="2200"/>
              <a:t>Duration of the solution (is it an emergency workaround or permanent solution?)</a:t>
            </a:r>
            <a:endParaRPr/>
          </a:p>
          <a:p>
            <a:pPr indent="0" lvl="0" marL="0" rtl="0" algn="l">
              <a:lnSpc>
                <a:spcPct val="90000"/>
              </a:lnSpc>
              <a:spcBef>
                <a:spcPts val="1600"/>
              </a:spcBef>
              <a:spcAft>
                <a:spcPts val="0"/>
              </a:spcAft>
              <a:buSzPts val="2000"/>
              <a:buNone/>
            </a:pPr>
            <a:r>
              <a:t/>
            </a:r>
            <a:endParaRPr/>
          </a:p>
          <a:p>
            <a:pPr indent="0" lvl="0" marL="0" rtl="0" algn="l">
              <a:lnSpc>
                <a:spcPct val="90000"/>
              </a:lnSpc>
              <a:spcBef>
                <a:spcPts val="1400"/>
              </a:spcBef>
              <a:spcAft>
                <a:spcPts val="0"/>
              </a:spcAft>
              <a:buSzPts val="2400"/>
              <a:buNone/>
            </a:pPr>
            <a:r>
              <a:rPr lang="en-US" sz="2400"/>
              <a:t>Be aware that some attacks may cause additional damage when they are contained (e.g., deletion of files).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1"/>
          <p:cNvSpPr txBox="1"/>
          <p:nvPr>
            <p:ph type="title"/>
          </p:nvPr>
        </p:nvSpPr>
        <p:spPr>
          <a:xfrm>
            <a:off x="838199" y="365126"/>
            <a:ext cx="10887635" cy="1293132"/>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Incident Response Phases — Containment Evidence</a:t>
            </a:r>
            <a:endParaRPr/>
          </a:p>
        </p:txBody>
      </p:sp>
      <p:sp>
        <p:nvSpPr>
          <p:cNvPr id="205" name="Google Shape;205;p21"/>
          <p:cNvSpPr txBox="1"/>
          <p:nvPr>
            <p:ph idx="1" type="body"/>
          </p:nvPr>
        </p:nvSpPr>
        <p:spPr>
          <a:xfrm>
            <a:off x="838200" y="1658257"/>
            <a:ext cx="10515600" cy="443774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800"/>
              <a:buNone/>
            </a:pPr>
            <a:r>
              <a:rPr lang="en-US" sz="2800"/>
              <a:t>Evidence Gathering and Handling</a:t>
            </a:r>
            <a:endParaRPr/>
          </a:p>
          <a:p>
            <a:pPr indent="-182880" lvl="1" marL="384048" rtl="0" algn="l">
              <a:lnSpc>
                <a:spcPct val="90000"/>
              </a:lnSpc>
              <a:spcBef>
                <a:spcPts val="400"/>
              </a:spcBef>
              <a:spcAft>
                <a:spcPts val="0"/>
              </a:spcAft>
              <a:buSzPts val="2400"/>
              <a:buChar char="◦"/>
            </a:pPr>
            <a:r>
              <a:rPr lang="en-US" sz="2400"/>
              <a:t>Evidence should be gathered as soon as possible after a suspected incident</a:t>
            </a:r>
            <a:endParaRPr/>
          </a:p>
          <a:p>
            <a:pPr indent="-182880" lvl="1" marL="384048" rtl="0" algn="l">
              <a:lnSpc>
                <a:spcPct val="90000"/>
              </a:lnSpc>
              <a:spcBef>
                <a:spcPts val="600"/>
              </a:spcBef>
              <a:spcAft>
                <a:spcPts val="0"/>
              </a:spcAft>
              <a:buSzPts val="2400"/>
              <a:buChar char="◦"/>
            </a:pPr>
            <a:r>
              <a:rPr lang="en-US" sz="2400"/>
              <a:t>Maintain a “chain of custody” and logs containing the following:</a:t>
            </a:r>
            <a:endParaRPr/>
          </a:p>
          <a:p>
            <a:pPr indent="-182880" lvl="2" marL="566928" rtl="0" algn="l">
              <a:lnSpc>
                <a:spcPct val="90000"/>
              </a:lnSpc>
              <a:spcBef>
                <a:spcPts val="600"/>
              </a:spcBef>
              <a:spcAft>
                <a:spcPts val="0"/>
              </a:spcAft>
              <a:buSzPts val="2400"/>
              <a:buChar char="◦"/>
            </a:pPr>
            <a:r>
              <a:rPr lang="en-US" sz="2400"/>
              <a:t>Identifying information (e.g., the location, serial number, model number, hostname, media access control (MAC) addresses, and IP addresses of a computer) </a:t>
            </a:r>
            <a:endParaRPr/>
          </a:p>
          <a:p>
            <a:pPr indent="-182880" lvl="2" marL="566928" rtl="0" algn="l">
              <a:lnSpc>
                <a:spcPct val="90000"/>
              </a:lnSpc>
              <a:spcBef>
                <a:spcPts val="600"/>
              </a:spcBef>
              <a:spcAft>
                <a:spcPts val="0"/>
              </a:spcAft>
              <a:buSzPts val="2400"/>
              <a:buChar char="◦"/>
            </a:pPr>
            <a:r>
              <a:rPr lang="en-US" sz="2400"/>
              <a:t>Name, title, and phone number of each individual who collected or handled the evidence during the investigation </a:t>
            </a:r>
            <a:endParaRPr/>
          </a:p>
          <a:p>
            <a:pPr indent="-182880" lvl="2" marL="566928" rtl="0" algn="l">
              <a:lnSpc>
                <a:spcPct val="90000"/>
              </a:lnSpc>
              <a:spcBef>
                <a:spcPts val="600"/>
              </a:spcBef>
              <a:spcAft>
                <a:spcPts val="0"/>
              </a:spcAft>
              <a:buSzPts val="2400"/>
              <a:buChar char="◦"/>
            </a:pPr>
            <a:r>
              <a:rPr lang="en-US" sz="2400"/>
              <a:t>Time and date (including time zone) of each occurrence of evidence handling </a:t>
            </a:r>
            <a:endParaRPr/>
          </a:p>
          <a:p>
            <a:pPr indent="-182880" lvl="2" marL="566928" rtl="0" algn="l">
              <a:lnSpc>
                <a:spcPct val="90000"/>
              </a:lnSpc>
              <a:spcBef>
                <a:spcPts val="600"/>
              </a:spcBef>
              <a:spcAft>
                <a:spcPts val="0"/>
              </a:spcAft>
              <a:buSzPts val="2400"/>
              <a:buChar char="◦"/>
            </a:pPr>
            <a:r>
              <a:rPr lang="en-US" sz="2400"/>
              <a:t>Locations where the evidence was stored.</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2"/>
          <p:cNvSpPr txBox="1"/>
          <p:nvPr>
            <p:ph type="title"/>
          </p:nvPr>
        </p:nvSpPr>
        <p:spPr>
          <a:xfrm>
            <a:off x="838199" y="365126"/>
            <a:ext cx="11138647" cy="1123016"/>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85000"/>
              </a:lnSpc>
              <a:spcBef>
                <a:spcPts val="0"/>
              </a:spcBef>
              <a:spcAft>
                <a:spcPts val="0"/>
              </a:spcAft>
              <a:buClr>
                <a:srgbClr val="3F3F3F"/>
              </a:buClr>
              <a:buSzPct val="100000"/>
              <a:buFont typeface="Calibri"/>
              <a:buNone/>
            </a:pPr>
            <a:r>
              <a:rPr lang="en-US" sz="4000"/>
              <a:t>Incident Response Phases — Containment Identification</a:t>
            </a:r>
            <a:endParaRPr/>
          </a:p>
        </p:txBody>
      </p:sp>
      <p:sp>
        <p:nvSpPr>
          <p:cNvPr id="212" name="Google Shape;212;p22"/>
          <p:cNvSpPr txBox="1"/>
          <p:nvPr>
            <p:ph idx="1" type="body"/>
          </p:nvPr>
        </p:nvSpPr>
        <p:spPr>
          <a:xfrm>
            <a:off x="838200" y="1796144"/>
            <a:ext cx="10515600" cy="38354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800"/>
              <a:buNone/>
            </a:pPr>
            <a:r>
              <a:rPr lang="en-US" sz="2800"/>
              <a:t>Identifying Attacking Hosts</a:t>
            </a:r>
            <a:endParaRPr/>
          </a:p>
          <a:p>
            <a:pPr indent="-182880" lvl="1" marL="384048" rtl="0" algn="l">
              <a:lnSpc>
                <a:spcPct val="90000"/>
              </a:lnSpc>
              <a:spcBef>
                <a:spcPts val="400"/>
              </a:spcBef>
              <a:spcAft>
                <a:spcPts val="0"/>
              </a:spcAft>
              <a:buSzPts val="2400"/>
              <a:buChar char="◦"/>
            </a:pPr>
            <a:r>
              <a:rPr lang="en-US" sz="2400"/>
              <a:t>Validate the attacker’s IP address</a:t>
            </a:r>
            <a:endParaRPr/>
          </a:p>
          <a:p>
            <a:pPr indent="-182880" lvl="1" marL="384048" rtl="0" algn="l">
              <a:lnSpc>
                <a:spcPct val="90000"/>
              </a:lnSpc>
              <a:spcBef>
                <a:spcPts val="600"/>
              </a:spcBef>
              <a:spcAft>
                <a:spcPts val="0"/>
              </a:spcAft>
              <a:buSzPts val="2400"/>
              <a:buChar char="◦"/>
            </a:pPr>
            <a:r>
              <a:rPr lang="en-US" sz="2400"/>
              <a:t>Research the attacking host through search engines</a:t>
            </a:r>
            <a:endParaRPr/>
          </a:p>
          <a:p>
            <a:pPr indent="-182880" lvl="1" marL="384048" rtl="0" algn="l">
              <a:lnSpc>
                <a:spcPct val="90000"/>
              </a:lnSpc>
              <a:spcBef>
                <a:spcPts val="600"/>
              </a:spcBef>
              <a:spcAft>
                <a:spcPts val="0"/>
              </a:spcAft>
              <a:buSzPts val="2400"/>
              <a:buChar char="◦"/>
            </a:pPr>
            <a:r>
              <a:rPr lang="en-US" sz="2400"/>
              <a:t>Use incident databases and threat intelligence sources</a:t>
            </a:r>
            <a:endParaRPr/>
          </a:p>
          <a:p>
            <a:pPr indent="-182880" lvl="1" marL="384048" rtl="0" algn="l">
              <a:lnSpc>
                <a:spcPct val="90000"/>
              </a:lnSpc>
              <a:spcBef>
                <a:spcPts val="600"/>
              </a:spcBef>
              <a:spcAft>
                <a:spcPts val="0"/>
              </a:spcAft>
              <a:buSzPts val="2400"/>
              <a:buChar char="◦"/>
            </a:pPr>
            <a:r>
              <a:rPr lang="en-US" sz="2400"/>
              <a:t>Monitor possible attacker communication channels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Incident Response Phases — Containment Recovery</a:t>
            </a:r>
            <a:endParaRPr/>
          </a:p>
        </p:txBody>
      </p:sp>
      <p:sp>
        <p:nvSpPr>
          <p:cNvPr id="219" name="Google Shape;219;p23"/>
          <p:cNvSpPr txBox="1"/>
          <p:nvPr>
            <p:ph idx="1" type="body"/>
          </p:nvPr>
        </p:nvSpPr>
        <p:spPr>
          <a:xfrm>
            <a:off x="838200" y="1810657"/>
            <a:ext cx="10515600" cy="399505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3200"/>
              <a:buNone/>
            </a:pPr>
            <a:r>
              <a:rPr lang="en-US" sz="3200"/>
              <a:t>Eradication and Recovery</a:t>
            </a:r>
            <a:endParaRPr/>
          </a:p>
          <a:p>
            <a:pPr indent="-182880" lvl="1" marL="384048" rtl="0" algn="l">
              <a:lnSpc>
                <a:spcPct val="90000"/>
              </a:lnSpc>
              <a:spcBef>
                <a:spcPts val="400"/>
              </a:spcBef>
              <a:spcAft>
                <a:spcPts val="0"/>
              </a:spcAft>
              <a:buSzPts val="2800"/>
              <a:buChar char="◦"/>
            </a:pPr>
            <a:r>
              <a:rPr lang="en-US" sz="2800"/>
              <a:t> </a:t>
            </a:r>
            <a:r>
              <a:rPr i="1" lang="en-US" sz="2800"/>
              <a:t>Eradication</a:t>
            </a:r>
            <a:r>
              <a:rPr lang="en-US" sz="2800"/>
              <a:t> eliminates components of the incident (deleting malware and disabling breached accounts, identifying and mitigating all vulnerabilities that were exploited)</a:t>
            </a:r>
            <a:endParaRPr/>
          </a:p>
          <a:p>
            <a:pPr indent="-182880" lvl="1" marL="384048" rtl="0" algn="l">
              <a:lnSpc>
                <a:spcPct val="90000"/>
              </a:lnSpc>
              <a:spcBef>
                <a:spcPts val="600"/>
              </a:spcBef>
              <a:spcAft>
                <a:spcPts val="0"/>
              </a:spcAft>
              <a:buSzPts val="2800"/>
              <a:buChar char="◦"/>
            </a:pPr>
            <a:r>
              <a:rPr lang="en-US" sz="2800"/>
              <a:t>During </a:t>
            </a:r>
            <a:r>
              <a:rPr i="1" lang="en-US" sz="2800"/>
              <a:t>recovery</a:t>
            </a:r>
            <a:r>
              <a:rPr b="1" lang="en-US" sz="2800"/>
              <a:t>,</a:t>
            </a:r>
            <a:r>
              <a:rPr lang="en-US" sz="2800"/>
              <a:t> systems are restored to normal operation and validated that they are functioning normally</a:t>
            </a:r>
            <a:endParaRPr/>
          </a:p>
          <a:p>
            <a:pPr indent="-182880" lvl="1" marL="384048" rtl="0" algn="l">
              <a:lnSpc>
                <a:spcPct val="90000"/>
              </a:lnSpc>
              <a:spcBef>
                <a:spcPts val="600"/>
              </a:spcBef>
              <a:spcAft>
                <a:spcPts val="0"/>
              </a:spcAft>
              <a:buSzPts val="2800"/>
              <a:buChar char="◦"/>
            </a:pPr>
            <a:r>
              <a:rPr b="1" lang="en-US" sz="2800"/>
              <a:t>Should be done in a phased approach and could be long-term, ensuring that changes are made to increase overall security and prevent future incidents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4"/>
          <p:cNvSpPr txBox="1"/>
          <p:nvPr>
            <p:ph type="title"/>
          </p:nvPr>
        </p:nvSpPr>
        <p:spPr>
          <a:xfrm>
            <a:off x="576943" y="365125"/>
            <a:ext cx="113538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85000"/>
              </a:lnSpc>
              <a:spcBef>
                <a:spcPts val="0"/>
              </a:spcBef>
              <a:spcAft>
                <a:spcPts val="0"/>
              </a:spcAft>
              <a:buClr>
                <a:srgbClr val="3F3F3F"/>
              </a:buClr>
              <a:buSzPct val="100000"/>
              <a:buFont typeface="Calibri"/>
              <a:buNone/>
            </a:pPr>
            <a:r>
              <a:rPr lang="en-US"/>
              <a:t>Incident Response Phases – Post-Incident Activity</a:t>
            </a:r>
            <a:endParaRPr/>
          </a:p>
        </p:txBody>
      </p:sp>
      <p:pic>
        <p:nvPicPr>
          <p:cNvPr descr="Post-Incident Activity" id="226" name="Google Shape;226;p24"/>
          <p:cNvPicPr preferRelativeResize="0"/>
          <p:nvPr>
            <p:ph idx="1" type="body"/>
          </p:nvPr>
        </p:nvPicPr>
        <p:blipFill rotWithShape="1">
          <a:blip r:embed="rId3">
            <a:alphaModFix/>
          </a:blip>
          <a:srcRect b="0" l="0" r="0" t="0"/>
          <a:stretch/>
        </p:blipFill>
        <p:spPr>
          <a:xfrm>
            <a:off x="2053599" y="1690688"/>
            <a:ext cx="7301254" cy="3490912"/>
          </a:xfrm>
          <a:prstGeom prst="rect">
            <a:avLst/>
          </a:prstGeom>
          <a:noFill/>
          <a:ln>
            <a:noFill/>
          </a:ln>
        </p:spPr>
      </p:pic>
      <p:sp>
        <p:nvSpPr>
          <p:cNvPr id="227" name="Google Shape;227;p24"/>
          <p:cNvSpPr txBox="1"/>
          <p:nvPr/>
        </p:nvSpPr>
        <p:spPr>
          <a:xfrm>
            <a:off x="3074298" y="5515424"/>
            <a:ext cx="577132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NIST SP 800-61, </a:t>
            </a:r>
            <a:r>
              <a:rPr i="1" lang="en-US" sz="1800">
                <a:solidFill>
                  <a:schemeClr val="dk1"/>
                </a:solidFill>
                <a:latin typeface="Calibri"/>
                <a:ea typeface="Calibri"/>
                <a:cs typeface="Calibri"/>
                <a:sym typeface="Calibri"/>
              </a:rPr>
              <a:t>Computer Security Incident Handling Guide</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5"/>
          <p:cNvSpPr txBox="1"/>
          <p:nvPr>
            <p:ph type="title"/>
          </p:nvPr>
        </p:nvSpPr>
        <p:spPr>
          <a:xfrm>
            <a:off x="664028" y="336096"/>
            <a:ext cx="11353801" cy="1325563"/>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85000"/>
              </a:lnSpc>
              <a:spcBef>
                <a:spcPts val="0"/>
              </a:spcBef>
              <a:spcAft>
                <a:spcPts val="0"/>
              </a:spcAft>
              <a:buClr>
                <a:srgbClr val="3F3F3F"/>
              </a:buClr>
              <a:buSzPct val="100000"/>
              <a:buFont typeface="Calibri"/>
              <a:buNone/>
            </a:pPr>
            <a:r>
              <a:rPr lang="en-US"/>
              <a:t>Incident Response Phases – Post-Incident Activity Lessons Learned</a:t>
            </a:r>
            <a:endParaRPr/>
          </a:p>
        </p:txBody>
      </p:sp>
      <p:sp>
        <p:nvSpPr>
          <p:cNvPr id="234" name="Google Shape;234;p25"/>
          <p:cNvSpPr txBox="1"/>
          <p:nvPr>
            <p:ph idx="1" type="body"/>
          </p:nvPr>
        </p:nvSpPr>
        <p:spPr>
          <a:xfrm>
            <a:off x="664028" y="1661659"/>
            <a:ext cx="10515600" cy="4579484"/>
          </a:xfrm>
          <a:prstGeom prst="rect">
            <a:avLst/>
          </a:prstGeom>
          <a:noFill/>
          <a:ln>
            <a:noFill/>
          </a:ln>
        </p:spPr>
        <p:txBody>
          <a:bodyPr anchorCtr="0" anchor="t" bIns="45700" lIns="91425" spcFirstLastPara="1" rIns="91425" wrap="square" tIns="45700">
            <a:normAutofit fontScale="92500"/>
          </a:bodyPr>
          <a:lstStyle/>
          <a:p>
            <a:pPr indent="0" lvl="0" marL="0" rtl="0" algn="l">
              <a:lnSpc>
                <a:spcPct val="90000"/>
              </a:lnSpc>
              <a:spcBef>
                <a:spcPts val="0"/>
              </a:spcBef>
              <a:spcAft>
                <a:spcPts val="0"/>
              </a:spcAft>
              <a:buSzPct val="100000"/>
              <a:buNone/>
            </a:pPr>
            <a:r>
              <a:rPr lang="en-US" sz="3000"/>
              <a:t>Team should meet to discuss “lessons learned” after the end of the incident, addressing the following:</a:t>
            </a:r>
            <a:endParaRPr/>
          </a:p>
          <a:p>
            <a:pPr indent="-182880" lvl="1" marL="384048" rtl="0" algn="l">
              <a:lnSpc>
                <a:spcPct val="90000"/>
              </a:lnSpc>
              <a:spcBef>
                <a:spcPts val="400"/>
              </a:spcBef>
              <a:spcAft>
                <a:spcPts val="0"/>
              </a:spcAft>
              <a:buSzPct val="100000"/>
              <a:buChar char="◦"/>
            </a:pPr>
            <a:r>
              <a:rPr lang="en-US" sz="2200"/>
              <a:t>Exactly what happened, and at what times? </a:t>
            </a:r>
            <a:endParaRPr/>
          </a:p>
          <a:p>
            <a:pPr indent="-182880" lvl="1" marL="384048" rtl="0" algn="l">
              <a:lnSpc>
                <a:spcPct val="90000"/>
              </a:lnSpc>
              <a:spcBef>
                <a:spcPts val="600"/>
              </a:spcBef>
              <a:spcAft>
                <a:spcPts val="0"/>
              </a:spcAft>
              <a:buSzPct val="100000"/>
              <a:buChar char="◦"/>
            </a:pPr>
            <a:r>
              <a:rPr lang="en-US" sz="2200"/>
              <a:t>How well did staff and management perform in dealing with the incident? Were the documented procedures followed? Were they adequate? </a:t>
            </a:r>
            <a:endParaRPr/>
          </a:p>
          <a:p>
            <a:pPr indent="-182880" lvl="1" marL="384048" rtl="0" algn="l">
              <a:lnSpc>
                <a:spcPct val="90000"/>
              </a:lnSpc>
              <a:spcBef>
                <a:spcPts val="600"/>
              </a:spcBef>
              <a:spcAft>
                <a:spcPts val="0"/>
              </a:spcAft>
              <a:buSzPct val="100000"/>
              <a:buChar char="◦"/>
            </a:pPr>
            <a:r>
              <a:rPr lang="en-US" sz="2200"/>
              <a:t>What information was needed sooner? </a:t>
            </a:r>
            <a:endParaRPr/>
          </a:p>
          <a:p>
            <a:pPr indent="-182880" lvl="1" marL="384048" rtl="0" algn="l">
              <a:lnSpc>
                <a:spcPct val="90000"/>
              </a:lnSpc>
              <a:spcBef>
                <a:spcPts val="600"/>
              </a:spcBef>
              <a:spcAft>
                <a:spcPts val="0"/>
              </a:spcAft>
              <a:buSzPct val="100000"/>
              <a:buChar char="◦"/>
            </a:pPr>
            <a:r>
              <a:rPr lang="en-US" sz="2200"/>
              <a:t>Were any steps or actions taken that might have inhibited the recovery? </a:t>
            </a:r>
            <a:endParaRPr/>
          </a:p>
          <a:p>
            <a:pPr indent="-182880" lvl="1" marL="384048" rtl="0" algn="l">
              <a:lnSpc>
                <a:spcPct val="90000"/>
              </a:lnSpc>
              <a:spcBef>
                <a:spcPts val="600"/>
              </a:spcBef>
              <a:spcAft>
                <a:spcPts val="0"/>
              </a:spcAft>
              <a:buSzPct val="100000"/>
              <a:buChar char="◦"/>
            </a:pPr>
            <a:r>
              <a:rPr lang="en-US" sz="2200"/>
              <a:t>What would the staff and management do differently the next time a similar incident occurs? </a:t>
            </a:r>
            <a:endParaRPr/>
          </a:p>
          <a:p>
            <a:pPr indent="-182880" lvl="1" marL="384048" rtl="0" algn="l">
              <a:lnSpc>
                <a:spcPct val="90000"/>
              </a:lnSpc>
              <a:spcBef>
                <a:spcPts val="600"/>
              </a:spcBef>
              <a:spcAft>
                <a:spcPts val="0"/>
              </a:spcAft>
              <a:buSzPct val="100000"/>
              <a:buChar char="◦"/>
            </a:pPr>
            <a:r>
              <a:rPr lang="en-US" sz="2200"/>
              <a:t>How could information sharing with other organizations have been improved? </a:t>
            </a:r>
            <a:endParaRPr/>
          </a:p>
          <a:p>
            <a:pPr indent="-182880" lvl="1" marL="384048" rtl="0" algn="l">
              <a:lnSpc>
                <a:spcPct val="90000"/>
              </a:lnSpc>
              <a:spcBef>
                <a:spcPts val="600"/>
              </a:spcBef>
              <a:spcAft>
                <a:spcPts val="0"/>
              </a:spcAft>
              <a:buSzPct val="100000"/>
              <a:buChar char="◦"/>
            </a:pPr>
            <a:r>
              <a:rPr lang="en-US" sz="2200"/>
              <a:t>What corrective actions can prevent similar incidents in the future? </a:t>
            </a:r>
            <a:endParaRPr/>
          </a:p>
          <a:p>
            <a:pPr indent="-182880" lvl="1" marL="384048" rtl="0" algn="l">
              <a:lnSpc>
                <a:spcPct val="90000"/>
              </a:lnSpc>
              <a:spcBef>
                <a:spcPts val="600"/>
              </a:spcBef>
              <a:spcAft>
                <a:spcPts val="0"/>
              </a:spcAft>
              <a:buSzPct val="100000"/>
              <a:buChar char="◦"/>
            </a:pPr>
            <a:r>
              <a:rPr lang="en-US" sz="2200"/>
              <a:t>What precursors or indicators should be watched for in the future to detect similar incidents</a:t>
            </a:r>
            <a:endParaRPr/>
          </a:p>
          <a:p>
            <a:pPr indent="-182880" lvl="1" marL="384048" rtl="0" algn="l">
              <a:lnSpc>
                <a:spcPct val="90000"/>
              </a:lnSpc>
              <a:spcBef>
                <a:spcPts val="600"/>
              </a:spcBef>
              <a:spcAft>
                <a:spcPts val="0"/>
              </a:spcAft>
              <a:buSzPct val="100000"/>
              <a:buChar char="◦"/>
            </a:pPr>
            <a:r>
              <a:rPr lang="en-US" sz="2200"/>
              <a:t>What additional tools or resources are needed to detect, analyze, and mitigate future incidents?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26"/>
          <p:cNvSpPr txBox="1"/>
          <p:nvPr>
            <p:ph type="title"/>
          </p:nvPr>
        </p:nvSpPr>
        <p:spPr>
          <a:xfrm>
            <a:off x="620486" y="350611"/>
            <a:ext cx="11353800" cy="1325563"/>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85000"/>
              </a:lnSpc>
              <a:spcBef>
                <a:spcPts val="0"/>
              </a:spcBef>
              <a:spcAft>
                <a:spcPts val="0"/>
              </a:spcAft>
              <a:buClr>
                <a:srgbClr val="3F3F3F"/>
              </a:buClr>
              <a:buSzPct val="100000"/>
              <a:buFont typeface="Calibri"/>
              <a:buNone/>
            </a:pPr>
            <a:r>
              <a:rPr lang="en-US"/>
              <a:t>Incident Response Phases – Post-Incident Activity Incident Data &amp; Retention</a:t>
            </a:r>
            <a:endParaRPr/>
          </a:p>
        </p:txBody>
      </p:sp>
      <p:sp>
        <p:nvSpPr>
          <p:cNvPr id="241" name="Google Shape;241;p26"/>
          <p:cNvSpPr txBox="1"/>
          <p:nvPr>
            <p:ph idx="1" type="body"/>
          </p:nvPr>
        </p:nvSpPr>
        <p:spPr>
          <a:xfrm>
            <a:off x="620486" y="1560060"/>
            <a:ext cx="10515600" cy="4608511"/>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800"/>
              <a:buNone/>
            </a:pPr>
            <a:r>
              <a:rPr b="1" lang="en-US" sz="2800"/>
              <a:t>Using Collected Incident Data</a:t>
            </a:r>
            <a:endParaRPr/>
          </a:p>
          <a:p>
            <a:pPr indent="0" lvl="0" marL="0" rtl="0" algn="l">
              <a:lnSpc>
                <a:spcPct val="90000"/>
              </a:lnSpc>
              <a:spcBef>
                <a:spcPts val="1400"/>
              </a:spcBef>
              <a:spcAft>
                <a:spcPts val="0"/>
              </a:spcAft>
              <a:buSzPts val="2400"/>
              <a:buNone/>
            </a:pPr>
            <a:r>
              <a:rPr lang="en-US" sz="2400"/>
              <a:t>Collected data should be used to trend costs, response time, and other actionable metrics. Possible metrics include:</a:t>
            </a:r>
            <a:endParaRPr/>
          </a:p>
          <a:p>
            <a:pPr indent="-182880" lvl="1" marL="384048" rtl="0" algn="l">
              <a:lnSpc>
                <a:spcPct val="90000"/>
              </a:lnSpc>
              <a:spcBef>
                <a:spcPts val="400"/>
              </a:spcBef>
              <a:spcAft>
                <a:spcPts val="0"/>
              </a:spcAft>
              <a:buSzPts val="2000"/>
              <a:buChar char="◦"/>
            </a:pPr>
            <a:r>
              <a:rPr lang="en-US" sz="2000"/>
              <a:t>Number of incidents handled</a:t>
            </a:r>
            <a:endParaRPr/>
          </a:p>
          <a:p>
            <a:pPr indent="-182880" lvl="1" marL="384048" rtl="0" algn="l">
              <a:lnSpc>
                <a:spcPct val="90000"/>
              </a:lnSpc>
              <a:spcBef>
                <a:spcPts val="600"/>
              </a:spcBef>
              <a:spcAft>
                <a:spcPts val="0"/>
              </a:spcAft>
              <a:buSzPts val="2000"/>
              <a:buChar char="◦"/>
            </a:pPr>
            <a:r>
              <a:rPr lang="en-US" sz="2000"/>
              <a:t>Time per incident</a:t>
            </a:r>
            <a:endParaRPr/>
          </a:p>
          <a:p>
            <a:pPr indent="-182880" lvl="1" marL="384048" rtl="0" algn="l">
              <a:lnSpc>
                <a:spcPct val="90000"/>
              </a:lnSpc>
              <a:spcBef>
                <a:spcPts val="600"/>
              </a:spcBef>
              <a:spcAft>
                <a:spcPts val="0"/>
              </a:spcAft>
              <a:buSzPts val="2000"/>
              <a:buChar char="◦"/>
            </a:pPr>
            <a:r>
              <a:rPr lang="en-US" sz="2000"/>
              <a:t>Objective assessment of each incident</a:t>
            </a:r>
            <a:endParaRPr/>
          </a:p>
          <a:p>
            <a:pPr indent="-182880" lvl="1" marL="384048" rtl="0" algn="l">
              <a:lnSpc>
                <a:spcPct val="90000"/>
              </a:lnSpc>
              <a:spcBef>
                <a:spcPts val="600"/>
              </a:spcBef>
              <a:spcAft>
                <a:spcPts val="0"/>
              </a:spcAft>
              <a:buSzPts val="2000"/>
              <a:buChar char="◦"/>
            </a:pPr>
            <a:r>
              <a:rPr lang="en-US" sz="2000"/>
              <a:t>Subjective assessment of each incident</a:t>
            </a:r>
            <a:endParaRPr/>
          </a:p>
          <a:p>
            <a:pPr indent="0" lvl="0" marL="0" rtl="0" algn="l">
              <a:lnSpc>
                <a:spcPct val="90000"/>
              </a:lnSpc>
              <a:spcBef>
                <a:spcPts val="1600"/>
              </a:spcBef>
              <a:spcAft>
                <a:spcPts val="0"/>
              </a:spcAft>
              <a:buSzPts val="2000"/>
              <a:buNone/>
            </a:pPr>
            <a:r>
              <a:t/>
            </a:r>
            <a:endParaRPr b="1"/>
          </a:p>
          <a:p>
            <a:pPr indent="0" lvl="0" marL="0" rtl="0" algn="l">
              <a:lnSpc>
                <a:spcPct val="90000"/>
              </a:lnSpc>
              <a:spcBef>
                <a:spcPts val="1400"/>
              </a:spcBef>
              <a:spcAft>
                <a:spcPts val="0"/>
              </a:spcAft>
              <a:buSzPts val="2800"/>
              <a:buNone/>
            </a:pPr>
            <a:r>
              <a:rPr b="1" lang="en-US" sz="2800"/>
              <a:t>Evidence Retention</a:t>
            </a:r>
            <a:endParaRPr/>
          </a:p>
          <a:p>
            <a:pPr indent="0" lvl="0" marL="0" rtl="0" algn="l">
              <a:lnSpc>
                <a:spcPct val="90000"/>
              </a:lnSpc>
              <a:spcBef>
                <a:spcPts val="1400"/>
              </a:spcBef>
              <a:spcAft>
                <a:spcPts val="0"/>
              </a:spcAft>
              <a:buSzPts val="2000"/>
              <a:buNone/>
            </a:pPr>
            <a:r>
              <a:rPr lang="en-US"/>
              <a:t>Organizations should establish a policy addressing how long evidence should be retained, based on the possibility of prosecution and regulations governing data retention.</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27"/>
          <p:cNvSpPr txBox="1"/>
          <p:nvPr>
            <p:ph type="title"/>
          </p:nvPr>
        </p:nvSpPr>
        <p:spPr>
          <a:xfrm>
            <a:off x="838200" y="249011"/>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Incident Response Resources</a:t>
            </a:r>
            <a:endParaRPr/>
          </a:p>
        </p:txBody>
      </p:sp>
      <p:sp>
        <p:nvSpPr>
          <p:cNvPr id="248" name="Google Shape;248;p27"/>
          <p:cNvSpPr txBox="1"/>
          <p:nvPr>
            <p:ph idx="1" type="body"/>
          </p:nvPr>
        </p:nvSpPr>
        <p:spPr>
          <a:xfrm>
            <a:off x="838200" y="1449238"/>
            <a:ext cx="10515600" cy="482093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lang="en-US" sz="2400"/>
              <a:t>The National Institute of Standards and Technology (NIST) has developed several guides and  publications addressing cybersecurity in general and incident response in particular. Several specific documents on incident handling and response include:  </a:t>
            </a:r>
            <a:endParaRPr/>
          </a:p>
          <a:p>
            <a:pPr indent="-127000" lvl="0" marL="91440" rtl="0" algn="l">
              <a:lnSpc>
                <a:spcPct val="90000"/>
              </a:lnSpc>
              <a:spcBef>
                <a:spcPts val="1400"/>
              </a:spcBef>
              <a:spcAft>
                <a:spcPts val="0"/>
              </a:spcAft>
              <a:buSzPts val="2000"/>
              <a:buFont typeface="Arial"/>
              <a:buChar char="•"/>
            </a:pPr>
            <a:r>
              <a:rPr lang="en-US"/>
              <a:t> NIST SP 800-40, </a:t>
            </a:r>
            <a:r>
              <a:rPr i="1" lang="en-US"/>
              <a:t>Creating a Patch and  Vulnerability Management Program </a:t>
            </a:r>
            <a:endParaRPr/>
          </a:p>
          <a:p>
            <a:pPr indent="-127000" lvl="0" marL="91440" rtl="0" algn="l">
              <a:lnSpc>
                <a:spcPct val="90000"/>
              </a:lnSpc>
              <a:spcBef>
                <a:spcPts val="1400"/>
              </a:spcBef>
              <a:spcAft>
                <a:spcPts val="0"/>
              </a:spcAft>
              <a:buSzPts val="2000"/>
              <a:buFont typeface="Arial"/>
              <a:buChar char="•"/>
            </a:pPr>
            <a:r>
              <a:rPr lang="en-US"/>
              <a:t> NIST SP 800-61, </a:t>
            </a:r>
            <a:r>
              <a:rPr i="1" lang="en-US"/>
              <a:t>Computer Security Incident Handling Guide </a:t>
            </a:r>
            <a:endParaRPr/>
          </a:p>
          <a:p>
            <a:pPr indent="-127000" lvl="0" marL="91440" rtl="0" algn="l">
              <a:lnSpc>
                <a:spcPct val="90000"/>
              </a:lnSpc>
              <a:spcBef>
                <a:spcPts val="1400"/>
              </a:spcBef>
              <a:spcAft>
                <a:spcPts val="0"/>
              </a:spcAft>
              <a:buSzPts val="2000"/>
              <a:buFont typeface="Arial"/>
              <a:buChar char="•"/>
            </a:pPr>
            <a:r>
              <a:rPr lang="en-US"/>
              <a:t> NIST SP 800-83, </a:t>
            </a:r>
            <a:r>
              <a:rPr i="1" lang="en-US"/>
              <a:t>Guide to Malware Incident Prevention and Handling </a:t>
            </a:r>
            <a:endParaRPr/>
          </a:p>
          <a:p>
            <a:pPr indent="-127000" lvl="0" marL="91440" rtl="0" algn="l">
              <a:lnSpc>
                <a:spcPct val="90000"/>
              </a:lnSpc>
              <a:spcBef>
                <a:spcPts val="1400"/>
              </a:spcBef>
              <a:spcAft>
                <a:spcPts val="0"/>
              </a:spcAft>
              <a:buSzPts val="2000"/>
              <a:buFont typeface="Arial"/>
              <a:buChar char="•"/>
            </a:pPr>
            <a:r>
              <a:rPr lang="en-US"/>
              <a:t> NIST SP 800-86, </a:t>
            </a:r>
            <a:r>
              <a:rPr i="1" lang="en-US"/>
              <a:t>Guide to Integrating Forensic Techniques into Incident Response</a:t>
            </a:r>
            <a:r>
              <a:rPr lang="en-US"/>
              <a:t> </a:t>
            </a:r>
            <a:endParaRPr/>
          </a:p>
          <a:p>
            <a:pPr indent="-127000" lvl="0" marL="91440" rtl="0" algn="l">
              <a:lnSpc>
                <a:spcPct val="90000"/>
              </a:lnSpc>
              <a:spcBef>
                <a:spcPts val="1400"/>
              </a:spcBef>
              <a:spcAft>
                <a:spcPts val="0"/>
              </a:spcAft>
              <a:buSzPts val="2000"/>
              <a:buFont typeface="Arial"/>
              <a:buChar char="•"/>
            </a:pPr>
            <a:r>
              <a:rPr lang="en-US"/>
              <a:t> NIST SP 800-92, </a:t>
            </a:r>
            <a:r>
              <a:rPr i="1" lang="en-US"/>
              <a:t>Guide to Computer Security Log Management</a:t>
            </a:r>
            <a:endParaRPr/>
          </a:p>
          <a:p>
            <a:pPr indent="0" lvl="0" marL="0" rtl="0" algn="l">
              <a:lnSpc>
                <a:spcPct val="90000"/>
              </a:lnSpc>
              <a:spcBef>
                <a:spcPts val="1400"/>
              </a:spcBef>
              <a:spcAft>
                <a:spcPts val="0"/>
              </a:spcAft>
              <a:buSzPts val="2400"/>
              <a:buNone/>
            </a:pPr>
            <a:r>
              <a:rPr lang="en-US" sz="2400"/>
              <a:t>While these documents have a traditional IT orientation, they provide guidance for implementing ICS incident response policies and procedures as well. </a:t>
            </a:r>
            <a:endParaRPr/>
          </a:p>
          <a:p>
            <a:pPr indent="0" lvl="0" marL="91440" rtl="0" algn="l">
              <a:lnSpc>
                <a:spcPct val="90000"/>
              </a:lnSpc>
              <a:spcBef>
                <a:spcPts val="1400"/>
              </a:spcBef>
              <a:spcAft>
                <a:spcPts val="0"/>
              </a:spcAft>
              <a:buSzPts val="2000"/>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ICS Cyber Incident Response Plan</a:t>
            </a:r>
            <a:endParaRPr/>
          </a:p>
        </p:txBody>
      </p:sp>
      <p:sp>
        <p:nvSpPr>
          <p:cNvPr id="255" name="Google Shape;255;p28"/>
          <p:cNvSpPr txBox="1"/>
          <p:nvPr>
            <p:ph idx="1" type="body"/>
          </p:nvPr>
        </p:nvSpPr>
        <p:spPr>
          <a:xfrm>
            <a:off x="838200" y="1690688"/>
            <a:ext cx="10769600" cy="4593997"/>
          </a:xfrm>
          <a:prstGeom prst="rect">
            <a:avLst/>
          </a:prstGeom>
          <a:noFill/>
          <a:ln>
            <a:noFill/>
          </a:ln>
        </p:spPr>
        <p:txBody>
          <a:bodyPr anchorCtr="0" anchor="t" bIns="45700" lIns="91425" spcFirstLastPara="1" rIns="91425" wrap="square" tIns="45700">
            <a:normAutofit fontScale="25000" lnSpcReduction="20000"/>
          </a:bodyPr>
          <a:lstStyle/>
          <a:p>
            <a:pPr indent="-152400" lvl="0" marL="91440" rtl="0" algn="l">
              <a:lnSpc>
                <a:spcPct val="90000"/>
              </a:lnSpc>
              <a:spcBef>
                <a:spcPts val="0"/>
              </a:spcBef>
              <a:spcAft>
                <a:spcPts val="0"/>
              </a:spcAft>
              <a:buSzPct val="100000"/>
              <a:buFont typeface="Arial"/>
              <a:buChar char="•"/>
            </a:pPr>
            <a:r>
              <a:rPr b="1" lang="en-US" sz="9600"/>
              <a:t>DHS ICS-CERT </a:t>
            </a:r>
            <a:r>
              <a:rPr lang="en-US" sz="9600"/>
              <a:t>is chartered to reduce risks across all critical infrastructure sectors and works with the U.S. Computer Emergency Readiness Team (US-CERT), but with an ICS focus.  The organization  provides products and services to reduce security risks to ICS asset owners, including best practices, self assessment tools, ICS security documents, and incident response guidance.</a:t>
            </a:r>
            <a:endParaRPr/>
          </a:p>
          <a:p>
            <a:pPr indent="-152400" lvl="0" marL="91440" rtl="0" algn="l">
              <a:lnSpc>
                <a:spcPct val="90000"/>
              </a:lnSpc>
              <a:spcBef>
                <a:spcPts val="1400"/>
              </a:spcBef>
              <a:spcAft>
                <a:spcPts val="0"/>
              </a:spcAft>
              <a:buSzPct val="100000"/>
              <a:buFont typeface="Arial"/>
              <a:buChar char="•"/>
            </a:pPr>
            <a:r>
              <a:rPr lang="en-US" sz="9600"/>
              <a:t>The </a:t>
            </a:r>
            <a:r>
              <a:rPr b="1" lang="en-US" sz="9600"/>
              <a:t>ICS Cyber Incident Response Plan </a:t>
            </a:r>
            <a:r>
              <a:rPr lang="en-US" sz="9600"/>
              <a:t>presents recommendations to help those facilities that use control systems better prepare for and respond to cyber incidents, regardless of source. The document also suggests ways to learn from incidents and to strengthen systems against potential attacks. The document includes accepted methods and approaches from tradition information technology, but it is primarily focused on the unique aspects of industrial control systems</a:t>
            </a:r>
            <a:endParaRPr/>
          </a:p>
          <a:p>
            <a:pPr indent="-152400" lvl="0" marL="91440" rtl="0" algn="l">
              <a:lnSpc>
                <a:spcPct val="90000"/>
              </a:lnSpc>
              <a:spcBef>
                <a:spcPts val="1400"/>
              </a:spcBef>
              <a:spcAft>
                <a:spcPts val="0"/>
              </a:spcAft>
              <a:buSzPct val="100000"/>
              <a:buFont typeface="Arial"/>
              <a:buChar char="•"/>
            </a:pPr>
            <a:r>
              <a:rPr lang="en-US" sz="9600"/>
              <a:t>The ICS Cyber Incident Response Plan document augments the NIST SP 800-61 document to provide ICS-specific  response recommendations, including recommendations for building the </a:t>
            </a:r>
            <a:r>
              <a:rPr b="1" lang="en-US" sz="9600"/>
              <a:t>Cyber Incident Response Plan.</a:t>
            </a:r>
            <a:endParaRPr sz="9600"/>
          </a:p>
          <a:p>
            <a:pPr indent="-59689" lvl="0" marL="91440" rtl="0" algn="l">
              <a:lnSpc>
                <a:spcPct val="90000"/>
              </a:lnSpc>
              <a:spcBef>
                <a:spcPts val="1400"/>
              </a:spcBef>
              <a:spcAft>
                <a:spcPts val="0"/>
              </a:spcAft>
              <a:buSzPct val="100000"/>
              <a:buNone/>
            </a:pPr>
            <a:r>
              <a:t/>
            </a:r>
            <a:endParaRPr/>
          </a:p>
          <a:p>
            <a:pPr indent="-59689" lvl="0" marL="91440" rtl="0" algn="l">
              <a:lnSpc>
                <a:spcPct val="90000"/>
              </a:lnSpc>
              <a:spcBef>
                <a:spcPts val="1400"/>
              </a:spcBef>
              <a:spcAft>
                <a:spcPts val="0"/>
              </a:spcAft>
              <a:buSzPct val="100000"/>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Creating the ICS Cyber Incident Response Plan </a:t>
            </a:r>
            <a:endParaRPr/>
          </a:p>
        </p:txBody>
      </p:sp>
      <p:sp>
        <p:nvSpPr>
          <p:cNvPr id="262" name="Google Shape;262;p29"/>
          <p:cNvSpPr txBox="1"/>
          <p:nvPr>
            <p:ph idx="1" type="body"/>
          </p:nvPr>
        </p:nvSpPr>
        <p:spPr>
          <a:xfrm>
            <a:off x="1244561" y="1690688"/>
            <a:ext cx="10515600" cy="58932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000"/>
              <a:buNone/>
            </a:pPr>
            <a:r>
              <a:rPr lang="en-US"/>
              <a:t>The following sections should be included when creating an Incident Response Plan:</a:t>
            </a:r>
            <a:endParaRPr/>
          </a:p>
          <a:p>
            <a:pPr indent="-68579" lvl="1" marL="384048" rtl="0" algn="l">
              <a:lnSpc>
                <a:spcPct val="90000"/>
              </a:lnSpc>
              <a:spcBef>
                <a:spcPts val="400"/>
              </a:spcBef>
              <a:spcAft>
                <a:spcPts val="0"/>
              </a:spcAft>
              <a:buSzPts val="1800"/>
              <a:buNone/>
            </a:pPr>
            <a:r>
              <a:t/>
            </a:r>
            <a:endParaRPr/>
          </a:p>
          <a:p>
            <a:pPr indent="0" lvl="0" marL="91440" rtl="0" algn="l">
              <a:lnSpc>
                <a:spcPct val="90000"/>
              </a:lnSpc>
              <a:spcBef>
                <a:spcPts val="1600"/>
              </a:spcBef>
              <a:spcAft>
                <a:spcPts val="0"/>
              </a:spcAft>
              <a:buSzPts val="2000"/>
              <a:buNone/>
            </a:pPr>
            <a:r>
              <a:t/>
            </a:r>
            <a:endParaRPr/>
          </a:p>
          <a:p>
            <a:pPr indent="0" lvl="0" marL="91440" rtl="0" algn="l">
              <a:lnSpc>
                <a:spcPct val="90000"/>
              </a:lnSpc>
              <a:spcBef>
                <a:spcPts val="1400"/>
              </a:spcBef>
              <a:spcAft>
                <a:spcPts val="0"/>
              </a:spcAft>
              <a:buSzPts val="2000"/>
              <a:buNone/>
            </a:pPr>
            <a:r>
              <a:t/>
            </a:r>
            <a:endParaRPr/>
          </a:p>
          <a:p>
            <a:pPr indent="0" lvl="0" marL="91440" rtl="0" algn="l">
              <a:lnSpc>
                <a:spcPct val="90000"/>
              </a:lnSpc>
              <a:spcBef>
                <a:spcPts val="1400"/>
              </a:spcBef>
              <a:spcAft>
                <a:spcPts val="0"/>
              </a:spcAft>
              <a:buSzPts val="2000"/>
              <a:buNone/>
            </a:pPr>
            <a:r>
              <a:t/>
            </a:r>
            <a:endParaRPr/>
          </a:p>
        </p:txBody>
      </p:sp>
      <p:graphicFrame>
        <p:nvGraphicFramePr>
          <p:cNvPr descr="Nameles table detailing sections in creating an incident response plan." id="263" name="Google Shape;263;p29"/>
          <p:cNvGraphicFramePr/>
          <p:nvPr/>
        </p:nvGraphicFramePr>
        <p:xfrm>
          <a:off x="1244561" y="2366734"/>
          <a:ext cx="3000000" cy="3000000"/>
        </p:xfrm>
        <a:graphic>
          <a:graphicData uri="http://schemas.openxmlformats.org/drawingml/2006/table">
            <a:tbl>
              <a:tblPr bandRow="1" firstRow="1">
                <a:noFill/>
                <a:tableStyleId>{5673A5AC-033E-4C5B-90E7-B9F3C85FD91F}</a:tableStyleId>
              </a:tblPr>
              <a:tblGrid>
                <a:gridCol w="3316375"/>
                <a:gridCol w="6314525"/>
              </a:tblGrid>
              <a:tr h="345050">
                <a:tc>
                  <a:txBody>
                    <a:bodyPr/>
                    <a:lstStyle/>
                    <a:p>
                      <a:pPr indent="0" lvl="0" marL="0" marR="0" rtl="0" algn="l">
                        <a:spcBef>
                          <a:spcPts val="0"/>
                        </a:spcBef>
                        <a:spcAft>
                          <a:spcPts val="0"/>
                        </a:spcAft>
                        <a:buClr>
                          <a:schemeClr val="dk1"/>
                        </a:buClr>
                        <a:buSzPts val="2400"/>
                        <a:buFont typeface="Calibri"/>
                        <a:buNone/>
                      </a:pPr>
                      <a:r>
                        <a:rPr lang="en-US" sz="2400"/>
                        <a:t>Section</a:t>
                      </a:r>
                      <a:endParaRPr/>
                    </a:p>
                  </a:txBody>
                  <a:tcPr marT="45725" marB="45725" marR="91450" marL="91450"/>
                </a:tc>
                <a:tc>
                  <a:txBody>
                    <a:bodyPr/>
                    <a:lstStyle/>
                    <a:p>
                      <a:pPr indent="0" lvl="0" marL="0" marR="0" rtl="0" algn="l">
                        <a:spcBef>
                          <a:spcPts val="0"/>
                        </a:spcBef>
                        <a:spcAft>
                          <a:spcPts val="0"/>
                        </a:spcAft>
                        <a:buNone/>
                      </a:pPr>
                      <a:r>
                        <a:rPr lang="en-US" sz="2400"/>
                        <a:t>Content</a:t>
                      </a:r>
                      <a:endParaRPr/>
                    </a:p>
                  </a:txBody>
                  <a:tcPr marT="45725" marB="45725" marR="91450" marL="91450"/>
                </a:tc>
              </a:tr>
              <a:tr h="345050">
                <a:tc>
                  <a:txBody>
                    <a:bodyPr/>
                    <a:lstStyle/>
                    <a:p>
                      <a:pPr indent="0" lvl="0" marL="0" marR="0" rtl="0" algn="l">
                        <a:spcBef>
                          <a:spcPts val="0"/>
                        </a:spcBef>
                        <a:spcAft>
                          <a:spcPts val="0"/>
                        </a:spcAft>
                        <a:buClr>
                          <a:schemeClr val="dk1"/>
                        </a:buClr>
                        <a:buSzPts val="2000"/>
                        <a:buFont typeface="Calibri"/>
                        <a:buNone/>
                      </a:pPr>
                      <a:r>
                        <a:rPr b="1" lang="en-US" sz="2000"/>
                        <a:t>1.  Overview, Goals, and Objectives</a:t>
                      </a:r>
                      <a:endParaRPr/>
                    </a:p>
                  </a:txBody>
                  <a:tcPr marT="45725" marB="45725" marR="91450" marL="91450"/>
                </a:tc>
                <a:tc>
                  <a:txBody>
                    <a:bodyPr/>
                    <a:lstStyle/>
                    <a:p>
                      <a:pPr indent="0" lvl="0" marL="0" marR="0" rtl="0" algn="l">
                        <a:spcBef>
                          <a:spcPts val="0"/>
                        </a:spcBef>
                        <a:spcAft>
                          <a:spcPts val="0"/>
                        </a:spcAft>
                        <a:buNone/>
                      </a:pPr>
                      <a:r>
                        <a:rPr lang="en-US" sz="2000"/>
                        <a:t>Provides</a:t>
                      </a:r>
                      <a:r>
                        <a:rPr lang="en-US" sz="2000"/>
                        <a:t> guidance for the overall business objective in comparison to the response options to the incident</a:t>
                      </a:r>
                      <a:endParaRPr sz="2000"/>
                    </a:p>
                  </a:txBody>
                  <a:tcPr marT="45725" marB="45725" marR="91450" marL="91450"/>
                </a:tc>
              </a:tr>
              <a:tr h="345050">
                <a:tc>
                  <a:txBody>
                    <a:bodyPr/>
                    <a:lstStyle/>
                    <a:p>
                      <a:pPr indent="0" lvl="0" marL="0" marR="0" rtl="0" algn="l">
                        <a:spcBef>
                          <a:spcPts val="0"/>
                        </a:spcBef>
                        <a:spcAft>
                          <a:spcPts val="0"/>
                        </a:spcAft>
                        <a:buClr>
                          <a:schemeClr val="dk1"/>
                        </a:buClr>
                        <a:buSzPts val="2000"/>
                        <a:buFont typeface="Calibri"/>
                        <a:buNone/>
                      </a:pPr>
                      <a:r>
                        <a:rPr b="1" lang="en-US" sz="2000"/>
                        <a:t>2.  Incident Description</a:t>
                      </a:r>
                      <a:endParaRPr/>
                    </a:p>
                  </a:txBody>
                  <a:tcPr marT="45725" marB="45725" marR="91450" marL="91450"/>
                </a:tc>
                <a:tc>
                  <a:txBody>
                    <a:bodyPr/>
                    <a:lstStyle/>
                    <a:p>
                      <a:pPr indent="0" lvl="0" marL="0" marR="0" rtl="0" algn="l">
                        <a:spcBef>
                          <a:spcPts val="0"/>
                        </a:spcBef>
                        <a:spcAft>
                          <a:spcPts val="0"/>
                        </a:spcAft>
                        <a:buNone/>
                      </a:pPr>
                      <a:r>
                        <a:rPr lang="en-US" sz="2000"/>
                        <a:t>Classification of different incident types (Denial-of-Service, unauthorized access, website defacement, etc.)</a:t>
                      </a:r>
                      <a:endParaRPr/>
                    </a:p>
                  </a:txBody>
                  <a:tcPr marT="45725" marB="45725" marR="91450" marL="91450"/>
                </a:tc>
              </a:tr>
              <a:tr h="345050">
                <a:tc>
                  <a:txBody>
                    <a:bodyPr/>
                    <a:lstStyle/>
                    <a:p>
                      <a:pPr indent="0" lvl="0" marL="0" marR="0" rtl="0" algn="l">
                        <a:spcBef>
                          <a:spcPts val="0"/>
                        </a:spcBef>
                        <a:spcAft>
                          <a:spcPts val="0"/>
                        </a:spcAft>
                        <a:buClr>
                          <a:schemeClr val="dk1"/>
                        </a:buClr>
                        <a:buSzPts val="2000"/>
                        <a:buFont typeface="Calibri"/>
                        <a:buNone/>
                      </a:pPr>
                      <a:r>
                        <a:rPr b="1" lang="en-US" sz="2000"/>
                        <a:t>3.  Incident</a:t>
                      </a:r>
                      <a:r>
                        <a:rPr b="1" lang="en-US" sz="2000"/>
                        <a:t> Detection</a:t>
                      </a:r>
                      <a:endParaRPr b="1" sz="2000"/>
                    </a:p>
                  </a:txBody>
                  <a:tcPr marT="45725" marB="45725" marR="91450" marL="91450"/>
                </a:tc>
                <a:tc>
                  <a:txBody>
                    <a:bodyPr/>
                    <a:lstStyle/>
                    <a:p>
                      <a:pPr indent="0" lvl="0" marL="0" marR="0" rtl="0" algn="l">
                        <a:spcBef>
                          <a:spcPts val="0"/>
                        </a:spcBef>
                        <a:spcAft>
                          <a:spcPts val="0"/>
                        </a:spcAft>
                        <a:buNone/>
                      </a:pPr>
                      <a:r>
                        <a:rPr lang="en-US" sz="2000"/>
                        <a:t>Addresses the way an ICS</a:t>
                      </a:r>
                      <a:r>
                        <a:rPr lang="en-US" sz="2000"/>
                        <a:t> incident is identified and reported and will include any automated analysis tools, system behavior patterns, and an awareness of what to look for among operators, supervisors, and other staff.</a:t>
                      </a:r>
                      <a:endParaRPr sz="2000"/>
                    </a:p>
                  </a:txBody>
                  <a:tcPr marT="45725" marB="45725" marR="91450" marL="9145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SCADA/ICS Common Incidents</a:t>
            </a:r>
            <a:endParaRPr/>
          </a:p>
        </p:txBody>
      </p:sp>
      <p:sp>
        <p:nvSpPr>
          <p:cNvPr id="71" name="Google Shape;71;p3"/>
          <p:cNvSpPr txBox="1"/>
          <p:nvPr>
            <p:ph idx="1" type="body"/>
          </p:nvPr>
        </p:nvSpPr>
        <p:spPr>
          <a:xfrm>
            <a:off x="838200" y="1825625"/>
            <a:ext cx="10515600" cy="4284889"/>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lang="en-US" sz="2400"/>
              <a:t>NIST SP 800-82 </a:t>
            </a:r>
            <a:r>
              <a:rPr i="1" lang="en-US" sz="2400"/>
              <a:t>Guide to Industrial Control Systems (ICS) Security</a:t>
            </a:r>
            <a:r>
              <a:rPr lang="en-US" sz="2400"/>
              <a:t>, describes three broad categories of ICS incidents:</a:t>
            </a:r>
            <a:endParaRPr/>
          </a:p>
          <a:p>
            <a:pPr indent="-182880" lvl="1" marL="384048" rtl="0" algn="l">
              <a:lnSpc>
                <a:spcPct val="90000"/>
              </a:lnSpc>
              <a:spcBef>
                <a:spcPts val="400"/>
              </a:spcBef>
              <a:spcAft>
                <a:spcPts val="0"/>
              </a:spcAft>
              <a:buSzPts val="2400"/>
              <a:buChar char="◦"/>
            </a:pPr>
            <a:r>
              <a:rPr lang="en-US" sz="2400"/>
              <a:t>Intentional targeted attacks, such as gaining unauthorized access to files, performing a DoS, or spoofing emails (i.e., forging the sender’s identity for an email)</a:t>
            </a:r>
            <a:endParaRPr/>
          </a:p>
          <a:p>
            <a:pPr indent="-182880" lvl="1" marL="384048" rtl="0" algn="l">
              <a:lnSpc>
                <a:spcPct val="90000"/>
              </a:lnSpc>
              <a:spcBef>
                <a:spcPts val="600"/>
              </a:spcBef>
              <a:spcAft>
                <a:spcPts val="0"/>
              </a:spcAft>
              <a:buSzPts val="2400"/>
              <a:buChar char="◦"/>
            </a:pPr>
            <a:r>
              <a:rPr lang="en-US" sz="2400"/>
              <a:t>Unintentional consequences or collateral damage from worms, viruses, or control system failures</a:t>
            </a:r>
            <a:endParaRPr/>
          </a:p>
          <a:p>
            <a:pPr indent="-182880" lvl="1" marL="384048" rtl="0" algn="l">
              <a:lnSpc>
                <a:spcPct val="90000"/>
              </a:lnSpc>
              <a:spcBef>
                <a:spcPts val="600"/>
              </a:spcBef>
              <a:spcAft>
                <a:spcPts val="0"/>
              </a:spcAft>
              <a:buSzPts val="2400"/>
              <a:buChar char="◦"/>
            </a:pPr>
            <a:r>
              <a:rPr lang="en-US" sz="2400"/>
              <a:t>Unintentional internal security consequences, such as inappropriate testing of operational systems or unauthorized system configuration changes</a:t>
            </a:r>
            <a:endParaRPr/>
          </a:p>
          <a:p>
            <a:pPr indent="0" lvl="0" marL="0" rtl="0" algn="l">
              <a:lnSpc>
                <a:spcPct val="90000"/>
              </a:lnSpc>
              <a:spcBef>
                <a:spcPts val="1600"/>
              </a:spcBef>
              <a:spcAft>
                <a:spcPts val="0"/>
              </a:spcAft>
              <a:buSzPts val="2400"/>
              <a:buNone/>
            </a:pPr>
            <a:r>
              <a:rPr lang="en-US" sz="2400"/>
              <a:t>Of the three, targeted attacks are the least frequent but the most damaging.</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30"/>
          <p:cNvSpPr txBox="1"/>
          <p:nvPr>
            <p:ph type="title"/>
          </p:nvPr>
        </p:nvSpPr>
        <p:spPr>
          <a:xfrm>
            <a:off x="838199" y="365125"/>
            <a:ext cx="11194144" cy="1325563"/>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Creating the ICS Cyber Incident Response Plan (cont. 1)</a:t>
            </a:r>
            <a:endParaRPr/>
          </a:p>
        </p:txBody>
      </p:sp>
      <p:graphicFrame>
        <p:nvGraphicFramePr>
          <p:cNvPr descr="More section on Incident Response Plan" id="270" name="Google Shape;270;p30"/>
          <p:cNvGraphicFramePr/>
          <p:nvPr/>
        </p:nvGraphicFramePr>
        <p:xfrm>
          <a:off x="996829" y="1461984"/>
          <a:ext cx="3000000" cy="3000000"/>
        </p:xfrm>
        <a:graphic>
          <a:graphicData uri="http://schemas.openxmlformats.org/drawingml/2006/table">
            <a:tbl>
              <a:tblPr bandRow="1" firstRow="1">
                <a:noFill/>
                <a:tableStyleId>{5673A5AC-033E-4C5B-90E7-B9F3C85FD91F}</a:tableStyleId>
              </a:tblPr>
              <a:tblGrid>
                <a:gridCol w="3566400"/>
                <a:gridCol w="6790575"/>
              </a:tblGrid>
              <a:tr h="534850">
                <a:tc>
                  <a:txBody>
                    <a:bodyPr/>
                    <a:lstStyle/>
                    <a:p>
                      <a:pPr indent="0" lvl="0" marL="0" marR="0" rtl="0" algn="l">
                        <a:spcBef>
                          <a:spcPts val="0"/>
                        </a:spcBef>
                        <a:spcAft>
                          <a:spcPts val="0"/>
                        </a:spcAft>
                        <a:buNone/>
                      </a:pPr>
                      <a:r>
                        <a:rPr lang="en-US" sz="2400"/>
                        <a:t>Section</a:t>
                      </a:r>
                      <a:endParaRPr/>
                    </a:p>
                  </a:txBody>
                  <a:tcPr marT="45725" marB="45725" marR="91450" marL="91450"/>
                </a:tc>
                <a:tc>
                  <a:txBody>
                    <a:bodyPr/>
                    <a:lstStyle/>
                    <a:p>
                      <a:pPr indent="0" lvl="0" marL="0" marR="0" rtl="0" algn="l">
                        <a:spcBef>
                          <a:spcPts val="0"/>
                        </a:spcBef>
                        <a:spcAft>
                          <a:spcPts val="0"/>
                        </a:spcAft>
                        <a:buNone/>
                      </a:pPr>
                      <a:r>
                        <a:rPr lang="en-US" sz="2400"/>
                        <a:t>Content</a:t>
                      </a:r>
                      <a:endParaRPr/>
                    </a:p>
                  </a:txBody>
                  <a:tcPr marT="45725" marB="45725" marR="91450" marL="91450"/>
                </a:tc>
              </a:tr>
              <a:tr h="345050">
                <a:tc>
                  <a:txBody>
                    <a:bodyPr/>
                    <a:lstStyle/>
                    <a:p>
                      <a:pPr indent="0" lvl="0" marL="0" marR="0" rtl="0" algn="l">
                        <a:spcBef>
                          <a:spcPts val="0"/>
                        </a:spcBef>
                        <a:spcAft>
                          <a:spcPts val="0"/>
                        </a:spcAft>
                        <a:buNone/>
                      </a:pPr>
                      <a:r>
                        <a:rPr b="1" lang="en-US" sz="2000"/>
                        <a:t>4. Incident Notification</a:t>
                      </a:r>
                      <a:endParaRPr/>
                    </a:p>
                  </a:txBody>
                  <a:tcPr marT="45725" marB="45725" marR="91450" marL="91450"/>
                </a:tc>
                <a:tc>
                  <a:txBody>
                    <a:bodyPr/>
                    <a:lstStyle/>
                    <a:p>
                      <a:pPr indent="0" lvl="0" marL="0" marR="0" rtl="0" algn="l">
                        <a:spcBef>
                          <a:spcPts val="0"/>
                        </a:spcBef>
                        <a:spcAft>
                          <a:spcPts val="0"/>
                        </a:spcAft>
                        <a:buNone/>
                      </a:pPr>
                      <a:r>
                        <a:rPr lang="en-US" sz="2000"/>
                        <a:t>This section should</a:t>
                      </a:r>
                      <a:r>
                        <a:rPr lang="en-US" sz="2000"/>
                        <a:t> address how an event is prioritized to determine the cause and criticality, and possible immediate escalation. It should include contact information for IR Team members, regulatory authorities,  and ICS-CERT/US-CERT.</a:t>
                      </a:r>
                      <a:endParaRPr sz="2000"/>
                    </a:p>
                  </a:txBody>
                  <a:tcPr marT="45725" marB="45725" marR="91450" marL="91450"/>
                </a:tc>
              </a:tr>
              <a:tr h="345050">
                <a:tc>
                  <a:txBody>
                    <a:bodyPr/>
                    <a:lstStyle/>
                    <a:p>
                      <a:pPr indent="0" lvl="0" marL="0" marR="0" rtl="0" algn="l">
                        <a:spcBef>
                          <a:spcPts val="0"/>
                        </a:spcBef>
                        <a:spcAft>
                          <a:spcPts val="0"/>
                        </a:spcAft>
                        <a:buNone/>
                      </a:pPr>
                      <a:r>
                        <a:rPr b="1" lang="en-US" sz="2000"/>
                        <a:t>5. Incident Analysis</a:t>
                      </a:r>
                      <a:endParaRPr/>
                    </a:p>
                  </a:txBody>
                  <a:tcPr marT="45725" marB="45725" marR="91450" marL="91450"/>
                </a:tc>
                <a:tc>
                  <a:txBody>
                    <a:bodyPr/>
                    <a:lstStyle/>
                    <a:p>
                      <a:pPr indent="0" lvl="0" marL="0" marR="0" rtl="0" algn="l">
                        <a:spcBef>
                          <a:spcPts val="0"/>
                        </a:spcBef>
                        <a:spcAft>
                          <a:spcPts val="0"/>
                        </a:spcAft>
                        <a:buNone/>
                      </a:pPr>
                      <a:r>
                        <a:rPr lang="en-US" sz="2000"/>
                        <a:t>Addresses how to evaluate and analyze a reported incident,</a:t>
                      </a:r>
                      <a:r>
                        <a:rPr lang="en-US" sz="2000"/>
                        <a:t> including its potential to spread to other systems.</a:t>
                      </a:r>
                      <a:endParaRPr sz="2000"/>
                    </a:p>
                  </a:txBody>
                  <a:tcPr marT="45725" marB="45725" marR="91450" marL="91450"/>
                </a:tc>
              </a:tr>
              <a:tr h="345050">
                <a:tc>
                  <a:txBody>
                    <a:bodyPr/>
                    <a:lstStyle/>
                    <a:p>
                      <a:pPr indent="0" lvl="0" marL="0" marR="0" rtl="0" algn="l">
                        <a:spcBef>
                          <a:spcPts val="0"/>
                        </a:spcBef>
                        <a:spcAft>
                          <a:spcPts val="0"/>
                        </a:spcAft>
                        <a:buNone/>
                      </a:pPr>
                      <a:r>
                        <a:rPr b="1" lang="en-US" sz="2000"/>
                        <a:t>6.</a:t>
                      </a:r>
                      <a:r>
                        <a:rPr b="1" lang="en-US" sz="2000"/>
                        <a:t> Response Actions</a:t>
                      </a:r>
                      <a:endParaRPr b="1" sz="2000"/>
                    </a:p>
                  </a:txBody>
                  <a:tcPr marT="45725" marB="45725" marR="91450" marL="91450"/>
                </a:tc>
                <a:tc>
                  <a:txBody>
                    <a:bodyPr/>
                    <a:lstStyle/>
                    <a:p>
                      <a:pPr indent="0" lvl="0" marL="0" marR="0" rtl="0" algn="l">
                        <a:spcBef>
                          <a:spcPts val="0"/>
                        </a:spcBef>
                        <a:spcAft>
                          <a:spcPts val="0"/>
                        </a:spcAft>
                        <a:buNone/>
                      </a:pPr>
                      <a:r>
                        <a:rPr lang="en-US" sz="2000"/>
                        <a:t>Defines the procedures that staff will follow for each type of detected</a:t>
                      </a:r>
                      <a:r>
                        <a:rPr lang="en-US" sz="2000"/>
                        <a:t> incident. </a:t>
                      </a:r>
                      <a:endParaRPr sz="2000"/>
                    </a:p>
                  </a:txBody>
                  <a:tcPr marT="45725" marB="45725" marR="91450" marL="91450"/>
                </a:tc>
              </a:tr>
              <a:tr h="345050">
                <a:tc>
                  <a:txBody>
                    <a:bodyPr/>
                    <a:lstStyle/>
                    <a:p>
                      <a:pPr indent="0" lvl="0" marL="0" marR="0" rtl="0" algn="l">
                        <a:spcBef>
                          <a:spcPts val="0"/>
                        </a:spcBef>
                        <a:spcAft>
                          <a:spcPts val="0"/>
                        </a:spcAft>
                        <a:buNone/>
                      </a:pPr>
                      <a:r>
                        <a:rPr b="1" lang="en-US" sz="2000"/>
                        <a:t>7. Communications</a:t>
                      </a:r>
                      <a:endParaRPr/>
                    </a:p>
                  </a:txBody>
                  <a:tcPr marT="45725" marB="45725" marR="91450" marL="91450"/>
                </a:tc>
                <a:tc>
                  <a:txBody>
                    <a:bodyPr/>
                    <a:lstStyle/>
                    <a:p>
                      <a:pPr indent="0" lvl="0" marL="0" marR="0" rtl="0" algn="l">
                        <a:spcBef>
                          <a:spcPts val="0"/>
                        </a:spcBef>
                        <a:spcAft>
                          <a:spcPts val="0"/>
                        </a:spcAft>
                        <a:buNone/>
                      </a:pPr>
                      <a:r>
                        <a:rPr lang="en-US" sz="2000"/>
                        <a:t>Should include all contacts (media,</a:t>
                      </a:r>
                      <a:r>
                        <a:rPr lang="en-US" sz="2000"/>
                        <a:t> emergency responders, civil authorities) and a POC who can speak for the organization, as well as a list of alternate physical methods to handle impaired communications.</a:t>
                      </a:r>
                      <a:endParaRPr sz="2000"/>
                    </a:p>
                  </a:txBody>
                  <a:tcPr marT="45725" marB="45725" marR="91450" marL="91450"/>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31"/>
          <p:cNvSpPr txBox="1"/>
          <p:nvPr>
            <p:ph type="title"/>
          </p:nvPr>
        </p:nvSpPr>
        <p:spPr>
          <a:xfrm>
            <a:off x="838199" y="365125"/>
            <a:ext cx="11179629" cy="1325563"/>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Creating the ICS Cyber Incident Response Plan (cont. 2)</a:t>
            </a:r>
            <a:endParaRPr/>
          </a:p>
        </p:txBody>
      </p:sp>
      <p:graphicFrame>
        <p:nvGraphicFramePr>
          <p:cNvPr descr="Final sections on incident response plan.&#10;" id="277" name="Google Shape;277;p31"/>
          <p:cNvGraphicFramePr/>
          <p:nvPr/>
        </p:nvGraphicFramePr>
        <p:xfrm>
          <a:off x="996829" y="1690688"/>
          <a:ext cx="3000000" cy="3000000"/>
        </p:xfrm>
        <a:graphic>
          <a:graphicData uri="http://schemas.openxmlformats.org/drawingml/2006/table">
            <a:tbl>
              <a:tblPr bandRow="1" firstRow="1">
                <a:noFill/>
                <a:tableStyleId>{5673A5AC-033E-4C5B-90E7-B9F3C85FD91F}</a:tableStyleId>
              </a:tblPr>
              <a:tblGrid>
                <a:gridCol w="3566400"/>
                <a:gridCol w="6790575"/>
              </a:tblGrid>
              <a:tr h="534850">
                <a:tc>
                  <a:txBody>
                    <a:bodyPr/>
                    <a:lstStyle/>
                    <a:p>
                      <a:pPr indent="0" lvl="0" marL="0" marR="0" rtl="0" algn="l">
                        <a:spcBef>
                          <a:spcPts val="0"/>
                        </a:spcBef>
                        <a:spcAft>
                          <a:spcPts val="0"/>
                        </a:spcAft>
                        <a:buNone/>
                      </a:pPr>
                      <a:r>
                        <a:rPr lang="en-US" sz="2400"/>
                        <a:t>Section</a:t>
                      </a:r>
                      <a:endParaRPr/>
                    </a:p>
                  </a:txBody>
                  <a:tcPr marT="45725" marB="45725" marR="91450" marL="91450"/>
                </a:tc>
                <a:tc>
                  <a:txBody>
                    <a:bodyPr/>
                    <a:lstStyle/>
                    <a:p>
                      <a:pPr indent="0" lvl="0" marL="0" marR="0" rtl="0" algn="l">
                        <a:spcBef>
                          <a:spcPts val="0"/>
                        </a:spcBef>
                        <a:spcAft>
                          <a:spcPts val="0"/>
                        </a:spcAft>
                        <a:buNone/>
                      </a:pPr>
                      <a:r>
                        <a:rPr lang="en-US" sz="2400"/>
                        <a:t>Content</a:t>
                      </a:r>
                      <a:endParaRPr/>
                    </a:p>
                  </a:txBody>
                  <a:tcPr marT="45725" marB="45725" marR="91450" marL="91450"/>
                </a:tc>
              </a:tr>
              <a:tr h="345050">
                <a:tc>
                  <a:txBody>
                    <a:bodyPr/>
                    <a:lstStyle/>
                    <a:p>
                      <a:pPr indent="0" lvl="0" marL="0" marR="0" rtl="0" algn="l">
                        <a:spcBef>
                          <a:spcPts val="0"/>
                        </a:spcBef>
                        <a:spcAft>
                          <a:spcPts val="0"/>
                        </a:spcAft>
                        <a:buClr>
                          <a:schemeClr val="dk1"/>
                        </a:buClr>
                        <a:buSzPts val="2000"/>
                        <a:buFont typeface="Calibri"/>
                        <a:buNone/>
                      </a:pPr>
                      <a:r>
                        <a:rPr b="1" lang="en-US" sz="2000"/>
                        <a:t>8. Forensics</a:t>
                      </a:r>
                      <a:endParaRPr/>
                    </a:p>
                  </a:txBody>
                  <a:tcPr marT="45725" marB="45725" marR="91450" marL="91450"/>
                </a:tc>
                <a:tc>
                  <a:txBody>
                    <a:bodyPr/>
                    <a:lstStyle/>
                    <a:p>
                      <a:pPr indent="0" lvl="0" marL="0" marR="0" rtl="0" algn="l">
                        <a:spcBef>
                          <a:spcPts val="0"/>
                        </a:spcBef>
                        <a:spcAft>
                          <a:spcPts val="0"/>
                        </a:spcAft>
                        <a:buNone/>
                      </a:pPr>
                      <a:r>
                        <a:rPr lang="en-US" sz="2000"/>
                        <a:t>This</a:t>
                      </a:r>
                      <a:r>
                        <a:rPr lang="en-US" sz="2000"/>
                        <a:t> section should address the process for collecting, examining, and analyzing incident data, as well as protecting incriminating evidence for use in possible legal action. Recommended practices specific to ICS can be found at “Recommended Practice: Creating Cyber Forensics Plans for Control Systems,” August 25, 2008, Control Systems Security Program (CSSP), Department of Homeland Security at the US-CERT website.</a:t>
                      </a:r>
                      <a:endParaRPr sz="2000"/>
                    </a:p>
                  </a:txBody>
                  <a:tcPr marT="45725" marB="45725" marR="91450" marL="91450"/>
                </a:tc>
              </a:tr>
              <a:tr h="345050">
                <a:tc>
                  <a:txBody>
                    <a:bodyPr/>
                    <a:lstStyle/>
                    <a:p>
                      <a:pPr indent="0" lvl="0" marL="0" marR="0" rtl="0" algn="l">
                        <a:spcBef>
                          <a:spcPts val="0"/>
                        </a:spcBef>
                        <a:spcAft>
                          <a:spcPts val="0"/>
                        </a:spcAft>
                        <a:buNone/>
                      </a:pPr>
                      <a:r>
                        <a:rPr b="1" lang="en-US" sz="2000"/>
                        <a:t>9. Additional Sections</a:t>
                      </a:r>
                      <a:endParaRPr/>
                    </a:p>
                  </a:txBody>
                  <a:tcPr marT="45725" marB="45725" marR="91450" marL="91450"/>
                </a:tc>
                <a:tc>
                  <a:txBody>
                    <a:bodyPr/>
                    <a:lstStyle/>
                    <a:p>
                      <a:pPr indent="0" lvl="0" marL="0" marR="0" rtl="0" algn="l">
                        <a:spcBef>
                          <a:spcPts val="0"/>
                        </a:spcBef>
                        <a:spcAft>
                          <a:spcPts val="0"/>
                        </a:spcAft>
                        <a:buNone/>
                      </a:pPr>
                      <a:r>
                        <a:rPr lang="en-US" sz="2000"/>
                        <a:t>The areas mentioned above are essential elements of the incident response plan. The plan may be divided into more detailed topics, if desired, and may include other sections, such as incident tracking and reporting, as necessary.</a:t>
                      </a:r>
                      <a:endParaRPr/>
                    </a:p>
                  </a:txBody>
                  <a:tcPr marT="45725" marB="45725" marR="91450" marL="91450"/>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Exercising the Incident Response Plan</a:t>
            </a:r>
            <a:endParaRPr/>
          </a:p>
        </p:txBody>
      </p:sp>
      <p:sp>
        <p:nvSpPr>
          <p:cNvPr id="284" name="Google Shape;284;p32"/>
          <p:cNvSpPr txBox="1"/>
          <p:nvPr>
            <p:ph idx="1" type="body"/>
          </p:nvPr>
        </p:nvSpPr>
        <p:spPr>
          <a:xfrm>
            <a:off x="838200" y="1707941"/>
            <a:ext cx="10515600" cy="4351338"/>
          </a:xfrm>
          <a:prstGeom prst="rect">
            <a:avLst/>
          </a:prstGeom>
          <a:noFill/>
          <a:ln>
            <a:noFill/>
          </a:ln>
        </p:spPr>
        <p:txBody>
          <a:bodyPr anchorCtr="0" anchor="t" bIns="45700" lIns="91425" spcFirstLastPara="1" rIns="91425" wrap="square" tIns="45700">
            <a:normAutofit/>
          </a:bodyPr>
          <a:lstStyle/>
          <a:p>
            <a:pPr indent="-152400" lvl="0" marL="91440" rtl="0" algn="l">
              <a:lnSpc>
                <a:spcPct val="90000"/>
              </a:lnSpc>
              <a:spcBef>
                <a:spcPts val="0"/>
              </a:spcBef>
              <a:spcAft>
                <a:spcPts val="0"/>
              </a:spcAft>
              <a:buSzPts val="2400"/>
              <a:buFont typeface="Arial"/>
              <a:buChar char="•"/>
            </a:pPr>
            <a:r>
              <a:rPr lang="en-US" sz="2400"/>
              <a:t> Incident Response Plans should be exercised on a periodic basis in order to identify weak areas that can be improved and to train staff on response procedures.</a:t>
            </a:r>
            <a:endParaRPr/>
          </a:p>
          <a:p>
            <a:pPr indent="-152400" lvl="0" marL="91440" rtl="0" algn="l">
              <a:lnSpc>
                <a:spcPct val="90000"/>
              </a:lnSpc>
              <a:spcBef>
                <a:spcPts val="1400"/>
              </a:spcBef>
              <a:spcAft>
                <a:spcPts val="0"/>
              </a:spcAft>
              <a:buSzPts val="2400"/>
              <a:buFont typeface="Arial"/>
              <a:buChar char="•"/>
            </a:pPr>
            <a:r>
              <a:rPr lang="en-US" sz="2400"/>
              <a:t> Partial testing can be performed prior to a full test; it can serve as a good training exercise for IR Team members without risking the possible disruption of a full test.</a:t>
            </a:r>
            <a:endParaRPr/>
          </a:p>
          <a:p>
            <a:pPr indent="-152400" lvl="0" marL="91440" rtl="0" algn="l">
              <a:lnSpc>
                <a:spcPct val="90000"/>
              </a:lnSpc>
              <a:spcBef>
                <a:spcPts val="1400"/>
              </a:spcBef>
              <a:spcAft>
                <a:spcPts val="0"/>
              </a:spcAft>
              <a:buSzPts val="2400"/>
              <a:buFont typeface="Arial"/>
              <a:buChar char="•"/>
            </a:pPr>
            <a:r>
              <a:rPr lang="en-US" sz="2400"/>
              <a:t> Exercises should mimic real-world scenarios and simulate worst-case scenarios.  The drill should involve all staff who would be involved in the response.</a:t>
            </a:r>
            <a:endParaRPr/>
          </a:p>
          <a:p>
            <a:pPr indent="-152400" lvl="0" marL="91440" rtl="0" algn="l">
              <a:lnSpc>
                <a:spcPct val="90000"/>
              </a:lnSpc>
              <a:spcBef>
                <a:spcPts val="1400"/>
              </a:spcBef>
              <a:spcAft>
                <a:spcPts val="0"/>
              </a:spcAft>
              <a:buSzPts val="2400"/>
              <a:buFont typeface="Arial"/>
              <a:buChar char="•"/>
            </a:pPr>
            <a:r>
              <a:rPr lang="en-US" sz="2400"/>
              <a:t> Drills should be held periodically as staff change, changes in the facility or equipment occur, or new threats are identified.</a:t>
            </a:r>
            <a:endParaRPr/>
          </a:p>
          <a:p>
            <a:pPr indent="0" lvl="0" marL="91440" rtl="0" algn="l">
              <a:lnSpc>
                <a:spcPct val="90000"/>
              </a:lnSpc>
              <a:spcBef>
                <a:spcPts val="1400"/>
              </a:spcBef>
              <a:spcAft>
                <a:spcPts val="0"/>
              </a:spcAft>
              <a:buSzPts val="2000"/>
              <a:buNone/>
            </a:pPr>
            <a:r>
              <a:t/>
            </a:r>
            <a:endParaRPr/>
          </a:p>
          <a:p>
            <a:pPr indent="0" lvl="0" marL="91440" rtl="0" algn="l">
              <a:lnSpc>
                <a:spcPct val="90000"/>
              </a:lnSpc>
              <a:spcBef>
                <a:spcPts val="1400"/>
              </a:spcBef>
              <a:spcAft>
                <a:spcPts val="0"/>
              </a:spcAft>
              <a:buSzPts val="2000"/>
              <a:buNone/>
            </a:pPr>
            <a:r>
              <a:t/>
            </a:r>
            <a:endParaRPr/>
          </a:p>
          <a:p>
            <a:pPr indent="0" lvl="0" marL="91440" rtl="0" algn="l">
              <a:lnSpc>
                <a:spcPct val="90000"/>
              </a:lnSpc>
              <a:spcBef>
                <a:spcPts val="1400"/>
              </a:spcBef>
              <a:spcAft>
                <a:spcPts val="0"/>
              </a:spcAft>
              <a:buSzPts val="2000"/>
              <a:buNone/>
            </a:pPr>
            <a: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85000"/>
              </a:lnSpc>
              <a:spcBef>
                <a:spcPts val="0"/>
              </a:spcBef>
              <a:spcAft>
                <a:spcPts val="0"/>
              </a:spcAft>
              <a:buClr>
                <a:srgbClr val="3F3F3F"/>
              </a:buClr>
              <a:buSzPts val="4800"/>
              <a:buFont typeface="Calibri"/>
              <a:buNone/>
            </a:pPr>
            <a:r>
              <a:rPr lang="en-US"/>
              <a:t>Business Continuity/Disaster Recovery Plan</a:t>
            </a:r>
            <a:endParaRPr/>
          </a:p>
        </p:txBody>
      </p:sp>
      <p:sp>
        <p:nvSpPr>
          <p:cNvPr id="291" name="Google Shape;291;p3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152400" lvl="0" marL="91440" rtl="0" algn="l">
              <a:lnSpc>
                <a:spcPct val="90000"/>
              </a:lnSpc>
              <a:spcBef>
                <a:spcPts val="0"/>
              </a:spcBef>
              <a:spcAft>
                <a:spcPts val="0"/>
              </a:spcAft>
              <a:buSzPts val="2400"/>
              <a:buFont typeface="Arial"/>
              <a:buChar char="•"/>
            </a:pPr>
            <a:r>
              <a:rPr lang="en-US" sz="2400"/>
              <a:t>  Incident Response Plans are a part of a bigger picture, a </a:t>
            </a:r>
            <a:r>
              <a:rPr b="1" lang="en-US" sz="2400"/>
              <a:t>Business Continuity Plan (BCP) – or a plan for how to enable continuous operations in the event of major business disruptions, such as natural disasters and global lockdowns</a:t>
            </a:r>
            <a:r>
              <a:rPr lang="en-US" sz="2400"/>
              <a:t>.</a:t>
            </a:r>
            <a:endParaRPr/>
          </a:p>
          <a:p>
            <a:pPr indent="-152400" lvl="0" marL="91440" rtl="0" algn="l">
              <a:lnSpc>
                <a:spcPct val="90000"/>
              </a:lnSpc>
              <a:spcBef>
                <a:spcPts val="1400"/>
              </a:spcBef>
              <a:spcAft>
                <a:spcPts val="0"/>
              </a:spcAft>
              <a:buSzPts val="2400"/>
              <a:buFont typeface="Arial"/>
              <a:buChar char="•"/>
            </a:pPr>
            <a:r>
              <a:rPr lang="en-US" sz="2400"/>
              <a:t> Another critical document for systems, including SCADA systems, that is a part of business continuity planning, is the creation of a </a:t>
            </a:r>
            <a:r>
              <a:rPr b="1" lang="en-US" sz="2400"/>
              <a:t>Disaster Recovery Plan (DRP). </a:t>
            </a:r>
            <a:endParaRPr/>
          </a:p>
          <a:p>
            <a:pPr indent="-152400" lvl="0" marL="91440" rtl="0" algn="l">
              <a:lnSpc>
                <a:spcPct val="90000"/>
              </a:lnSpc>
              <a:spcBef>
                <a:spcPts val="1400"/>
              </a:spcBef>
              <a:spcAft>
                <a:spcPts val="0"/>
              </a:spcAft>
              <a:buSzPts val="2400"/>
              <a:buFont typeface="Arial"/>
              <a:buChar char="•"/>
            </a:pPr>
            <a:r>
              <a:rPr lang="en-US" sz="2400"/>
              <a:t>DRPs focus on the IT capabilities within the business and are a written plan for restoring critical applications and systems, or transitioning to alternate sites, in the event of major hardware or software failures – or destruction of facilities. </a:t>
            </a:r>
            <a:endParaRPr/>
          </a:p>
          <a:p>
            <a:pPr indent="-152400" lvl="0" marL="91440" rtl="0" algn="l">
              <a:lnSpc>
                <a:spcPct val="90000"/>
              </a:lnSpc>
              <a:spcBef>
                <a:spcPts val="1400"/>
              </a:spcBef>
              <a:spcAft>
                <a:spcPts val="0"/>
              </a:spcAft>
              <a:buSzPts val="2400"/>
              <a:buFont typeface="Arial"/>
              <a:buChar char="•"/>
            </a:pPr>
            <a:r>
              <a:rPr lang="en-US" sz="2400"/>
              <a:t>Like an Incident Response Plan, it requires careful consideration of the teams that would be notified in the event of an event, detailed restoration procedures, and training and testing of the plans on, at least, an annual basis.</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National Response Framework	</a:t>
            </a:r>
            <a:endParaRPr/>
          </a:p>
        </p:txBody>
      </p:sp>
      <p:sp>
        <p:nvSpPr>
          <p:cNvPr id="297" name="Google Shape;297;p34"/>
          <p:cNvSpPr txBox="1"/>
          <p:nvPr>
            <p:ph idx="1" type="body"/>
          </p:nvPr>
        </p:nvSpPr>
        <p:spPr>
          <a:xfrm>
            <a:off x="838200" y="1825625"/>
            <a:ext cx="10815918" cy="3929716"/>
          </a:xfrm>
          <a:prstGeom prst="rect">
            <a:avLst/>
          </a:prstGeom>
          <a:noFill/>
          <a:ln>
            <a:noFill/>
          </a:ln>
        </p:spPr>
        <p:txBody>
          <a:bodyPr anchorCtr="0" anchor="t" bIns="45700" lIns="91425" spcFirstLastPara="1" rIns="91425" wrap="square" tIns="45700">
            <a:noAutofit/>
          </a:bodyPr>
          <a:lstStyle/>
          <a:p>
            <a:pPr indent="-177800" lvl="0" marL="91440" rtl="0" algn="l">
              <a:lnSpc>
                <a:spcPct val="90000"/>
              </a:lnSpc>
              <a:spcBef>
                <a:spcPts val="0"/>
              </a:spcBef>
              <a:spcAft>
                <a:spcPts val="0"/>
              </a:spcAft>
              <a:buSzPts val="2800"/>
              <a:buFont typeface="Arial"/>
              <a:buChar char="•"/>
            </a:pPr>
            <a:r>
              <a:rPr lang="en-US" sz="2800"/>
              <a:t> In addition to how a company response to its own incident, consideration should be given to how our nation responds to disasters and emergencies.</a:t>
            </a:r>
            <a:endParaRPr/>
          </a:p>
          <a:p>
            <a:pPr indent="-177800" lvl="0" marL="91440" rtl="0" algn="l">
              <a:lnSpc>
                <a:spcPct val="90000"/>
              </a:lnSpc>
              <a:spcBef>
                <a:spcPts val="1400"/>
              </a:spcBef>
              <a:spcAft>
                <a:spcPts val="0"/>
              </a:spcAft>
              <a:buSzPts val="2800"/>
              <a:buFont typeface="Arial"/>
              <a:buChar char="•"/>
            </a:pPr>
            <a:r>
              <a:rPr lang="en-US" sz="2800"/>
              <a:t> DHS’s National Response Framework describes specific authorities and best practices for managing incidents, such as large-scale terrorist attacks or catastrophic national disasters. </a:t>
            </a:r>
            <a:endParaRPr/>
          </a:p>
          <a:p>
            <a:pPr indent="-177800" lvl="0" marL="91440" rtl="0" algn="l">
              <a:lnSpc>
                <a:spcPct val="90000"/>
              </a:lnSpc>
              <a:spcBef>
                <a:spcPts val="1400"/>
              </a:spcBef>
              <a:spcAft>
                <a:spcPts val="0"/>
              </a:spcAft>
              <a:buSzPts val="2800"/>
              <a:buFont typeface="Arial"/>
              <a:buChar char="•"/>
            </a:pPr>
            <a:r>
              <a:rPr lang="en-US" sz="2800"/>
              <a:t> </a:t>
            </a:r>
            <a:r>
              <a:rPr lang="en-US" sz="2800" u="sng">
                <a:solidFill>
                  <a:schemeClr val="hlink"/>
                </a:solidFill>
                <a:hlinkClick r:id="rId3"/>
              </a:rPr>
              <a:t>The National Response Framework (pdf)</a:t>
            </a:r>
            <a:r>
              <a:rPr lang="en-US" sz="2800"/>
              <a:t> is a living document, always in effect, and elements can be implemented at any time.</a:t>
            </a:r>
            <a:endParaRPr/>
          </a:p>
          <a:p>
            <a:pPr indent="0" lvl="0" marL="0" rtl="0" algn="l">
              <a:lnSpc>
                <a:spcPct val="90000"/>
              </a:lnSpc>
              <a:spcBef>
                <a:spcPts val="1400"/>
              </a:spcBef>
              <a:spcAft>
                <a:spcPts val="0"/>
              </a:spcAft>
              <a:buSzPts val="2000"/>
              <a:buNone/>
            </a:pPr>
            <a:r>
              <a:t/>
            </a:r>
            <a:endParaRPr u="sng">
              <a:solidFill>
                <a:schemeClr val="hlink"/>
              </a:solidFill>
              <a:hlinkClick r:id="rId4"/>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35"/>
          <p:cNvSpPr txBox="1"/>
          <p:nvPr>
            <p:ph type="title"/>
          </p:nvPr>
        </p:nvSpPr>
        <p:spPr>
          <a:xfrm>
            <a:off x="506292" y="416157"/>
            <a:ext cx="11170024" cy="1069228"/>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National Response Framework: Core Capabilities</a:t>
            </a:r>
            <a:endParaRPr/>
          </a:p>
        </p:txBody>
      </p:sp>
      <p:sp>
        <p:nvSpPr>
          <p:cNvPr id="304" name="Google Shape;304;p35"/>
          <p:cNvSpPr txBox="1"/>
          <p:nvPr>
            <p:ph idx="1" type="body"/>
          </p:nvPr>
        </p:nvSpPr>
        <p:spPr>
          <a:xfrm>
            <a:off x="822339" y="1485385"/>
            <a:ext cx="10197353" cy="863369"/>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lang="en-US"/>
              <a:t>14 Response Core Capabilities are identified – 11 that apply to response and 3 that are common to all </a:t>
            </a:r>
            <a:r>
              <a:rPr b="1" lang="en-US"/>
              <a:t>five mission areas: Prevention, Protection, Mitigation, Response, and Recovery</a:t>
            </a:r>
            <a:r>
              <a:rPr lang="en-US"/>
              <a:t>.</a:t>
            </a:r>
            <a:endParaRPr/>
          </a:p>
          <a:p>
            <a:pPr indent="0" lvl="0" marL="0" rtl="0" algn="l">
              <a:lnSpc>
                <a:spcPct val="90000"/>
              </a:lnSpc>
              <a:spcBef>
                <a:spcPts val="1400"/>
              </a:spcBef>
              <a:spcAft>
                <a:spcPts val="0"/>
              </a:spcAft>
              <a:buSzPts val="2000"/>
              <a:buNone/>
            </a:pPr>
            <a:r>
              <a:t/>
            </a:r>
            <a:endParaRPr/>
          </a:p>
        </p:txBody>
      </p:sp>
      <p:graphicFrame>
        <p:nvGraphicFramePr>
          <p:cNvPr descr="Table about Core Capabilities &amp; Objective Summaries of the National Response Framework." id="305" name="Google Shape;305;p35"/>
          <p:cNvGraphicFramePr/>
          <p:nvPr/>
        </p:nvGraphicFramePr>
        <p:xfrm>
          <a:off x="822337" y="2399785"/>
          <a:ext cx="3000000" cy="3000000"/>
        </p:xfrm>
        <a:graphic>
          <a:graphicData uri="http://schemas.openxmlformats.org/drawingml/2006/table">
            <a:tbl>
              <a:tblPr bandRow="1" firstRow="1">
                <a:noFill/>
                <a:tableStyleId>{5673A5AC-033E-4C5B-90E7-B9F3C85FD91F}</a:tableStyleId>
              </a:tblPr>
              <a:tblGrid>
                <a:gridCol w="4934550"/>
                <a:gridCol w="4934550"/>
              </a:tblGrid>
              <a:tr h="567800">
                <a:tc>
                  <a:txBody>
                    <a:bodyPr/>
                    <a:lstStyle/>
                    <a:p>
                      <a:pPr indent="0" lvl="0" marL="0" marR="0" rtl="0" algn="l">
                        <a:spcBef>
                          <a:spcPts val="0"/>
                        </a:spcBef>
                        <a:spcAft>
                          <a:spcPts val="0"/>
                        </a:spcAft>
                        <a:buNone/>
                      </a:pPr>
                      <a:r>
                        <a:rPr lang="en-US" sz="1800"/>
                        <a:t>Core Capability</a:t>
                      </a:r>
                      <a:endParaRPr/>
                    </a:p>
                  </a:txBody>
                  <a:tcPr marT="45725" marB="45725" marR="91450" marL="91450"/>
                </a:tc>
                <a:tc>
                  <a:txBody>
                    <a:bodyPr/>
                    <a:lstStyle/>
                    <a:p>
                      <a:pPr indent="0" lvl="0" marL="0" marR="0" rtl="0" algn="l">
                        <a:spcBef>
                          <a:spcPts val="0"/>
                        </a:spcBef>
                        <a:spcAft>
                          <a:spcPts val="0"/>
                        </a:spcAft>
                        <a:buNone/>
                      </a:pPr>
                      <a:r>
                        <a:rPr lang="en-US" sz="1800"/>
                        <a:t>Objective Summaries</a:t>
                      </a:r>
                      <a:endParaRPr/>
                    </a:p>
                  </a:txBody>
                  <a:tcPr marT="45725" marB="45725" marR="91450" marL="91450"/>
                </a:tc>
              </a:tr>
              <a:tr h="1400075">
                <a:tc>
                  <a:txBody>
                    <a:bodyPr/>
                    <a:lstStyle/>
                    <a:p>
                      <a:pPr indent="0" lvl="0" marL="0" marR="0" rtl="0" algn="l">
                        <a:spcBef>
                          <a:spcPts val="0"/>
                        </a:spcBef>
                        <a:spcAft>
                          <a:spcPts val="0"/>
                        </a:spcAft>
                        <a:buNone/>
                      </a:pPr>
                      <a:r>
                        <a:rPr b="1" lang="en-US" sz="1800"/>
                        <a:t>1.  Planning </a:t>
                      </a:r>
                      <a:r>
                        <a:rPr b="0" i="1" lang="en-US" sz="1800" u="sng"/>
                        <a:t>(common to all mission areas)</a:t>
                      </a:r>
                      <a:endParaRPr/>
                    </a:p>
                  </a:txBody>
                  <a:tcPr marT="45725" marB="45725" marR="91450" marL="91450"/>
                </a:tc>
                <a:tc>
                  <a:txBody>
                    <a:bodyPr/>
                    <a:lstStyle/>
                    <a:p>
                      <a:pPr indent="0" lvl="0" marL="0" marR="0" rtl="0" algn="l">
                        <a:spcBef>
                          <a:spcPts val="0"/>
                        </a:spcBef>
                        <a:spcAft>
                          <a:spcPts val="0"/>
                        </a:spcAft>
                        <a:buNone/>
                      </a:pPr>
                      <a:r>
                        <a:rPr lang="en-US" sz="1800"/>
                        <a:t>Engage the community in the development of strategic,</a:t>
                      </a:r>
                      <a:r>
                        <a:rPr lang="en-US" sz="1800"/>
                        <a:t> operational, community-based response approaches.</a:t>
                      </a:r>
                      <a:endParaRPr sz="1800"/>
                    </a:p>
                  </a:txBody>
                  <a:tcPr marT="45725" marB="45725" marR="91450" marL="91450"/>
                </a:tc>
              </a:tr>
              <a:tr h="1400075">
                <a:tc>
                  <a:txBody>
                    <a:bodyPr/>
                    <a:lstStyle/>
                    <a:p>
                      <a:pPr indent="0" lvl="0" marL="0" marR="0" rtl="0" algn="l">
                        <a:spcBef>
                          <a:spcPts val="0"/>
                        </a:spcBef>
                        <a:spcAft>
                          <a:spcPts val="0"/>
                        </a:spcAft>
                        <a:buNone/>
                      </a:pPr>
                      <a:r>
                        <a:rPr b="1" lang="en-US" sz="1800"/>
                        <a:t>2.  Public Information and Warning </a:t>
                      </a:r>
                      <a:r>
                        <a:rPr b="0" i="1" lang="en-US" sz="1800" u="sng"/>
                        <a:t>(common to all mission areas)</a:t>
                      </a:r>
                      <a:endParaRPr b="1" sz="1800"/>
                    </a:p>
                  </a:txBody>
                  <a:tcPr marT="45725" marB="45725" marR="91450" marL="91450"/>
                </a:tc>
                <a:tc>
                  <a:txBody>
                    <a:bodyPr/>
                    <a:lstStyle/>
                    <a:p>
                      <a:pPr indent="0" lvl="0" marL="0" marR="0" rtl="0" algn="l">
                        <a:spcBef>
                          <a:spcPts val="0"/>
                        </a:spcBef>
                        <a:spcAft>
                          <a:spcPts val="0"/>
                        </a:spcAft>
                        <a:buNone/>
                      </a:pPr>
                      <a:r>
                        <a:rPr lang="en-US" sz="1800"/>
                        <a:t>Deliver coordinated,</a:t>
                      </a:r>
                      <a:r>
                        <a:rPr lang="en-US" sz="1800"/>
                        <a:t> prompt, reliable, and actionable information to the entire community, relaying information on threats and hazards.</a:t>
                      </a:r>
                      <a:endParaRPr sz="1800"/>
                    </a:p>
                  </a:txBody>
                  <a:tcPr marT="45725" marB="45725" marR="91450" marL="91450"/>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36"/>
          <p:cNvSpPr txBox="1"/>
          <p:nvPr>
            <p:ph type="title"/>
          </p:nvPr>
        </p:nvSpPr>
        <p:spPr>
          <a:xfrm>
            <a:off x="464457" y="365125"/>
            <a:ext cx="11596914" cy="1302310"/>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National Response Framework: Core Capabilities (cont. 1)</a:t>
            </a:r>
            <a:endParaRPr/>
          </a:p>
        </p:txBody>
      </p:sp>
      <p:graphicFrame>
        <p:nvGraphicFramePr>
          <p:cNvPr descr="Table about Core Capabilities &amp; Objective Summaries of the National Response Framework." id="312" name="Google Shape;312;p36"/>
          <p:cNvGraphicFramePr/>
          <p:nvPr/>
        </p:nvGraphicFramePr>
        <p:xfrm>
          <a:off x="945775" y="1667435"/>
          <a:ext cx="3000000" cy="3000000"/>
        </p:xfrm>
        <a:graphic>
          <a:graphicData uri="http://schemas.openxmlformats.org/drawingml/2006/table">
            <a:tbl>
              <a:tblPr bandRow="1" firstRow="1">
                <a:noFill/>
                <a:tableStyleId>{5673A5AC-033E-4C5B-90E7-B9F3C85FD91F}</a:tableStyleId>
              </a:tblPr>
              <a:tblGrid>
                <a:gridCol w="5257800"/>
                <a:gridCol w="5257800"/>
              </a:tblGrid>
              <a:tr h="379500">
                <a:tc>
                  <a:txBody>
                    <a:bodyPr/>
                    <a:lstStyle/>
                    <a:p>
                      <a:pPr indent="0" lvl="0" marL="0" marR="0" rtl="0" algn="l">
                        <a:spcBef>
                          <a:spcPts val="0"/>
                        </a:spcBef>
                        <a:spcAft>
                          <a:spcPts val="0"/>
                        </a:spcAft>
                        <a:buNone/>
                      </a:pPr>
                      <a:r>
                        <a:rPr lang="en-US" sz="1800"/>
                        <a:t>Core Capability</a:t>
                      </a:r>
                      <a:endParaRPr/>
                    </a:p>
                  </a:txBody>
                  <a:tcPr marT="45725" marB="45725" marR="91450" marL="91450"/>
                </a:tc>
                <a:tc>
                  <a:txBody>
                    <a:bodyPr/>
                    <a:lstStyle/>
                    <a:p>
                      <a:pPr indent="0" lvl="0" marL="0" marR="0" rtl="0" algn="l">
                        <a:spcBef>
                          <a:spcPts val="0"/>
                        </a:spcBef>
                        <a:spcAft>
                          <a:spcPts val="0"/>
                        </a:spcAft>
                        <a:buNone/>
                      </a:pPr>
                      <a:r>
                        <a:rPr lang="en-US" sz="1800"/>
                        <a:t>Objective Summaries</a:t>
                      </a:r>
                      <a:endParaRPr/>
                    </a:p>
                  </a:txBody>
                  <a:tcPr marT="45725" marB="45725" marR="91450" marL="91450"/>
                </a:tc>
              </a:tr>
              <a:tr h="614275">
                <a:tc>
                  <a:txBody>
                    <a:bodyPr/>
                    <a:lstStyle/>
                    <a:p>
                      <a:pPr indent="0" lvl="0" marL="0" marR="0" rtl="0" algn="l">
                        <a:spcBef>
                          <a:spcPts val="0"/>
                        </a:spcBef>
                        <a:spcAft>
                          <a:spcPts val="0"/>
                        </a:spcAft>
                        <a:buNone/>
                      </a:pPr>
                      <a:r>
                        <a:rPr b="1" lang="en-US" sz="1800"/>
                        <a:t>3. Operational Coordination </a:t>
                      </a:r>
                      <a:r>
                        <a:rPr b="0" i="1" lang="en-US" sz="1800" u="sng"/>
                        <a:t>(common to all mission areas)</a:t>
                      </a:r>
                      <a:endParaRPr b="1" sz="1800"/>
                    </a:p>
                  </a:txBody>
                  <a:tcPr marT="45725" marB="45725" marR="91450" marL="91450"/>
                </a:tc>
                <a:tc>
                  <a:txBody>
                    <a:bodyPr/>
                    <a:lstStyle/>
                    <a:p>
                      <a:pPr indent="0" lvl="0" marL="0" marR="0" rtl="0" algn="l">
                        <a:spcBef>
                          <a:spcPts val="0"/>
                        </a:spcBef>
                        <a:spcAft>
                          <a:spcPts val="0"/>
                        </a:spcAft>
                        <a:buNone/>
                      </a:pPr>
                      <a:r>
                        <a:rPr lang="en-US" sz="1800"/>
                        <a:t>Establish and maintain a unified and coordinated operational</a:t>
                      </a:r>
                      <a:r>
                        <a:rPr lang="en-US" sz="1800"/>
                        <a:t> structure and process. </a:t>
                      </a:r>
                      <a:endParaRPr sz="1800"/>
                    </a:p>
                  </a:txBody>
                  <a:tcPr marT="45725" marB="45725" marR="91450" marL="91450"/>
                </a:tc>
              </a:tr>
              <a:tr h="935775">
                <a:tc>
                  <a:txBody>
                    <a:bodyPr/>
                    <a:lstStyle/>
                    <a:p>
                      <a:pPr indent="0" lvl="0" marL="0" marR="0" rtl="0" algn="l">
                        <a:spcBef>
                          <a:spcPts val="0"/>
                        </a:spcBef>
                        <a:spcAft>
                          <a:spcPts val="0"/>
                        </a:spcAft>
                        <a:buNone/>
                      </a:pPr>
                      <a:r>
                        <a:rPr b="1" lang="en-US" sz="1800"/>
                        <a:t>4. Critical Transportation </a:t>
                      </a:r>
                      <a:r>
                        <a:rPr b="0" i="1" lang="en-US" sz="1800" u="sng"/>
                        <a:t> </a:t>
                      </a:r>
                      <a:endParaRPr b="1" sz="1800"/>
                    </a:p>
                  </a:txBody>
                  <a:tcPr marT="45725" marB="45725" marR="91450" marL="91450"/>
                </a:tc>
                <a:tc>
                  <a:txBody>
                    <a:bodyPr/>
                    <a:lstStyle/>
                    <a:p>
                      <a:pPr indent="0" lvl="0" marL="0" marR="0" rtl="0" algn="l">
                        <a:spcBef>
                          <a:spcPts val="0"/>
                        </a:spcBef>
                        <a:spcAft>
                          <a:spcPts val="0"/>
                        </a:spcAft>
                        <a:buNone/>
                      </a:pPr>
                      <a:r>
                        <a:rPr lang="en-US" sz="1800"/>
                        <a:t>Provide transportation for response objectives (including evacuation</a:t>
                      </a:r>
                      <a:r>
                        <a:rPr lang="en-US" sz="1800"/>
                        <a:t> of people and animals, and delivery of response personnel to affected areas.</a:t>
                      </a:r>
                      <a:endParaRPr sz="1800"/>
                    </a:p>
                  </a:txBody>
                  <a:tcPr marT="45725" marB="45725" marR="91450" marL="91450"/>
                </a:tc>
              </a:tr>
              <a:tr h="638600">
                <a:tc>
                  <a:txBody>
                    <a:bodyPr/>
                    <a:lstStyle/>
                    <a:p>
                      <a:pPr indent="0" lvl="0" marL="0" marR="0" rtl="0" algn="l">
                        <a:spcBef>
                          <a:spcPts val="0"/>
                        </a:spcBef>
                        <a:spcAft>
                          <a:spcPts val="0"/>
                        </a:spcAft>
                        <a:buNone/>
                      </a:pPr>
                      <a:r>
                        <a:rPr b="1" lang="en-US" sz="1800"/>
                        <a:t>5. Environmental Response/Health</a:t>
                      </a:r>
                      <a:r>
                        <a:rPr b="1" lang="en-US" sz="1800"/>
                        <a:t> and Safety</a:t>
                      </a:r>
                      <a:endParaRPr b="1" sz="1800"/>
                    </a:p>
                  </a:txBody>
                  <a:tcPr marT="45725" marB="45725" marR="91450" marL="91450"/>
                </a:tc>
                <a:tc>
                  <a:txBody>
                    <a:bodyPr/>
                    <a:lstStyle/>
                    <a:p>
                      <a:pPr indent="0" lvl="0" marL="0" marR="0" rtl="0" algn="l">
                        <a:spcBef>
                          <a:spcPts val="0"/>
                        </a:spcBef>
                        <a:spcAft>
                          <a:spcPts val="0"/>
                        </a:spcAft>
                        <a:buNone/>
                      </a:pPr>
                      <a:r>
                        <a:rPr lang="en-US" sz="1800"/>
                        <a:t>Ensure the availability</a:t>
                      </a:r>
                      <a:r>
                        <a:rPr lang="en-US" sz="1800"/>
                        <a:t> of guidance and resources to address all hazards.</a:t>
                      </a:r>
                      <a:endParaRPr sz="1800"/>
                    </a:p>
                  </a:txBody>
                  <a:tcPr marT="45725" marB="45725" marR="91450" marL="91450"/>
                </a:tc>
              </a:tr>
              <a:tr h="935775">
                <a:tc>
                  <a:txBody>
                    <a:bodyPr/>
                    <a:lstStyle/>
                    <a:p>
                      <a:pPr indent="0" lvl="0" marL="0" marR="0" rtl="0" algn="l">
                        <a:spcBef>
                          <a:spcPts val="0"/>
                        </a:spcBef>
                        <a:spcAft>
                          <a:spcPts val="0"/>
                        </a:spcAft>
                        <a:buNone/>
                      </a:pPr>
                      <a:r>
                        <a:rPr b="1" lang="en-US" sz="1800"/>
                        <a:t>6.  Fatality Management Services</a:t>
                      </a:r>
                      <a:endParaRPr/>
                    </a:p>
                  </a:txBody>
                  <a:tcPr marT="45725" marB="45725" marR="91450" marL="91450"/>
                </a:tc>
                <a:tc>
                  <a:txBody>
                    <a:bodyPr/>
                    <a:lstStyle/>
                    <a:p>
                      <a:pPr indent="0" lvl="0" marL="0" marR="0" rtl="0" algn="l">
                        <a:spcBef>
                          <a:spcPts val="0"/>
                        </a:spcBef>
                        <a:spcAft>
                          <a:spcPts val="0"/>
                        </a:spcAft>
                        <a:buNone/>
                      </a:pPr>
                      <a:r>
                        <a:rPr lang="en-US" sz="1800"/>
                        <a:t>Body recovery and victim identification services, temporary</a:t>
                      </a:r>
                      <a:r>
                        <a:rPr lang="en-US" sz="1800"/>
                        <a:t> mortuary solutions, sharing information with Mass Care Services for reunifying family members and caregivers with missing persons/remains and providing counseling to the bereaved.</a:t>
                      </a:r>
                      <a:endParaRPr sz="1800"/>
                    </a:p>
                  </a:txBody>
                  <a:tcPr marT="45725" marB="45725" marR="91450" marL="91450"/>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37"/>
          <p:cNvSpPr txBox="1"/>
          <p:nvPr>
            <p:ph type="title"/>
          </p:nvPr>
        </p:nvSpPr>
        <p:spPr>
          <a:xfrm>
            <a:off x="471287" y="321583"/>
            <a:ext cx="11720713" cy="1325563"/>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National Response Framework: Core Capabilities (cont. 2)</a:t>
            </a:r>
            <a:endParaRPr/>
          </a:p>
        </p:txBody>
      </p:sp>
      <p:graphicFrame>
        <p:nvGraphicFramePr>
          <p:cNvPr descr="Table about Core Capabilities &amp; Objective Summaries of the National Response Framework." id="319" name="Google Shape;319;p37"/>
          <p:cNvGraphicFramePr/>
          <p:nvPr/>
        </p:nvGraphicFramePr>
        <p:xfrm>
          <a:off x="838200" y="1418092"/>
          <a:ext cx="3000000" cy="3000000"/>
        </p:xfrm>
        <a:graphic>
          <a:graphicData uri="http://schemas.openxmlformats.org/drawingml/2006/table">
            <a:tbl>
              <a:tblPr bandRow="1" firstRow="1">
                <a:noFill/>
                <a:tableStyleId>{5673A5AC-033E-4C5B-90E7-B9F3C85FD91F}</a:tableStyleId>
              </a:tblPr>
              <a:tblGrid>
                <a:gridCol w="5257800"/>
                <a:gridCol w="5257800"/>
              </a:tblGrid>
              <a:tr h="379500">
                <a:tc>
                  <a:txBody>
                    <a:bodyPr/>
                    <a:lstStyle/>
                    <a:p>
                      <a:pPr indent="0" lvl="0" marL="0" marR="0" rtl="0" algn="l">
                        <a:spcBef>
                          <a:spcPts val="0"/>
                        </a:spcBef>
                        <a:spcAft>
                          <a:spcPts val="0"/>
                        </a:spcAft>
                        <a:buNone/>
                      </a:pPr>
                      <a:r>
                        <a:rPr lang="en-US" sz="1800"/>
                        <a:t>Core Capability</a:t>
                      </a:r>
                      <a:endParaRPr/>
                    </a:p>
                  </a:txBody>
                  <a:tcPr marT="45725" marB="45725" marR="91450" marL="91450"/>
                </a:tc>
                <a:tc>
                  <a:txBody>
                    <a:bodyPr/>
                    <a:lstStyle/>
                    <a:p>
                      <a:pPr indent="0" lvl="0" marL="0" marR="0" rtl="0" algn="l">
                        <a:spcBef>
                          <a:spcPts val="0"/>
                        </a:spcBef>
                        <a:spcAft>
                          <a:spcPts val="0"/>
                        </a:spcAft>
                        <a:buNone/>
                      </a:pPr>
                      <a:r>
                        <a:rPr lang="en-US" sz="1800"/>
                        <a:t>Objective Summaries</a:t>
                      </a:r>
                      <a:endParaRPr/>
                    </a:p>
                  </a:txBody>
                  <a:tcPr marT="45725" marB="45725" marR="91450" marL="91450"/>
                </a:tc>
              </a:tr>
              <a:tr h="614275">
                <a:tc>
                  <a:txBody>
                    <a:bodyPr/>
                    <a:lstStyle/>
                    <a:p>
                      <a:pPr indent="0" lvl="0" marL="0" marR="0" rtl="0" algn="l">
                        <a:spcBef>
                          <a:spcPts val="0"/>
                        </a:spcBef>
                        <a:spcAft>
                          <a:spcPts val="0"/>
                        </a:spcAft>
                        <a:buNone/>
                      </a:pPr>
                      <a:r>
                        <a:rPr b="1" lang="en-US" sz="1800"/>
                        <a:t>7.</a:t>
                      </a:r>
                      <a:r>
                        <a:rPr b="1" lang="en-US" sz="1800"/>
                        <a:t> Infrastructure Systems </a:t>
                      </a:r>
                      <a:r>
                        <a:rPr b="0" i="1" lang="en-US" sz="1800" u="sng"/>
                        <a:t>(cross-cutting</a:t>
                      </a:r>
                      <a:r>
                        <a:rPr b="0" i="1" lang="en-US" sz="1800" u="sng"/>
                        <a:t> with Recovery mission area</a:t>
                      </a:r>
                      <a:r>
                        <a:rPr b="0" i="1" lang="en-US" sz="1800" u="sng"/>
                        <a:t>)</a:t>
                      </a:r>
                      <a:endParaRPr b="1" sz="1800"/>
                    </a:p>
                  </a:txBody>
                  <a:tcPr marT="45725" marB="45725" marR="91450" marL="91450"/>
                </a:tc>
                <a:tc>
                  <a:txBody>
                    <a:bodyPr/>
                    <a:lstStyle/>
                    <a:p>
                      <a:pPr indent="0" lvl="0" marL="0" marR="0" rtl="0" algn="l">
                        <a:spcBef>
                          <a:spcPts val="0"/>
                        </a:spcBef>
                        <a:spcAft>
                          <a:spcPts val="0"/>
                        </a:spcAft>
                        <a:buNone/>
                      </a:pPr>
                      <a:r>
                        <a:rPr lang="en-US" sz="1800"/>
                        <a:t>Stabilize</a:t>
                      </a:r>
                      <a:r>
                        <a:rPr lang="en-US" sz="1800"/>
                        <a:t> critical infrastructure functions, minimize health and safety threats, and restore and vitalize systems and services to support a viable, resilient community</a:t>
                      </a:r>
                      <a:endParaRPr sz="1800"/>
                    </a:p>
                  </a:txBody>
                  <a:tcPr marT="45725" marB="45725" marR="91450" marL="91450"/>
                </a:tc>
              </a:tr>
              <a:tr h="935775">
                <a:tc>
                  <a:txBody>
                    <a:bodyPr/>
                    <a:lstStyle/>
                    <a:p>
                      <a:pPr indent="0" lvl="0" marL="0" marR="0" rtl="0" algn="l">
                        <a:spcBef>
                          <a:spcPts val="0"/>
                        </a:spcBef>
                        <a:spcAft>
                          <a:spcPts val="0"/>
                        </a:spcAft>
                        <a:buNone/>
                      </a:pPr>
                      <a:r>
                        <a:rPr b="1" lang="en-US" sz="1800"/>
                        <a:t>8. Mass Care Services</a:t>
                      </a:r>
                      <a:endParaRPr/>
                    </a:p>
                  </a:txBody>
                  <a:tcPr marT="45725" marB="45725" marR="91450" marL="91450"/>
                </a:tc>
                <a:tc>
                  <a:txBody>
                    <a:bodyPr/>
                    <a:lstStyle/>
                    <a:p>
                      <a:pPr indent="0" lvl="0" marL="0" marR="0" rtl="0" algn="l">
                        <a:spcBef>
                          <a:spcPts val="0"/>
                        </a:spcBef>
                        <a:spcAft>
                          <a:spcPts val="0"/>
                        </a:spcAft>
                        <a:buNone/>
                      </a:pPr>
                      <a:r>
                        <a:rPr lang="en-US" sz="1800"/>
                        <a:t>Provide</a:t>
                      </a:r>
                      <a:r>
                        <a:rPr lang="en-US" sz="1800"/>
                        <a:t> life-sustaining services to the affected population with a focus on hydration, feeding, and sheltering to those with the most need, as well as support for reunifying families</a:t>
                      </a:r>
                      <a:endParaRPr sz="1800"/>
                    </a:p>
                  </a:txBody>
                  <a:tcPr marT="45725" marB="45725" marR="91450" marL="91450"/>
                </a:tc>
              </a:tr>
              <a:tr h="638600">
                <a:tc>
                  <a:txBody>
                    <a:bodyPr/>
                    <a:lstStyle/>
                    <a:p>
                      <a:pPr indent="0" lvl="0" marL="0" marR="0" rtl="0" algn="l">
                        <a:spcBef>
                          <a:spcPts val="0"/>
                        </a:spcBef>
                        <a:spcAft>
                          <a:spcPts val="0"/>
                        </a:spcAft>
                        <a:buNone/>
                      </a:pPr>
                      <a:r>
                        <a:rPr b="1" lang="en-US" sz="1800"/>
                        <a:t>9. Mass Search and Rescue</a:t>
                      </a:r>
                      <a:r>
                        <a:rPr b="1" lang="en-US" sz="1800"/>
                        <a:t> Operations</a:t>
                      </a:r>
                      <a:endParaRPr b="1" sz="1800"/>
                    </a:p>
                  </a:txBody>
                  <a:tcPr marT="45725" marB="45725" marR="91450" marL="91450"/>
                </a:tc>
                <a:tc>
                  <a:txBody>
                    <a:bodyPr/>
                    <a:lstStyle/>
                    <a:p>
                      <a:pPr indent="0" lvl="0" marL="0" marR="0" rtl="0" algn="l">
                        <a:spcBef>
                          <a:spcPts val="0"/>
                        </a:spcBef>
                        <a:spcAft>
                          <a:spcPts val="0"/>
                        </a:spcAft>
                        <a:buNone/>
                      </a:pPr>
                      <a:r>
                        <a:rPr lang="en-US" sz="1800"/>
                        <a:t>Deliver search</a:t>
                      </a:r>
                      <a:r>
                        <a:rPr lang="en-US" sz="1800"/>
                        <a:t> and rescue capabilities, providing personnel, services, animals, and assets – with the goal of saving the greatest number of endangered lives in the shortest time possible</a:t>
                      </a:r>
                      <a:endParaRPr sz="1800"/>
                    </a:p>
                  </a:txBody>
                  <a:tcPr marT="45725" marB="45725" marR="91450" marL="91450"/>
                </a:tc>
              </a:tr>
              <a:tr h="935775">
                <a:tc>
                  <a:txBody>
                    <a:bodyPr/>
                    <a:lstStyle/>
                    <a:p>
                      <a:pPr indent="0" lvl="0" marL="0" marR="0" rtl="0" algn="l">
                        <a:spcBef>
                          <a:spcPts val="0"/>
                        </a:spcBef>
                        <a:spcAft>
                          <a:spcPts val="0"/>
                        </a:spcAft>
                        <a:buNone/>
                      </a:pPr>
                      <a:r>
                        <a:rPr b="1" lang="en-US" sz="1800"/>
                        <a:t>10. On-Scene Security and Protection</a:t>
                      </a:r>
                      <a:endParaRPr/>
                    </a:p>
                  </a:txBody>
                  <a:tcPr marT="45725" marB="45725" marR="91450" marL="91450"/>
                </a:tc>
                <a:tc>
                  <a:txBody>
                    <a:bodyPr/>
                    <a:lstStyle/>
                    <a:p>
                      <a:pPr indent="0" lvl="0" marL="0" marR="0" rtl="0" algn="l">
                        <a:spcBef>
                          <a:spcPts val="0"/>
                        </a:spcBef>
                        <a:spcAft>
                          <a:spcPts val="0"/>
                        </a:spcAft>
                        <a:buNone/>
                      </a:pPr>
                      <a:r>
                        <a:rPr lang="en-US" sz="1800"/>
                        <a:t>Provide</a:t>
                      </a:r>
                      <a:r>
                        <a:rPr lang="en-US" sz="1800"/>
                        <a:t> law enforcement and related security and protection operations for people and communities in affected areas</a:t>
                      </a:r>
                      <a:endParaRPr sz="1800"/>
                    </a:p>
                  </a:txBody>
                  <a:tcPr marT="45725" marB="45725" marR="91450" marL="91450"/>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38"/>
          <p:cNvSpPr txBox="1"/>
          <p:nvPr>
            <p:ph type="title"/>
          </p:nvPr>
        </p:nvSpPr>
        <p:spPr>
          <a:xfrm>
            <a:off x="467766" y="659152"/>
            <a:ext cx="11506520" cy="1325563"/>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000"/>
              <a:buFont typeface="Calibri"/>
              <a:buNone/>
            </a:pPr>
            <a:r>
              <a:rPr lang="en-US" sz="4000"/>
              <a:t>National Response Framework: Core Capabilities (cont. 3)</a:t>
            </a:r>
            <a:r>
              <a:rPr lang="en-US"/>
              <a:t>	</a:t>
            </a:r>
            <a:endParaRPr/>
          </a:p>
        </p:txBody>
      </p:sp>
      <p:graphicFrame>
        <p:nvGraphicFramePr>
          <p:cNvPr descr="Table about Core Capabilities &amp; Objective Summaries of the National Response Framework." id="326" name="Google Shape;326;p38"/>
          <p:cNvGraphicFramePr/>
          <p:nvPr/>
        </p:nvGraphicFramePr>
        <p:xfrm>
          <a:off x="838200" y="1592263"/>
          <a:ext cx="3000000" cy="3000000"/>
        </p:xfrm>
        <a:graphic>
          <a:graphicData uri="http://schemas.openxmlformats.org/drawingml/2006/table">
            <a:tbl>
              <a:tblPr bandRow="1" firstRow="1">
                <a:noFill/>
                <a:tableStyleId>{5673A5AC-033E-4C5B-90E7-B9F3C85FD91F}</a:tableStyleId>
              </a:tblPr>
              <a:tblGrid>
                <a:gridCol w="5257800"/>
                <a:gridCol w="5257800"/>
              </a:tblGrid>
              <a:tr h="379500">
                <a:tc>
                  <a:txBody>
                    <a:bodyPr/>
                    <a:lstStyle/>
                    <a:p>
                      <a:pPr indent="0" lvl="0" marL="0" marR="0" rtl="0" algn="l">
                        <a:spcBef>
                          <a:spcPts val="0"/>
                        </a:spcBef>
                        <a:spcAft>
                          <a:spcPts val="0"/>
                        </a:spcAft>
                        <a:buNone/>
                      </a:pPr>
                      <a:r>
                        <a:rPr lang="en-US" sz="1800"/>
                        <a:t>Core Capability</a:t>
                      </a:r>
                      <a:endParaRPr/>
                    </a:p>
                  </a:txBody>
                  <a:tcPr marT="45725" marB="45725" marR="91450" marL="91450"/>
                </a:tc>
                <a:tc>
                  <a:txBody>
                    <a:bodyPr/>
                    <a:lstStyle/>
                    <a:p>
                      <a:pPr indent="0" lvl="0" marL="0" marR="0" rtl="0" algn="l">
                        <a:spcBef>
                          <a:spcPts val="0"/>
                        </a:spcBef>
                        <a:spcAft>
                          <a:spcPts val="0"/>
                        </a:spcAft>
                        <a:buNone/>
                      </a:pPr>
                      <a:r>
                        <a:rPr lang="en-US" sz="1800"/>
                        <a:t>Objective Summaries</a:t>
                      </a:r>
                      <a:endParaRPr/>
                    </a:p>
                  </a:txBody>
                  <a:tcPr marT="45725" marB="45725" marR="91450" marL="91450"/>
                </a:tc>
              </a:tr>
              <a:tr h="614275">
                <a:tc>
                  <a:txBody>
                    <a:bodyPr/>
                    <a:lstStyle/>
                    <a:p>
                      <a:pPr indent="0" lvl="0" marL="0" marR="0" rtl="0" algn="l">
                        <a:spcBef>
                          <a:spcPts val="0"/>
                        </a:spcBef>
                        <a:spcAft>
                          <a:spcPts val="0"/>
                        </a:spcAft>
                        <a:buNone/>
                      </a:pPr>
                      <a:r>
                        <a:rPr b="1" lang="en-US" sz="1800"/>
                        <a:t>11.</a:t>
                      </a:r>
                      <a:r>
                        <a:rPr b="1" lang="en-US" sz="1800"/>
                        <a:t> Operational Communications</a:t>
                      </a:r>
                      <a:endParaRPr b="1" sz="1800"/>
                    </a:p>
                  </a:txBody>
                  <a:tcPr marT="45725" marB="45725" marR="91450" marL="91450"/>
                </a:tc>
                <a:tc>
                  <a:txBody>
                    <a:bodyPr/>
                    <a:lstStyle/>
                    <a:p>
                      <a:pPr indent="0" lvl="0" marL="0" marR="0" rtl="0" algn="l">
                        <a:spcBef>
                          <a:spcPts val="0"/>
                        </a:spcBef>
                        <a:spcAft>
                          <a:spcPts val="0"/>
                        </a:spcAft>
                        <a:buNone/>
                      </a:pPr>
                      <a:r>
                        <a:rPr lang="en-US" sz="1800"/>
                        <a:t>Ensure the</a:t>
                      </a:r>
                      <a:r>
                        <a:rPr lang="en-US" sz="1800"/>
                        <a:t> capacity for timely communications.</a:t>
                      </a:r>
                      <a:endParaRPr sz="1800"/>
                    </a:p>
                  </a:txBody>
                  <a:tcPr marT="45725" marB="45725" marR="91450" marL="91450"/>
                </a:tc>
              </a:tr>
              <a:tr h="935775">
                <a:tc>
                  <a:txBody>
                    <a:bodyPr/>
                    <a:lstStyle/>
                    <a:p>
                      <a:pPr indent="0" lvl="0" marL="0" marR="0" rtl="0" algn="l">
                        <a:spcBef>
                          <a:spcPts val="0"/>
                        </a:spcBef>
                        <a:spcAft>
                          <a:spcPts val="0"/>
                        </a:spcAft>
                        <a:buNone/>
                      </a:pPr>
                      <a:r>
                        <a:rPr b="1" lang="en-US" sz="1800"/>
                        <a:t>12. Public and Private</a:t>
                      </a:r>
                      <a:r>
                        <a:rPr b="1" lang="en-US" sz="1800"/>
                        <a:t> Services and Resources</a:t>
                      </a:r>
                      <a:endParaRPr b="1" sz="1800"/>
                    </a:p>
                  </a:txBody>
                  <a:tcPr marT="45725" marB="45725" marR="91450" marL="91450"/>
                </a:tc>
                <a:tc>
                  <a:txBody>
                    <a:bodyPr/>
                    <a:lstStyle/>
                    <a:p>
                      <a:pPr indent="0" lvl="0" marL="0" marR="0" rtl="0" algn="l">
                        <a:spcBef>
                          <a:spcPts val="0"/>
                        </a:spcBef>
                        <a:spcAft>
                          <a:spcPts val="0"/>
                        </a:spcAft>
                        <a:buNone/>
                      </a:pPr>
                      <a:r>
                        <a:rPr lang="en-US" sz="1800"/>
                        <a:t>Provide essential public and private services and resources to the affected population</a:t>
                      </a:r>
                      <a:r>
                        <a:rPr lang="en-US" sz="1800"/>
                        <a:t>, including emergency power to critical facilities, fuel support for emergency responders, and access to community staples (grocery stores,  pharmacies, and banks) and fire and other first response services</a:t>
                      </a:r>
                      <a:endParaRPr sz="1800"/>
                    </a:p>
                  </a:txBody>
                  <a:tcPr marT="45725" marB="45725" marR="91450" marL="91450"/>
                </a:tc>
              </a:tr>
              <a:tr h="638600">
                <a:tc>
                  <a:txBody>
                    <a:bodyPr/>
                    <a:lstStyle/>
                    <a:p>
                      <a:pPr indent="0" lvl="0" marL="0" marR="0" rtl="0" algn="l">
                        <a:spcBef>
                          <a:spcPts val="0"/>
                        </a:spcBef>
                        <a:spcAft>
                          <a:spcPts val="0"/>
                        </a:spcAft>
                        <a:buNone/>
                      </a:pPr>
                      <a:r>
                        <a:rPr b="1" lang="en-US" sz="1800"/>
                        <a:t>13. Public Health</a:t>
                      </a:r>
                      <a:r>
                        <a:rPr b="1" lang="en-US" sz="1800"/>
                        <a:t> and Medical Services</a:t>
                      </a:r>
                      <a:endParaRPr b="1" sz="1800"/>
                    </a:p>
                  </a:txBody>
                  <a:tcPr marT="45725" marB="45725" marR="91450" marL="91450"/>
                </a:tc>
                <a:tc>
                  <a:txBody>
                    <a:bodyPr/>
                    <a:lstStyle/>
                    <a:p>
                      <a:pPr indent="0" lvl="0" marL="0" marR="0" rtl="0" algn="l">
                        <a:spcBef>
                          <a:spcPts val="0"/>
                        </a:spcBef>
                        <a:spcAft>
                          <a:spcPts val="0"/>
                        </a:spcAft>
                        <a:buNone/>
                      </a:pPr>
                      <a:r>
                        <a:rPr lang="en-US" sz="1800"/>
                        <a:t>Provide lifesaving medical</a:t>
                      </a:r>
                      <a:r>
                        <a:rPr lang="en-US" sz="1800"/>
                        <a:t> treatment via emergency medical services and related operations.</a:t>
                      </a:r>
                      <a:endParaRPr sz="1800"/>
                    </a:p>
                  </a:txBody>
                  <a:tcPr marT="45725" marB="45725" marR="91450" marL="91450"/>
                </a:tc>
              </a:tr>
              <a:tr h="935775">
                <a:tc>
                  <a:txBody>
                    <a:bodyPr/>
                    <a:lstStyle/>
                    <a:p>
                      <a:pPr indent="0" lvl="0" marL="0" marR="0" rtl="0" algn="l">
                        <a:spcBef>
                          <a:spcPts val="0"/>
                        </a:spcBef>
                        <a:spcAft>
                          <a:spcPts val="0"/>
                        </a:spcAft>
                        <a:buNone/>
                      </a:pPr>
                      <a:r>
                        <a:rPr b="1" lang="en-US" sz="1800"/>
                        <a:t>14. Situational Assessment</a:t>
                      </a:r>
                      <a:endParaRPr/>
                    </a:p>
                  </a:txBody>
                  <a:tcPr marT="45725" marB="45725" marR="91450" marL="91450"/>
                </a:tc>
                <a:tc>
                  <a:txBody>
                    <a:bodyPr/>
                    <a:lstStyle/>
                    <a:p>
                      <a:pPr indent="0" lvl="0" marL="0" marR="0" rtl="0" algn="l">
                        <a:spcBef>
                          <a:spcPts val="0"/>
                        </a:spcBef>
                        <a:spcAft>
                          <a:spcPts val="0"/>
                        </a:spcAft>
                        <a:buNone/>
                      </a:pPr>
                      <a:r>
                        <a:rPr lang="en-US" sz="1800"/>
                        <a:t>Provide all decision</a:t>
                      </a:r>
                      <a:r>
                        <a:rPr lang="en-US" sz="1800"/>
                        <a:t>-makers with decision-relevant information regarding the nature and extent of the hazard, and any cascading effects, and the status of the response.</a:t>
                      </a:r>
                      <a:endParaRPr sz="1800"/>
                    </a:p>
                  </a:txBody>
                  <a:tcPr marT="45725" marB="45725" marR="91450" marL="91450"/>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Example of Intentional Attack</a:t>
            </a:r>
            <a:endParaRPr/>
          </a:p>
        </p:txBody>
      </p:sp>
      <p:sp>
        <p:nvSpPr>
          <p:cNvPr id="78" name="Google Shape;78;p4"/>
          <p:cNvSpPr txBox="1"/>
          <p:nvPr>
            <p:ph idx="1" type="body"/>
          </p:nvPr>
        </p:nvSpPr>
        <p:spPr>
          <a:xfrm>
            <a:off x="838199" y="1503044"/>
            <a:ext cx="5620657" cy="4503861"/>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000"/>
              <a:buNone/>
            </a:pPr>
            <a:r>
              <a:rPr b="1" lang="en-US"/>
              <a:t>Maroochy Water Services Incident. </a:t>
            </a:r>
            <a:r>
              <a:rPr lang="en-US"/>
              <a:t>In the spring of 2000, a former employee of an Australian organization that develops manufacturing software applied for a job with the local government but was rejected. Over a two-month period, the disgruntled rejected employee reportedly used a radio transmitter on as many as 46 occasions to remotely break into the controls of a sewage treatment system. He altered electronic data for particular sewerage pumping stations and caused malfunctions in their operations, ultimately releasing about 264,000 gallons of raw sewage into nearby rivers and parks. </a:t>
            </a:r>
            <a:endParaRPr/>
          </a:p>
          <a:p>
            <a:pPr indent="0" lvl="0" marL="0" rtl="0" algn="r">
              <a:lnSpc>
                <a:spcPct val="90000"/>
              </a:lnSpc>
              <a:spcBef>
                <a:spcPts val="1400"/>
              </a:spcBef>
              <a:spcAft>
                <a:spcPts val="0"/>
              </a:spcAft>
              <a:buSzPts val="2000"/>
              <a:buNone/>
            </a:pPr>
            <a:r>
              <a:rPr lang="en-US"/>
              <a:t>— NIST SP 800-82</a:t>
            </a:r>
            <a:endParaRPr/>
          </a:p>
        </p:txBody>
      </p:sp>
      <p:pic>
        <p:nvPicPr>
          <p:cNvPr descr="Water flowing from a pipe onto sand." id="79" name="Google Shape;79;p4"/>
          <p:cNvPicPr preferRelativeResize="0"/>
          <p:nvPr/>
        </p:nvPicPr>
        <p:blipFill rotWithShape="1">
          <a:blip r:embed="rId3">
            <a:alphaModFix/>
          </a:blip>
          <a:srcRect b="0" l="0" r="0" t="0"/>
          <a:stretch/>
        </p:blipFill>
        <p:spPr>
          <a:xfrm>
            <a:off x="7285769" y="1495715"/>
            <a:ext cx="3574545" cy="451119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Example of Unintentional Consequences</a:t>
            </a:r>
            <a:endParaRPr/>
          </a:p>
        </p:txBody>
      </p:sp>
      <p:sp>
        <p:nvSpPr>
          <p:cNvPr id="86" name="Google Shape;86;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b="1" lang="en-US" sz="2400"/>
              <a:t>Davis-Besse. </a:t>
            </a:r>
            <a:r>
              <a:rPr lang="en-US" sz="2400"/>
              <a:t>In August 2003, the Nuclear Regulatory Commission confirmed that in January 2003, the Microsoft SQL Server worm known as Slammer infected a private computer network at the idled Davis-Besse nuclear power plant in Oak Harbor, Ohio, disabling a safety monitoring system for nearly five hours. In addition, the plant’s process computer failed, and it took about six hours for it to become available again. Slammer reportedly also affected communications on the control networks of at least five other utilities by propagating so quickly that control system traffic was blocked. </a:t>
            </a:r>
            <a:endParaRPr/>
          </a:p>
          <a:p>
            <a:pPr indent="0" lvl="0" marL="0" rtl="0" algn="r">
              <a:lnSpc>
                <a:spcPct val="90000"/>
              </a:lnSpc>
              <a:spcBef>
                <a:spcPts val="1400"/>
              </a:spcBef>
              <a:spcAft>
                <a:spcPts val="0"/>
              </a:spcAft>
              <a:buSzPts val="2000"/>
              <a:buNone/>
            </a:pPr>
            <a:r>
              <a:rPr lang="en-US"/>
              <a:t>— NIST SP 800-82</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85000"/>
              </a:lnSpc>
              <a:spcBef>
                <a:spcPts val="0"/>
              </a:spcBef>
              <a:spcAft>
                <a:spcPts val="0"/>
              </a:spcAft>
              <a:buClr>
                <a:srgbClr val="3F3F3F"/>
              </a:buClr>
              <a:buSzPct val="100000"/>
              <a:buFont typeface="Calibri"/>
              <a:buNone/>
            </a:pPr>
            <a:r>
              <a:rPr lang="en-US"/>
              <a:t>Example of Unintentional Internal Security Consequences</a:t>
            </a:r>
            <a:endParaRPr/>
          </a:p>
        </p:txBody>
      </p:sp>
      <p:sp>
        <p:nvSpPr>
          <p:cNvPr id="93" name="Google Shape;93;p6"/>
          <p:cNvSpPr txBox="1"/>
          <p:nvPr>
            <p:ph idx="1" type="body"/>
          </p:nvPr>
        </p:nvSpPr>
        <p:spPr>
          <a:xfrm>
            <a:off x="838200" y="1825625"/>
            <a:ext cx="5267178" cy="420941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000"/>
              <a:buNone/>
            </a:pPr>
            <a:r>
              <a:rPr b="1" lang="en-US"/>
              <a:t>Penetration testing incident. </a:t>
            </a:r>
            <a:r>
              <a:rPr lang="en-US"/>
              <a:t>A natural gas utility hired an IT security consulting organization to conduct penetration testing on its corporate IT network. The consulting organization carelessly ventured into a part of the network that was directly connected to the SCADA system. The penetration test locked up the SCADA system, and the utility was not able to send gas through its pipelines for four hours. The outcome was the loss of service to its customer base for those four hours.</a:t>
            </a:r>
            <a:r>
              <a:rPr b="1" lang="en-US"/>
              <a:t> </a:t>
            </a:r>
            <a:endParaRPr/>
          </a:p>
          <a:p>
            <a:pPr indent="0" lvl="0" marL="0" rtl="0" algn="r">
              <a:lnSpc>
                <a:spcPct val="90000"/>
              </a:lnSpc>
              <a:spcBef>
                <a:spcPts val="1400"/>
              </a:spcBef>
              <a:spcAft>
                <a:spcPts val="0"/>
              </a:spcAft>
              <a:buSzPts val="2000"/>
              <a:buNone/>
            </a:pPr>
            <a:r>
              <a:rPr b="1" lang="en-US"/>
              <a:t>— </a:t>
            </a:r>
            <a:r>
              <a:rPr lang="en-US"/>
              <a:t>NIST SP 800-82</a:t>
            </a:r>
            <a:endParaRPr/>
          </a:p>
        </p:txBody>
      </p:sp>
      <p:pic>
        <p:nvPicPr>
          <p:cNvPr id="94" name="Google Shape;94;p6"/>
          <p:cNvPicPr preferRelativeResize="0"/>
          <p:nvPr/>
        </p:nvPicPr>
        <p:blipFill rotWithShape="1">
          <a:blip r:embed="rId3">
            <a:alphaModFix/>
          </a:blip>
          <a:srcRect b="0" l="0" r="0" t="0"/>
          <a:stretch/>
        </p:blipFill>
        <p:spPr>
          <a:xfrm>
            <a:off x="6507810" y="1690688"/>
            <a:ext cx="5166030" cy="344402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Incident Response Phases</a:t>
            </a:r>
            <a:endParaRPr/>
          </a:p>
        </p:txBody>
      </p:sp>
      <p:pic>
        <p:nvPicPr>
          <p:cNvPr descr="Incident response phases&#10;" id="101" name="Google Shape;101;p7"/>
          <p:cNvPicPr preferRelativeResize="0"/>
          <p:nvPr>
            <p:ph idx="1" type="body"/>
          </p:nvPr>
        </p:nvPicPr>
        <p:blipFill rotWithShape="1">
          <a:blip r:embed="rId3">
            <a:alphaModFix/>
          </a:blip>
          <a:srcRect b="0" l="0" r="0" t="0"/>
          <a:stretch/>
        </p:blipFill>
        <p:spPr>
          <a:xfrm>
            <a:off x="2109401" y="1690688"/>
            <a:ext cx="7667645" cy="3893210"/>
          </a:xfrm>
          <a:prstGeom prst="rect">
            <a:avLst/>
          </a:prstGeom>
          <a:noFill/>
          <a:ln>
            <a:noFill/>
          </a:ln>
        </p:spPr>
      </p:pic>
      <p:sp>
        <p:nvSpPr>
          <p:cNvPr id="102" name="Google Shape;102;p7"/>
          <p:cNvSpPr txBox="1"/>
          <p:nvPr/>
        </p:nvSpPr>
        <p:spPr>
          <a:xfrm>
            <a:off x="3059782" y="5660795"/>
            <a:ext cx="582960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NIST SP 800-61 </a:t>
            </a:r>
            <a:r>
              <a:rPr i="1" lang="en-US" sz="1800">
                <a:solidFill>
                  <a:schemeClr val="dk1"/>
                </a:solidFill>
                <a:latin typeface="Calibri"/>
                <a:ea typeface="Calibri"/>
                <a:cs typeface="Calibri"/>
                <a:sym typeface="Calibri"/>
              </a:rPr>
              <a:t>Computer Security Incident Handling Guide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Incident Response Phases — Preparation	</a:t>
            </a:r>
            <a:endParaRPr/>
          </a:p>
        </p:txBody>
      </p:sp>
      <p:sp>
        <p:nvSpPr>
          <p:cNvPr id="109" name="Google Shape;109;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152400" lvl="0" marL="91440" rtl="0" algn="l">
              <a:lnSpc>
                <a:spcPct val="90000"/>
              </a:lnSpc>
              <a:spcBef>
                <a:spcPts val="0"/>
              </a:spcBef>
              <a:spcAft>
                <a:spcPts val="0"/>
              </a:spcAft>
              <a:buSzPts val="2400"/>
              <a:buChar char=" "/>
            </a:pPr>
            <a:r>
              <a:rPr lang="en-US" sz="2400"/>
              <a:t>Emphasizes both preparation (developing Incident Response Plan) and capabilities (team, etc.) but also prevention.</a:t>
            </a:r>
            <a:endParaRPr/>
          </a:p>
          <a:p>
            <a:pPr indent="-152400" lvl="0" marL="91440" rtl="0" algn="l">
              <a:lnSpc>
                <a:spcPct val="90000"/>
              </a:lnSpc>
              <a:spcBef>
                <a:spcPts val="1400"/>
              </a:spcBef>
              <a:spcAft>
                <a:spcPts val="0"/>
              </a:spcAft>
              <a:buSzPts val="2400"/>
              <a:buChar char=" "/>
            </a:pPr>
            <a:r>
              <a:rPr lang="en-US" sz="2400"/>
              <a:t>Preparation includes:</a:t>
            </a:r>
            <a:endParaRPr/>
          </a:p>
          <a:p>
            <a:pPr indent="-182880" lvl="1" marL="384048" rtl="0" algn="l">
              <a:lnSpc>
                <a:spcPct val="90000"/>
              </a:lnSpc>
              <a:spcBef>
                <a:spcPts val="400"/>
              </a:spcBef>
              <a:spcAft>
                <a:spcPts val="0"/>
              </a:spcAft>
              <a:buSzPts val="2400"/>
              <a:buChar char="◦"/>
            </a:pPr>
            <a:r>
              <a:rPr b="1" lang="en-US" sz="2400"/>
              <a:t>Communication equipment and processes</a:t>
            </a:r>
            <a:r>
              <a:rPr lang="en-US" sz="2400"/>
              <a:t> for team members (war room, secure storage facility)</a:t>
            </a:r>
            <a:endParaRPr/>
          </a:p>
          <a:p>
            <a:pPr indent="-182880" lvl="1" marL="384048" rtl="0" algn="l">
              <a:lnSpc>
                <a:spcPct val="90000"/>
              </a:lnSpc>
              <a:spcBef>
                <a:spcPts val="600"/>
              </a:spcBef>
              <a:spcAft>
                <a:spcPts val="0"/>
              </a:spcAft>
              <a:buSzPts val="2400"/>
              <a:buChar char="◦"/>
            </a:pPr>
            <a:r>
              <a:rPr b="1" lang="en-US" sz="2400"/>
              <a:t>Investigation hardware and software </a:t>
            </a:r>
            <a:r>
              <a:rPr lang="en-US" sz="2400"/>
              <a:t>(forensic software, protocol analyzers, assembled “jump kit,” forensic workstation)</a:t>
            </a:r>
            <a:endParaRPr/>
          </a:p>
          <a:p>
            <a:pPr indent="-182880" lvl="1" marL="384048" rtl="0" algn="l">
              <a:lnSpc>
                <a:spcPct val="90000"/>
              </a:lnSpc>
              <a:spcBef>
                <a:spcPts val="600"/>
              </a:spcBef>
              <a:spcAft>
                <a:spcPts val="0"/>
              </a:spcAft>
              <a:buSzPts val="2400"/>
              <a:buChar char="◦"/>
            </a:pPr>
            <a:r>
              <a:rPr b="1" lang="en-US" sz="2400"/>
              <a:t>Analysis resources </a:t>
            </a:r>
            <a:r>
              <a:rPr lang="en-US" sz="2400"/>
              <a:t>(current baselines, authorized ports and protocols, asset inventories, cryptographic hashes of critical files)</a:t>
            </a:r>
            <a:endParaRPr/>
          </a:p>
          <a:p>
            <a:pPr indent="-182880" lvl="1" marL="384048" rtl="0" algn="l">
              <a:lnSpc>
                <a:spcPct val="90000"/>
              </a:lnSpc>
              <a:spcBef>
                <a:spcPts val="600"/>
              </a:spcBef>
              <a:spcAft>
                <a:spcPts val="0"/>
              </a:spcAft>
              <a:buSzPts val="2400"/>
              <a:buChar char="◦"/>
            </a:pPr>
            <a:r>
              <a:rPr b="1" lang="en-US" sz="2400"/>
              <a:t>Incident mitigation software</a:t>
            </a:r>
            <a:r>
              <a:rPr lang="en-US" sz="2400"/>
              <a:t> (approved images and clean OS, and applications for restoration)</a:t>
            </a:r>
            <a:endParaRPr/>
          </a:p>
          <a:p>
            <a:pPr indent="0" lvl="0" marL="0" rtl="0" algn="l">
              <a:lnSpc>
                <a:spcPct val="90000"/>
              </a:lnSpc>
              <a:spcBef>
                <a:spcPts val="1600"/>
              </a:spcBef>
              <a:spcAft>
                <a:spcPts val="0"/>
              </a:spcAft>
              <a:buSzPts val="2000"/>
              <a:buNone/>
            </a:pPr>
            <a:r>
              <a:t/>
            </a:r>
            <a:endParaRPr/>
          </a:p>
          <a:p>
            <a:pPr indent="-68579" lvl="1" marL="384048" rtl="0" algn="l">
              <a:lnSpc>
                <a:spcPct val="90000"/>
              </a:lnSpc>
              <a:spcBef>
                <a:spcPts val="400"/>
              </a:spcBef>
              <a:spcAft>
                <a:spcPts val="0"/>
              </a:spcAft>
              <a:buSzPts val="1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9"/>
          <p:cNvSpPr txBox="1"/>
          <p:nvPr>
            <p:ph type="title"/>
          </p:nvPr>
        </p:nvSpPr>
        <p:spPr>
          <a:xfrm>
            <a:off x="838200" y="354919"/>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Incident Response Phases — Prevention	</a:t>
            </a:r>
            <a:endParaRPr/>
          </a:p>
        </p:txBody>
      </p:sp>
      <p:sp>
        <p:nvSpPr>
          <p:cNvPr id="116" name="Google Shape;116;p9"/>
          <p:cNvSpPr txBox="1"/>
          <p:nvPr>
            <p:ph idx="1" type="body"/>
          </p:nvPr>
        </p:nvSpPr>
        <p:spPr>
          <a:xfrm>
            <a:off x="838200" y="1825624"/>
            <a:ext cx="10515600" cy="4865461"/>
          </a:xfrm>
          <a:prstGeom prst="rect">
            <a:avLst/>
          </a:prstGeom>
          <a:noFill/>
          <a:ln>
            <a:noFill/>
          </a:ln>
        </p:spPr>
        <p:txBody>
          <a:bodyPr anchorCtr="0" anchor="t" bIns="45700" lIns="91425" spcFirstLastPara="1" rIns="91425" wrap="square" tIns="45700">
            <a:normAutofit/>
          </a:bodyPr>
          <a:lstStyle/>
          <a:p>
            <a:pPr indent="-152400" lvl="0" marL="91440" rtl="0" algn="l">
              <a:lnSpc>
                <a:spcPct val="90000"/>
              </a:lnSpc>
              <a:spcBef>
                <a:spcPts val="0"/>
              </a:spcBef>
              <a:spcAft>
                <a:spcPts val="0"/>
              </a:spcAft>
              <a:buSzPts val="2400"/>
              <a:buChar char=" "/>
            </a:pPr>
            <a:r>
              <a:rPr lang="en-US" sz="2400"/>
              <a:t>Prevention also includes:</a:t>
            </a:r>
            <a:endParaRPr/>
          </a:p>
          <a:p>
            <a:pPr indent="-182880" lvl="1" marL="384048" rtl="0" algn="l">
              <a:lnSpc>
                <a:spcPct val="90000"/>
              </a:lnSpc>
              <a:spcBef>
                <a:spcPts val="400"/>
              </a:spcBef>
              <a:spcAft>
                <a:spcPts val="0"/>
              </a:spcAft>
              <a:buSzPts val="2400"/>
              <a:buChar char="◦"/>
            </a:pPr>
            <a:r>
              <a:rPr b="1" lang="en-US" sz="2400"/>
              <a:t>Risk assessments – </a:t>
            </a:r>
            <a:r>
              <a:rPr lang="en-US" sz="2400"/>
              <a:t>Perform periodic risk assessments of systems and applications, prioritizing risk mitigation activities according to criticality.</a:t>
            </a:r>
            <a:endParaRPr/>
          </a:p>
          <a:p>
            <a:pPr indent="-182880" lvl="1" marL="384048" rtl="0" algn="l">
              <a:lnSpc>
                <a:spcPct val="90000"/>
              </a:lnSpc>
              <a:spcBef>
                <a:spcPts val="600"/>
              </a:spcBef>
              <a:spcAft>
                <a:spcPts val="0"/>
              </a:spcAft>
              <a:buSzPts val="2400"/>
              <a:buChar char="◦"/>
            </a:pPr>
            <a:r>
              <a:rPr b="1" lang="en-US" sz="2400"/>
              <a:t>Host security – </a:t>
            </a:r>
            <a:r>
              <a:rPr lang="en-US" sz="2400"/>
              <a:t>Harden (secure) hosts to standard configuration, using the “principle of least permission.”</a:t>
            </a:r>
            <a:endParaRPr/>
          </a:p>
          <a:p>
            <a:pPr indent="-182880" lvl="1" marL="384048" rtl="0" algn="l">
              <a:lnSpc>
                <a:spcPct val="90000"/>
              </a:lnSpc>
              <a:spcBef>
                <a:spcPts val="600"/>
              </a:spcBef>
              <a:spcAft>
                <a:spcPts val="0"/>
              </a:spcAft>
              <a:buSzPts val="2400"/>
              <a:buChar char="◦"/>
            </a:pPr>
            <a:r>
              <a:rPr b="1" lang="en-US" sz="2400"/>
              <a:t>Network security – </a:t>
            </a:r>
            <a:r>
              <a:rPr lang="en-US" sz="2400"/>
              <a:t>Secure the network perimeter to deny all unauthorized approved connections.</a:t>
            </a:r>
            <a:endParaRPr/>
          </a:p>
          <a:p>
            <a:pPr indent="-182880" lvl="1" marL="384048" rtl="0" algn="l">
              <a:lnSpc>
                <a:spcPct val="90000"/>
              </a:lnSpc>
              <a:spcBef>
                <a:spcPts val="600"/>
              </a:spcBef>
              <a:spcAft>
                <a:spcPts val="0"/>
              </a:spcAft>
              <a:buSzPts val="2400"/>
              <a:buChar char="◦"/>
            </a:pPr>
            <a:r>
              <a:rPr b="1" lang="en-US" sz="2400"/>
              <a:t>Malware prevention – </a:t>
            </a:r>
            <a:r>
              <a:rPr lang="en-US" sz="2400"/>
              <a:t>Deploy antivirus software at severs and hosts (as well as on applications, such as email serves and web proxies).</a:t>
            </a:r>
            <a:endParaRPr/>
          </a:p>
          <a:p>
            <a:pPr indent="-182880" lvl="1" marL="384048" rtl="0" algn="l">
              <a:lnSpc>
                <a:spcPct val="90000"/>
              </a:lnSpc>
              <a:spcBef>
                <a:spcPts val="600"/>
              </a:spcBef>
              <a:spcAft>
                <a:spcPts val="0"/>
              </a:spcAft>
              <a:buSzPts val="2400"/>
              <a:buChar char="◦"/>
            </a:pPr>
            <a:r>
              <a:rPr b="1" lang="en-US" sz="2400"/>
              <a:t>User awareness and training – </a:t>
            </a:r>
            <a:r>
              <a:rPr lang="en-US" sz="2400"/>
              <a:t>Train over policies and procedures.</a:t>
            </a:r>
            <a:endParaRPr/>
          </a:p>
          <a:p>
            <a:pPr indent="-68579" lvl="1" marL="384048" rtl="0" algn="l">
              <a:lnSpc>
                <a:spcPct val="90000"/>
              </a:lnSpc>
              <a:spcBef>
                <a:spcPts val="600"/>
              </a:spcBef>
              <a:spcAft>
                <a:spcPts val="0"/>
              </a:spcAft>
              <a:buSzPts val="1800"/>
              <a:buNone/>
            </a:pPr>
            <a:r>
              <a:t/>
            </a:r>
            <a:endParaRPr/>
          </a:p>
          <a:p>
            <a:pPr indent="0" lvl="0" marL="0" rtl="0" algn="l">
              <a:lnSpc>
                <a:spcPct val="90000"/>
              </a:lnSpc>
              <a:spcBef>
                <a:spcPts val="1600"/>
              </a:spcBef>
              <a:spcAft>
                <a:spcPts val="0"/>
              </a:spcAft>
              <a:buSzPts val="2000"/>
              <a:buNone/>
            </a:pPr>
            <a:r>
              <a:t/>
            </a:r>
            <a:endParaRPr/>
          </a:p>
          <a:p>
            <a:pPr indent="-68579" lvl="1" marL="384048" rtl="0" algn="l">
              <a:lnSpc>
                <a:spcPct val="90000"/>
              </a:lnSpc>
              <a:spcBef>
                <a:spcPts val="400"/>
              </a:spcBef>
              <a:spcAft>
                <a:spcPts val="0"/>
              </a:spcAft>
              <a:buSzPts val="1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Body Slide">
  <a:themeElements>
    <a:clrScheme name="Custom 7">
      <a:dk1>
        <a:srgbClr val="000000"/>
      </a:dk1>
      <a:lt1>
        <a:srgbClr val="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2016-09-18T19:49:58Z</dcterms:created>
  <dc:creator>Margaret Leary</dc:creator>
</cp:coreProperties>
</file>